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Lst>
  <p:notesMasterIdLst>
    <p:notesMasterId r:id="rId14"/>
  </p:notesMasterIdLst>
  <p:handoutMasterIdLst>
    <p:handoutMasterId r:id="rId15"/>
  </p:handoutMasterIdLst>
  <p:sldIdLst>
    <p:sldId id="293" r:id="rId2"/>
    <p:sldId id="333" r:id="rId3"/>
    <p:sldId id="336" r:id="rId4"/>
    <p:sldId id="338" r:id="rId5"/>
    <p:sldId id="339" r:id="rId6"/>
    <p:sldId id="323" r:id="rId7"/>
    <p:sldId id="335" r:id="rId8"/>
    <p:sldId id="329" r:id="rId9"/>
    <p:sldId id="330" r:id="rId10"/>
    <p:sldId id="325" r:id="rId11"/>
    <p:sldId id="327" r:id="rId12"/>
    <p:sldId id="331" r:id="rId13"/>
  </p:sldIdLst>
  <p:sldSz cx="9363075" cy="7023100"/>
  <p:notesSz cx="6858000" cy="9180513"/>
  <p:kinsoku lang="zh-CN" invalStChars="、。，．・：；？！゛゜ヽヾゝゞ々ー’”）〕］｝〉》」』】°‰′″℃￠％ぁぃぅぇぉっゃゅょゎァィゥェォッャュョヮヵヶ!%),.:;?]}｡｣､･ｧｨｩｪｫｬｭｮｯｰﾞﾟ" invalEndChars="‘“（〔［｛〈《「『【￥＄$([\{｢￡"/>
  <p:defaultTextStyle>
    <a:defPPr>
      <a:defRPr lang="en-US"/>
    </a:defPPr>
    <a:lvl1pPr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1pPr>
    <a:lvl2pPr marL="4572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5pPr>
    <a:lvl6pPr marL="2286000" algn="l" defTabSz="914400" rtl="0" eaLnBrk="1" latinLnBrk="1" hangingPunct="1">
      <a:defRPr sz="2000" kern="1200">
        <a:solidFill>
          <a:schemeClr val="tx1"/>
        </a:solidFill>
        <a:latin typeface="Arial" panose="020B0604020202020204" pitchFamily="34" charset="0"/>
        <a:ea typeface="+mn-ea"/>
        <a:cs typeface="+mn-cs"/>
      </a:defRPr>
    </a:lvl6pPr>
    <a:lvl7pPr marL="2743200" algn="l" defTabSz="914400" rtl="0" eaLnBrk="1" latinLnBrk="1" hangingPunct="1">
      <a:defRPr sz="2000" kern="1200">
        <a:solidFill>
          <a:schemeClr val="tx1"/>
        </a:solidFill>
        <a:latin typeface="Arial" panose="020B0604020202020204" pitchFamily="34" charset="0"/>
        <a:ea typeface="+mn-ea"/>
        <a:cs typeface="+mn-cs"/>
      </a:defRPr>
    </a:lvl7pPr>
    <a:lvl8pPr marL="3200400" algn="l" defTabSz="914400" rtl="0" eaLnBrk="1" latinLnBrk="1" hangingPunct="1">
      <a:defRPr sz="2000" kern="1200">
        <a:solidFill>
          <a:schemeClr val="tx1"/>
        </a:solidFill>
        <a:latin typeface="Arial" panose="020B0604020202020204" pitchFamily="34" charset="0"/>
        <a:ea typeface="+mn-ea"/>
        <a:cs typeface="+mn-cs"/>
      </a:defRPr>
    </a:lvl8pPr>
    <a:lvl9pPr marL="3657600" algn="l" defTabSz="914400" rtl="0" eaLnBrk="1" latinLnBrk="1" hangingPunct="1">
      <a:defRPr sz="2000" kern="120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p15:guide id="1" orient="horz" pos="2212">
          <p15:clr>
            <a:srgbClr val="A4A3A4"/>
          </p15:clr>
        </p15:guide>
        <p15:guide id="2" pos="2949">
          <p15:clr>
            <a:srgbClr val="A4A3A4"/>
          </p15:clr>
        </p15:guide>
      </p15:sldGuideLst>
    </p:ext>
    <p:ext uri="{2D200454-40CA-4A62-9FC3-DE9A4176ACB9}">
      <p15:notesGuideLst xmlns:p15="http://schemas.microsoft.com/office/powerpoint/2012/main">
        <p15:guide id="1" orient="horz" pos="2892">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DB5C3"/>
    <a:srgbClr val="99FFCC"/>
    <a:srgbClr val="FFCCCC"/>
    <a:srgbClr val="FEEDCE"/>
    <a:srgbClr val="330066"/>
    <a:srgbClr val="543800"/>
    <a:srgbClr val="009900"/>
    <a:srgbClr val="FFFF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532" autoAdjust="0"/>
    <p:restoredTop sz="88369" autoAdjust="0"/>
  </p:normalViewPr>
  <p:slideViewPr>
    <p:cSldViewPr>
      <p:cViewPr varScale="1">
        <p:scale>
          <a:sx n="81" d="100"/>
          <a:sy n="81" d="100"/>
        </p:scale>
        <p:origin x="1450" y="62"/>
      </p:cViewPr>
      <p:guideLst>
        <p:guide orient="horz" pos="2212"/>
        <p:guide pos="2949"/>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56" d="100"/>
          <a:sy n="56" d="100"/>
        </p:scale>
        <p:origin x="-2886" y="-78"/>
      </p:cViewPr>
      <p:guideLst>
        <p:guide orient="horz" pos="2892"/>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50598918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body" sz="quarter" idx="3"/>
          </p:nvPr>
        </p:nvSpPr>
        <p:spPr bwMode="auto">
          <a:xfrm>
            <a:off x="914400" y="4376738"/>
            <a:ext cx="5029200" cy="4149725"/>
          </a:xfrm>
          <a:prstGeom prst="rect">
            <a:avLst/>
          </a:prstGeom>
          <a:noFill/>
          <a:ln w="12700">
            <a:noFill/>
            <a:miter lim="800000"/>
            <a:headEnd/>
            <a:tailEnd/>
          </a:ln>
          <a:effectLst/>
        </p:spPr>
        <p:txBody>
          <a:bodyPr vert="horz" wrap="square" lIns="89446" tIns="43938" rIns="89446" bIns="43938" numCol="1" anchor="t" anchorCtr="0" compatLnSpc="1">
            <a:prstTxWarp prst="textNoShape">
              <a:avLst/>
            </a:prstTxWarp>
          </a:bodyPr>
          <a:lstStyle/>
          <a:p>
            <a:pPr lvl="0"/>
            <a:r>
              <a:rPr lang="en-US" noProof="0" smtClean="0"/>
              <a:t>Body Text</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2051" name="Rectangle 3"/>
          <p:cNvSpPr>
            <a:spLocks noGrp="1" noRot="1" noChangeAspect="1" noChangeArrowheads="1" noTextEdit="1"/>
          </p:cNvSpPr>
          <p:nvPr>
            <p:ph type="sldImg" idx="2"/>
          </p:nvPr>
        </p:nvSpPr>
        <p:spPr bwMode="auto">
          <a:xfrm>
            <a:off x="1284288" y="796925"/>
            <a:ext cx="4289425" cy="3217863"/>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sp>
    </p:spTree>
    <p:extLst>
      <p:ext uri="{BB962C8B-B14F-4D97-AF65-F5344CB8AC3E}">
        <p14:creationId xmlns:p14="http://schemas.microsoft.com/office/powerpoint/2010/main" val="1169202141"/>
      </p:ext>
    </p:extLst>
  </p:cSld>
  <p:clrMap bg1="lt1" tx1="dk1" bg2="lt2" tx2="dk2" accent1="accent1" accent2="accent2" accent3="accent3" accent4="accent4" accent5="accent5" accent6="accent6" hlink="hlink" folHlink="folHlink"/>
  <p:notesStyle>
    <a:lvl1pPr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1pPr>
    <a:lvl2pPr marL="4572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2pPr>
    <a:lvl3pPr marL="9144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3pPr>
    <a:lvl4pPr marL="13716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4pPr>
    <a:lvl5pPr marL="18288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Rot="1" noChangeAspect="1" noChangeArrowheads="1" noTextEdit="1"/>
          </p:cNvSpPr>
          <p:nvPr>
            <p:ph type="sldImg"/>
          </p:nvPr>
        </p:nvSpPr>
        <p:spPr>
          <a:ln/>
        </p:spPr>
      </p:sp>
      <p:sp>
        <p:nvSpPr>
          <p:cNvPr id="4099"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zh-CN" dirty="0" smtClean="0">
                <a:latin typeface="Arial" panose="020B0604020202020204" pitchFamily="34" charset="0"/>
              </a:rPr>
              <a:t>This is the new </a:t>
            </a:r>
            <a:r>
              <a:rPr lang="en-US" altLang="zh-CN" b="1" dirty="0" smtClean="0">
                <a:latin typeface="Arial" panose="020B0604020202020204" pitchFamily="34" charset="0"/>
              </a:rPr>
              <a:t>Work Item Definition (</a:t>
            </a:r>
            <a:r>
              <a:rPr lang="en-US" altLang="zh-CN" b="1" dirty="0" err="1" smtClean="0">
                <a:latin typeface="Arial" panose="020B0604020202020204" pitchFamily="34" charset="0"/>
              </a:rPr>
              <a:t>WID</a:t>
            </a:r>
            <a:r>
              <a:rPr lang="en-US" altLang="zh-CN" b="1" dirty="0" smtClean="0">
                <a:latin typeface="Arial" panose="020B0604020202020204" pitchFamily="34" charset="0"/>
              </a:rPr>
              <a:t>)</a:t>
            </a:r>
            <a:r>
              <a:rPr lang="en-US" altLang="zh-CN" dirty="0" smtClean="0">
                <a:latin typeface="Arial" panose="020B0604020202020204" pitchFamily="34" charset="0"/>
              </a:rPr>
              <a:t> template. It is in PowerPoint format so that it also serves to present the Work Item to </a:t>
            </a:r>
            <a:r>
              <a:rPr lang="en-US" altLang="zh-CN" dirty="0" err="1" smtClean="0">
                <a:latin typeface="Arial" panose="020B0604020202020204" pitchFamily="34" charset="0"/>
              </a:rPr>
              <a:t>TP</a:t>
            </a:r>
            <a:r>
              <a:rPr lang="en-US" altLang="zh-CN" dirty="0" smtClean="0">
                <a:latin typeface="Arial" panose="020B0604020202020204" pitchFamily="34" charset="0"/>
              </a:rPr>
              <a:t> and assist in its socialization. Keep in mind that this is a </a:t>
            </a:r>
            <a:r>
              <a:rPr lang="en-US" altLang="zh-CN" b="1" dirty="0" smtClean="0">
                <a:latin typeface="Arial" panose="020B0604020202020204" pitchFamily="34" charset="0"/>
              </a:rPr>
              <a:t>permanent document</a:t>
            </a:r>
            <a:r>
              <a:rPr lang="en-US" altLang="zh-CN" dirty="0" smtClean="0">
                <a:latin typeface="Arial" panose="020B0604020202020204" pitchFamily="34" charset="0"/>
              </a:rPr>
              <a:t>, so it is important to provide information that is as detailed and exact as possible.</a:t>
            </a:r>
            <a:endParaRPr lang="en-GB" altLang="zh-CN" dirty="0" smtClean="0">
              <a:latin typeface="Arial" panose="020B0604020202020204" pitchFamily="34" charset="0"/>
            </a:endParaRPr>
          </a:p>
        </p:txBody>
      </p:sp>
    </p:spTree>
    <p:extLst>
      <p:ext uri="{BB962C8B-B14F-4D97-AF65-F5344CB8AC3E}">
        <p14:creationId xmlns:p14="http://schemas.microsoft.com/office/powerpoint/2010/main" val="301807054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Rot="1" noChangeAspect="1" noChangeArrowheads="1" noTextEdit="1"/>
          </p:cNvSpPr>
          <p:nvPr>
            <p:ph type="sldImg"/>
          </p:nvPr>
        </p:nvSpPr>
        <p:spPr>
          <a:ln/>
        </p:spPr>
      </p:sp>
      <p:sp>
        <p:nvSpPr>
          <p:cNvPr id="25603"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zh-CN" smtClean="0">
                <a:latin typeface="Arial" panose="020B0604020202020204" pitchFamily="34" charset="0"/>
              </a:rPr>
              <a:t>List all of the supporting companies in order of membership and then in alphabetic order.  Example: </a:t>
            </a:r>
          </a:p>
          <a:p>
            <a:r>
              <a:rPr lang="en-US" altLang="zh-CN" i="1" smtClean="0">
                <a:latin typeface="Arial" panose="020B0604020202020204" pitchFamily="34" charset="0"/>
              </a:rPr>
              <a:t>Marvellous Mobiles, Sponsor</a:t>
            </a:r>
          </a:p>
          <a:p>
            <a:r>
              <a:rPr lang="en-US" altLang="zh-CN" i="1" smtClean="0">
                <a:latin typeface="Arial" panose="020B0604020202020204" pitchFamily="34" charset="0"/>
              </a:rPr>
              <a:t>Serious Servers, Sponsor</a:t>
            </a:r>
          </a:p>
          <a:p>
            <a:r>
              <a:rPr lang="en-US" altLang="zh-CN" i="1" smtClean="0">
                <a:latin typeface="Arial" panose="020B0604020202020204" pitchFamily="34" charset="0"/>
              </a:rPr>
              <a:t>Acme Associates, Full</a:t>
            </a:r>
          </a:p>
          <a:p>
            <a:r>
              <a:rPr lang="en-US" altLang="zh-CN" i="1" smtClean="0">
                <a:latin typeface="Arial" panose="020B0604020202020204" pitchFamily="34" charset="0"/>
              </a:rPr>
              <a:t>Haptic Handsets, Full</a:t>
            </a:r>
          </a:p>
          <a:p>
            <a:r>
              <a:rPr lang="en-US" altLang="zh-CN" i="1" smtClean="0">
                <a:latin typeface="Arial" panose="020B0604020202020204" pitchFamily="34" charset="0"/>
              </a:rPr>
              <a:t>Durable Databases, Associate</a:t>
            </a:r>
          </a:p>
          <a:p>
            <a:endParaRPr lang="en-GB" altLang="zh-CN" i="1" smtClean="0">
              <a:latin typeface="Arial" panose="020B0604020202020204" pitchFamily="34" charset="0"/>
            </a:endParaRPr>
          </a:p>
          <a:p>
            <a:r>
              <a:rPr lang="en-GB" altLang="zh-CN" smtClean="0">
                <a:latin typeface="Arial" panose="020B0604020202020204" pitchFamily="34" charset="0"/>
              </a:rPr>
              <a:t>Please note that a Work Item </a:t>
            </a:r>
            <a:r>
              <a:rPr lang="en-GB" altLang="zh-CN" b="1" smtClean="0">
                <a:latin typeface="Arial" panose="020B0604020202020204" pitchFamily="34" charset="0"/>
              </a:rPr>
              <a:t>must have at least four supporting companies</a:t>
            </a:r>
            <a:r>
              <a:rPr lang="en-GB" altLang="zh-CN" smtClean="0">
                <a:latin typeface="Arial" panose="020B0604020202020204" pitchFamily="34" charset="0"/>
              </a:rPr>
              <a:t> before it can be approved by TP and start work.</a:t>
            </a:r>
          </a:p>
        </p:txBody>
      </p:sp>
    </p:spTree>
    <p:extLst>
      <p:ext uri="{BB962C8B-B14F-4D97-AF65-F5344CB8AC3E}">
        <p14:creationId xmlns:p14="http://schemas.microsoft.com/office/powerpoint/2010/main" val="126161388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Rot="1" noChangeAspect="1" noChangeArrowheads="1" noTextEdit="1"/>
          </p:cNvSpPr>
          <p:nvPr>
            <p:ph type="sldImg"/>
          </p:nvPr>
        </p:nvSpPr>
        <p:spPr>
          <a:ln/>
        </p:spPr>
      </p:sp>
      <p:sp>
        <p:nvSpPr>
          <p:cNvPr id="27651"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zh-CN" smtClean="0">
                <a:latin typeface="Arial" panose="020B0604020202020204" pitchFamily="34" charset="0"/>
              </a:rPr>
              <a:t>While not mandatory, it is strongly recommended to list as many volunteers and resources as possible. </a:t>
            </a:r>
          </a:p>
          <a:p>
            <a:r>
              <a:rPr lang="en-US" altLang="zh-CN" smtClean="0">
                <a:latin typeface="Arial" panose="020B0604020202020204" pitchFamily="34" charset="0"/>
              </a:rPr>
              <a:t>You can add or remove deliverables and roles in the above table as appropriate. </a:t>
            </a:r>
          </a:p>
          <a:p>
            <a:r>
              <a:rPr lang="en-US" altLang="zh-CN" smtClean="0">
                <a:latin typeface="Arial" panose="020B0604020202020204" pitchFamily="34" charset="0"/>
              </a:rPr>
              <a:t>This initial list does </a:t>
            </a:r>
            <a:r>
              <a:rPr lang="en-US" altLang="zh-CN" b="1" smtClean="0">
                <a:latin typeface="Arial" panose="020B0604020202020204" pitchFamily="34" charset="0"/>
              </a:rPr>
              <a:t>not  </a:t>
            </a:r>
            <a:r>
              <a:rPr lang="en-US" altLang="zh-CN" smtClean="0">
                <a:latin typeface="Arial" panose="020B0604020202020204" pitchFamily="34" charset="0"/>
              </a:rPr>
              <a:t>preclude anyone outside the group of supporting member companies to volunteer for one or more of these roles once the work item has been assigned to a WG and the work has started.</a:t>
            </a:r>
          </a:p>
          <a:p>
            <a:endParaRPr lang="es-ES" altLang="zh-CN" smtClean="0">
              <a:latin typeface="Arial" panose="020B0604020202020204" pitchFamily="34" charset="0"/>
            </a:endParaRPr>
          </a:p>
        </p:txBody>
      </p:sp>
    </p:spTree>
    <p:extLst>
      <p:ext uri="{BB962C8B-B14F-4D97-AF65-F5344CB8AC3E}">
        <p14:creationId xmlns:p14="http://schemas.microsoft.com/office/powerpoint/2010/main" val="236397961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Rot="1" noChangeAspect="1" noChangeArrowheads="1" noTextEdit="1"/>
          </p:cNvSpPr>
          <p:nvPr>
            <p:ph type="sldImg"/>
          </p:nvPr>
        </p:nvSpPr>
        <p:spPr>
          <a:ln/>
        </p:spPr>
      </p:sp>
      <p:sp>
        <p:nvSpPr>
          <p:cNvPr id="29699"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zh-CN" smtClean="0">
                <a:latin typeface="Arial" panose="020B0604020202020204" pitchFamily="34" charset="0"/>
              </a:rPr>
              <a:t>This slide records the change history of the document. Please record each Approved version and its approval date. For each Draft version, indicate the main changes made with each change request.  </a:t>
            </a:r>
          </a:p>
          <a:p>
            <a:r>
              <a:rPr lang="en-US" altLang="zh-CN" smtClean="0">
                <a:latin typeface="Arial" panose="020B0604020202020204" pitchFamily="34" charset="0"/>
              </a:rPr>
              <a:t>This slide does not need to be presented to TP.</a:t>
            </a:r>
            <a:endParaRPr lang="es-ES" altLang="zh-CN" smtClean="0">
              <a:latin typeface="Arial" panose="020B0604020202020204" pitchFamily="34" charset="0"/>
            </a:endParaRPr>
          </a:p>
        </p:txBody>
      </p:sp>
    </p:spTree>
    <p:extLst>
      <p:ext uri="{BB962C8B-B14F-4D97-AF65-F5344CB8AC3E}">
        <p14:creationId xmlns:p14="http://schemas.microsoft.com/office/powerpoint/2010/main" val="121411102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Rot="1" noChangeAspect="1" noChangeArrowheads="1" noTextEdit="1"/>
          </p:cNvSpPr>
          <p:nvPr>
            <p:ph type="sldImg"/>
          </p:nvPr>
        </p:nvSpPr>
        <p:spPr>
          <a:ln/>
        </p:spPr>
      </p:sp>
      <p:sp>
        <p:nvSpPr>
          <p:cNvPr id="6147"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zh-CN" smtClean="0">
                <a:latin typeface="Arial" panose="020B0604020202020204" pitchFamily="34" charset="0"/>
              </a:rPr>
              <a:t>The Work Item Title is the formal name of the WI. The Work Item Title SHOULD be chosen so that readers can quickly grasp the general idea of the WID and easily associate it with the corresponding WID name. The Work Item Title and Registration Name SHALL NOT include version numbers. Abbreviations SHOULD be avoided.  The Version refers to the version of the Enabler Release or Reference Release to be specified by the Work Item.</a:t>
            </a:r>
          </a:p>
          <a:p>
            <a:endParaRPr lang="en-US" altLang="zh-CN" smtClean="0">
              <a:latin typeface="Arial" panose="020B0604020202020204" pitchFamily="34" charset="0"/>
            </a:endParaRPr>
          </a:p>
          <a:p>
            <a:r>
              <a:rPr lang="en-US" altLang="zh-CN" smtClean="0">
                <a:latin typeface="Arial" panose="020B0604020202020204" pitchFamily="34" charset="0"/>
              </a:rPr>
              <a:t>An example of </a:t>
            </a:r>
            <a:r>
              <a:rPr lang="en-US" altLang="zh-CN" u="sng" smtClean="0">
                <a:latin typeface="Arial" panose="020B0604020202020204" pitchFamily="34" charset="0"/>
              </a:rPr>
              <a:t>correct</a:t>
            </a:r>
            <a:r>
              <a:rPr lang="en-US" altLang="zh-CN" smtClean="0">
                <a:latin typeface="Arial" panose="020B0604020202020204" pitchFamily="34" charset="0"/>
              </a:rPr>
              <a:t> WI naming:</a:t>
            </a:r>
          </a:p>
          <a:p>
            <a:r>
              <a:rPr lang="en-US" altLang="zh-CN" b="1" smtClean="0">
                <a:latin typeface="Arial" panose="020B0604020202020204" pitchFamily="34" charset="0"/>
              </a:rPr>
              <a:t>Work Item Title              Working Group  Registration Name  Version Name</a:t>
            </a:r>
          </a:p>
          <a:p>
            <a:r>
              <a:rPr lang="en-US" altLang="zh-CN" smtClean="0">
                <a:latin typeface="Arial" panose="020B0604020202020204" pitchFamily="34" charset="0"/>
              </a:rPr>
              <a:t>Device Management       DM                       DM                             3.0</a:t>
            </a:r>
          </a:p>
          <a:p>
            <a:endParaRPr lang="en-US" altLang="zh-CN" smtClean="0">
              <a:latin typeface="Arial" panose="020B0604020202020204" pitchFamily="34" charset="0"/>
            </a:endParaRPr>
          </a:p>
          <a:p>
            <a:r>
              <a:rPr lang="en-US" altLang="zh-CN" smtClean="0">
                <a:latin typeface="Arial" panose="020B0604020202020204" pitchFamily="34" charset="0"/>
              </a:rPr>
              <a:t>An example of </a:t>
            </a:r>
            <a:r>
              <a:rPr lang="en-US" altLang="zh-CN" u="sng" smtClean="0">
                <a:latin typeface="Arial" panose="020B0604020202020204" pitchFamily="34" charset="0"/>
              </a:rPr>
              <a:t>incorrect</a:t>
            </a:r>
            <a:r>
              <a:rPr lang="en-US" altLang="zh-CN" smtClean="0">
                <a:latin typeface="Arial" panose="020B0604020202020204" pitchFamily="34" charset="0"/>
              </a:rPr>
              <a:t> WI naming:</a:t>
            </a:r>
          </a:p>
          <a:p>
            <a:r>
              <a:rPr lang="en-US" altLang="zh-CN" b="1" smtClean="0">
                <a:latin typeface="Arial" panose="020B0604020202020204" pitchFamily="34" charset="0"/>
              </a:rPr>
              <a:t>Work Item Title                    Working Group  Registration Name  Version Name</a:t>
            </a:r>
          </a:p>
          <a:p>
            <a:r>
              <a:rPr lang="en-US" altLang="zh-CN" smtClean="0">
                <a:latin typeface="Arial" panose="020B0604020202020204" pitchFamily="34" charset="0"/>
              </a:rPr>
              <a:t>Device Management 3.0       DM                       DM                             3.0</a:t>
            </a:r>
          </a:p>
          <a:p>
            <a:endParaRPr lang="es-ES" altLang="zh-CN" smtClean="0">
              <a:latin typeface="Arial" panose="020B0604020202020204" pitchFamily="34" charset="0"/>
            </a:endParaRPr>
          </a:p>
        </p:txBody>
      </p:sp>
    </p:spTree>
    <p:extLst>
      <p:ext uri="{BB962C8B-B14F-4D97-AF65-F5344CB8AC3E}">
        <p14:creationId xmlns:p14="http://schemas.microsoft.com/office/powerpoint/2010/main" val="207360264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Rot="1" noChangeAspect="1" noChangeArrowheads="1" noTextEdit="1"/>
          </p:cNvSpPr>
          <p:nvPr>
            <p:ph type="sldImg"/>
          </p:nvPr>
        </p:nvSpPr>
        <p:spPr>
          <a:ln/>
        </p:spPr>
      </p:sp>
      <p:sp>
        <p:nvSpPr>
          <p:cNvPr id="8195" name="Rectangle 3"/>
          <p:cNvSpPr>
            <a:spLocks noGrp="1" noChangeArrowheads="1"/>
          </p:cNvSpPr>
          <p:nvPr>
            <p:ph type="body" idx="1"/>
          </p:nvPr>
        </p:nvSpPr>
        <p:spPr>
          <a:xfrm>
            <a:off x="914400" y="4376738"/>
            <a:ext cx="5029200" cy="4481512"/>
          </a:xfrm>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altLang="zh-CN" smtClean="0">
                <a:latin typeface="Arial" panose="020B0604020202020204" pitchFamily="34" charset="0"/>
              </a:rPr>
              <a:t>The completion of a Work Item (WI) takes time, effort and enthusiasm.  The process of persuading others to join in a WI and to finally complete the task is a major investment for all concerned.  It is therefore of paramount importance that the return from such a WI justifies the investment undertaken.</a:t>
            </a:r>
          </a:p>
          <a:p>
            <a:r>
              <a:rPr lang="en-GB" altLang="zh-CN" smtClean="0">
                <a:latin typeface="Arial" panose="020B0604020202020204" pitchFamily="34" charset="0"/>
              </a:rPr>
              <a:t>In order to ensure that Business Focus is applied in creating a WI, it is recommended to address the points in this slide.  You can use several slides to address these points if necessary:</a:t>
            </a:r>
          </a:p>
          <a:p>
            <a:r>
              <a:rPr lang="en-GB" altLang="zh-CN" b="1" smtClean="0">
                <a:latin typeface="Arial" panose="020B0604020202020204" pitchFamily="34" charset="0"/>
              </a:rPr>
              <a:t>Work Areas</a:t>
            </a:r>
            <a:r>
              <a:rPr lang="en-GB" altLang="zh-CN" smtClean="0">
                <a:latin typeface="Arial" panose="020B0604020202020204" pitchFamily="34" charset="0"/>
              </a:rPr>
              <a:t> should provide a sufficiently good understanding of the technical results to be delivered by the WI, but they should not define how the required functionality is to be specified or how it is to be implemented.  </a:t>
            </a:r>
          </a:p>
          <a:p>
            <a:r>
              <a:rPr lang="en-GB" altLang="zh-CN" b="1" smtClean="0">
                <a:latin typeface="Arial" panose="020B0604020202020204" pitchFamily="34" charset="0"/>
              </a:rPr>
              <a:t>Issues this Work Item aims to solve</a:t>
            </a:r>
            <a:r>
              <a:rPr lang="en-GB" altLang="zh-CN" smtClean="0">
                <a:latin typeface="Arial" panose="020B0604020202020204" pitchFamily="34" charset="0"/>
              </a:rPr>
              <a:t> addresses the problem experienced by the market players and end users (i.e. the value chain) to be solved by this WI. This point should provide assurance that the WI is not trying to provide a solution for which there is not a clear problem in the market.</a:t>
            </a:r>
          </a:p>
          <a:p>
            <a:r>
              <a:rPr lang="en-GB" altLang="zh-CN" b="1" smtClean="0">
                <a:latin typeface="Arial" panose="020B0604020202020204" pitchFamily="34" charset="0"/>
              </a:rPr>
              <a:t>Market benefits </a:t>
            </a:r>
            <a:r>
              <a:rPr lang="en-US" altLang="zh-CN" smtClean="0">
                <a:latin typeface="Arial" panose="020B0604020202020204" pitchFamily="34" charset="0"/>
              </a:rPr>
              <a:t>describes the benefits this WI will bring to the value chain (e.g. the subscriber, the operator etc.) in the market</a:t>
            </a:r>
          </a:p>
          <a:p>
            <a:r>
              <a:rPr lang="en-GB" altLang="zh-CN" b="1" smtClean="0">
                <a:latin typeface="Arial" panose="020B0604020202020204" pitchFamily="34" charset="0"/>
              </a:rPr>
              <a:t>Time to market </a:t>
            </a:r>
            <a:r>
              <a:rPr lang="en-GB" altLang="zh-CN" smtClean="0">
                <a:latin typeface="Arial" panose="020B0604020202020204" pitchFamily="34" charset="0"/>
              </a:rPr>
              <a:t>should </a:t>
            </a:r>
            <a:r>
              <a:rPr lang="en-US" altLang="zh-CN" smtClean="0">
                <a:latin typeface="Arial" panose="020B0604020202020204" pitchFamily="34" charset="0"/>
              </a:rPr>
              <a:t>address impacts from doing the work as well as from not doing the work.</a:t>
            </a:r>
            <a:endParaRPr lang="en-GB" altLang="zh-CN" smtClean="0">
              <a:latin typeface="Arial" panose="020B0604020202020204" pitchFamily="34" charset="0"/>
            </a:endParaRPr>
          </a:p>
          <a:p>
            <a:r>
              <a:rPr lang="en-GB" altLang="zh-CN" b="1" smtClean="0">
                <a:latin typeface="Arial" panose="020B0604020202020204" pitchFamily="34" charset="0"/>
              </a:rPr>
              <a:t>Expected market acceptance </a:t>
            </a:r>
            <a:r>
              <a:rPr lang="en-GB" altLang="zh-CN" smtClean="0">
                <a:latin typeface="Arial" panose="020B0604020202020204" pitchFamily="34" charset="0"/>
              </a:rPr>
              <a:t>should justify how and why the market will accept this solution.</a:t>
            </a:r>
          </a:p>
          <a:p>
            <a:r>
              <a:rPr lang="en-GB" altLang="zh-CN" b="1" smtClean="0">
                <a:latin typeface="Arial" panose="020B0604020202020204" pitchFamily="34" charset="0"/>
              </a:rPr>
              <a:t>Complexity </a:t>
            </a:r>
            <a:r>
              <a:rPr lang="en-US" altLang="zh-CN" smtClean="0">
                <a:latin typeface="Arial" panose="020B0604020202020204" pitchFamily="34" charset="0"/>
              </a:rPr>
              <a:t>should describe how this WI increases or decreases complexity in terms of user experience, configuration, operations and component deployment (including costs of new equipment). Indicate whether there are any issues that affect the ability to operate in an all-IP environment, for example the need to use SMS or to assign telephone numbers to devices etc.</a:t>
            </a:r>
            <a:endParaRPr lang="en-GB" altLang="zh-CN" smtClean="0">
              <a:latin typeface="Arial" panose="020B0604020202020204" pitchFamily="34" charset="0"/>
            </a:endParaRPr>
          </a:p>
          <a:p>
            <a:r>
              <a:rPr lang="en-GB" altLang="zh-CN" b="1" smtClean="0">
                <a:latin typeface="Arial" panose="020B0604020202020204" pitchFamily="34" charset="0"/>
              </a:rPr>
              <a:t>Uniqueness </a:t>
            </a:r>
            <a:r>
              <a:rPr lang="en-GB" altLang="zh-CN" smtClean="0">
                <a:latin typeface="Arial" panose="020B0604020202020204" pitchFamily="34" charset="0"/>
              </a:rPr>
              <a:t>should a</a:t>
            </a:r>
            <a:r>
              <a:rPr lang="en-US" altLang="zh-CN" smtClean="0">
                <a:latin typeface="Arial" panose="020B0604020202020204" pitchFamily="34" charset="0"/>
              </a:rPr>
              <a:t>ddress the uniqueness of the work covered by this WI.  Describe any cases where similar work is underway or being proposed within OMA or outside OMA.  </a:t>
            </a:r>
            <a:endParaRPr lang="en-GB" altLang="zh-CN" smtClean="0">
              <a:latin typeface="Arial" panose="020B0604020202020204" pitchFamily="34" charset="0"/>
            </a:endParaRPr>
          </a:p>
        </p:txBody>
      </p:sp>
    </p:spTree>
    <p:extLst>
      <p:ext uri="{BB962C8B-B14F-4D97-AF65-F5344CB8AC3E}">
        <p14:creationId xmlns:p14="http://schemas.microsoft.com/office/powerpoint/2010/main" val="264741417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Rot="1" noChangeAspect="1" noChangeArrowheads="1" noTextEdit="1"/>
          </p:cNvSpPr>
          <p:nvPr>
            <p:ph type="sldImg"/>
          </p:nvPr>
        </p:nvSpPr>
        <p:spPr>
          <a:ln/>
        </p:spPr>
      </p:sp>
      <p:sp>
        <p:nvSpPr>
          <p:cNvPr id="11267" name="Rectangle 3"/>
          <p:cNvSpPr>
            <a:spLocks noGrp="1" noChangeArrowheads="1"/>
          </p:cNvSpPr>
          <p:nvPr>
            <p:ph type="body" idx="1"/>
          </p:nvPr>
        </p:nvSpPr>
        <p:spPr>
          <a:xfrm>
            <a:off x="914400" y="4376738"/>
            <a:ext cx="5029200" cy="4481512"/>
          </a:xfrm>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altLang="zh-CN" dirty="0" smtClean="0">
                <a:latin typeface="Arial" panose="020B0604020202020204" pitchFamily="34" charset="0"/>
              </a:rPr>
              <a:t>The completion of a Work Item (WI) takes time, effort and enthusiasm.  The process of persuading others to join in a WI and to finally complete the task is a major investment for all concerned.  It is therefore of paramount importance that the return from such a WI justifies the investment undertaken.</a:t>
            </a:r>
          </a:p>
          <a:p>
            <a:r>
              <a:rPr lang="en-GB" altLang="zh-CN" dirty="0" smtClean="0">
                <a:latin typeface="Arial" panose="020B0604020202020204" pitchFamily="34" charset="0"/>
              </a:rPr>
              <a:t>In order to ensure that Business Focus is applied in creating a WI, it is recommended to address the points in this slide.  You can use several slides to address these points if necessary:</a:t>
            </a:r>
          </a:p>
          <a:p>
            <a:r>
              <a:rPr lang="en-GB" altLang="zh-CN" b="1" dirty="0" smtClean="0">
                <a:latin typeface="Arial" panose="020B0604020202020204" pitchFamily="34" charset="0"/>
              </a:rPr>
              <a:t>Work Areas</a:t>
            </a:r>
            <a:r>
              <a:rPr lang="en-GB" altLang="zh-CN" dirty="0" smtClean="0">
                <a:latin typeface="Arial" panose="020B0604020202020204" pitchFamily="34" charset="0"/>
              </a:rPr>
              <a:t> should provide a sufficiently good understanding of the technical results to be delivered by the WI, but they should not define how the required functionality is to be specified or how it is to be implemented.  </a:t>
            </a:r>
          </a:p>
          <a:p>
            <a:r>
              <a:rPr lang="en-GB" altLang="zh-CN" b="1" dirty="0" smtClean="0">
                <a:latin typeface="Arial" panose="020B0604020202020204" pitchFamily="34" charset="0"/>
              </a:rPr>
              <a:t>Issues this Work Item aims to solve</a:t>
            </a:r>
            <a:r>
              <a:rPr lang="en-GB" altLang="zh-CN" dirty="0" smtClean="0">
                <a:latin typeface="Arial" panose="020B0604020202020204" pitchFamily="34" charset="0"/>
              </a:rPr>
              <a:t> addresses the problem experienced by the market players and end users (i.e. the value chain) to be solved by this WI. This point should provide assurance that the WI is not trying to provide a solution for which there is not a clear problem in the market.</a:t>
            </a:r>
          </a:p>
          <a:p>
            <a:r>
              <a:rPr lang="en-GB" altLang="zh-CN" b="1" dirty="0" smtClean="0">
                <a:latin typeface="Arial" panose="020B0604020202020204" pitchFamily="34" charset="0"/>
              </a:rPr>
              <a:t>Market benefits </a:t>
            </a:r>
            <a:r>
              <a:rPr lang="en-US" altLang="zh-CN" dirty="0" smtClean="0">
                <a:latin typeface="Arial" panose="020B0604020202020204" pitchFamily="34" charset="0"/>
              </a:rPr>
              <a:t>describes the benefits this WI will bring to the value chain (e.g. the subscriber, the operator etc.) in the market</a:t>
            </a:r>
          </a:p>
          <a:p>
            <a:r>
              <a:rPr lang="en-GB" altLang="zh-CN" b="1" dirty="0" smtClean="0">
                <a:latin typeface="Arial" panose="020B0604020202020204" pitchFamily="34" charset="0"/>
              </a:rPr>
              <a:t>Time to market </a:t>
            </a:r>
            <a:r>
              <a:rPr lang="en-GB" altLang="zh-CN" dirty="0" smtClean="0">
                <a:latin typeface="Arial" panose="020B0604020202020204" pitchFamily="34" charset="0"/>
              </a:rPr>
              <a:t>should </a:t>
            </a:r>
            <a:r>
              <a:rPr lang="en-US" altLang="zh-CN" dirty="0" smtClean="0">
                <a:latin typeface="Arial" panose="020B0604020202020204" pitchFamily="34" charset="0"/>
              </a:rPr>
              <a:t>address impacts from doing the work as well as from not doing the work.</a:t>
            </a:r>
            <a:endParaRPr lang="en-GB" altLang="zh-CN" dirty="0" smtClean="0">
              <a:latin typeface="Arial" panose="020B0604020202020204" pitchFamily="34" charset="0"/>
            </a:endParaRPr>
          </a:p>
          <a:p>
            <a:r>
              <a:rPr lang="en-GB" altLang="zh-CN" b="1" dirty="0" smtClean="0">
                <a:latin typeface="Arial" panose="020B0604020202020204" pitchFamily="34" charset="0"/>
              </a:rPr>
              <a:t>Expected market acceptance </a:t>
            </a:r>
            <a:r>
              <a:rPr lang="en-GB" altLang="zh-CN" dirty="0" smtClean="0">
                <a:latin typeface="Arial" panose="020B0604020202020204" pitchFamily="34" charset="0"/>
              </a:rPr>
              <a:t>should justify how and why the market will accept this solution.</a:t>
            </a:r>
          </a:p>
          <a:p>
            <a:r>
              <a:rPr lang="en-GB" altLang="zh-CN" b="1" dirty="0" smtClean="0">
                <a:latin typeface="Arial" panose="020B0604020202020204" pitchFamily="34" charset="0"/>
              </a:rPr>
              <a:t>Complexity </a:t>
            </a:r>
            <a:r>
              <a:rPr lang="en-US" altLang="zh-CN" dirty="0" smtClean="0">
                <a:latin typeface="Arial" panose="020B0604020202020204" pitchFamily="34" charset="0"/>
              </a:rPr>
              <a:t>should describe how this WI increases or decreases complexity in terms of user experience, configuration, operations and component deployment (including costs of new equipment). Indicate whether there are any issues that affect the ability to operate in an all-IP environment, for example the need to use SMS or to assign telephone numbers to devices etc.</a:t>
            </a:r>
            <a:endParaRPr lang="en-GB" altLang="zh-CN" dirty="0" smtClean="0">
              <a:latin typeface="Arial" panose="020B0604020202020204" pitchFamily="34" charset="0"/>
            </a:endParaRPr>
          </a:p>
          <a:p>
            <a:r>
              <a:rPr lang="en-GB" altLang="zh-CN" b="1" dirty="0" smtClean="0">
                <a:latin typeface="Arial" panose="020B0604020202020204" pitchFamily="34" charset="0"/>
              </a:rPr>
              <a:t>Uniqueness </a:t>
            </a:r>
            <a:r>
              <a:rPr lang="en-GB" altLang="zh-CN" dirty="0" smtClean="0">
                <a:latin typeface="Arial" panose="020B0604020202020204" pitchFamily="34" charset="0"/>
              </a:rPr>
              <a:t>should a</a:t>
            </a:r>
            <a:r>
              <a:rPr lang="en-US" altLang="zh-CN" dirty="0" err="1" smtClean="0">
                <a:latin typeface="Arial" panose="020B0604020202020204" pitchFamily="34" charset="0"/>
              </a:rPr>
              <a:t>ddress</a:t>
            </a:r>
            <a:r>
              <a:rPr lang="en-US" altLang="zh-CN" dirty="0" smtClean="0">
                <a:latin typeface="Arial" panose="020B0604020202020204" pitchFamily="34" charset="0"/>
              </a:rPr>
              <a:t> the uniqueness of the work covered by this WI.  Describe any cases where similar work is underway or being proposed within OMA or outside OMA.  </a:t>
            </a:r>
            <a:endParaRPr lang="en-GB" altLang="zh-CN" dirty="0" smtClean="0">
              <a:latin typeface="Arial" panose="020B0604020202020204" pitchFamily="34" charset="0"/>
            </a:endParaRPr>
          </a:p>
        </p:txBody>
      </p:sp>
    </p:spTree>
    <p:extLst>
      <p:ext uri="{BB962C8B-B14F-4D97-AF65-F5344CB8AC3E}">
        <p14:creationId xmlns:p14="http://schemas.microsoft.com/office/powerpoint/2010/main" val="171524600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Rot="1" noChangeAspect="1" noChangeArrowheads="1" noTextEdit="1"/>
          </p:cNvSpPr>
          <p:nvPr>
            <p:ph type="sldImg"/>
          </p:nvPr>
        </p:nvSpPr>
        <p:spPr>
          <a:ln/>
        </p:spPr>
      </p:sp>
      <p:sp>
        <p:nvSpPr>
          <p:cNvPr id="15363"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altLang="zh-CN" dirty="0" smtClean="0">
                <a:latin typeface="Arial" panose="020B0604020202020204" pitchFamily="34" charset="0"/>
              </a:rPr>
              <a:t>Very often a WID refers to one or a few very significant use case(s) to explain the purpose of the proposed work.</a:t>
            </a:r>
          </a:p>
          <a:p>
            <a:r>
              <a:rPr lang="en-GB" altLang="zh-CN" dirty="0" smtClean="0">
                <a:latin typeface="Arial" panose="020B0604020202020204" pitchFamily="34" charset="0"/>
              </a:rPr>
              <a:t>Use one or more slide(s) to explain the main use case(s) included in the WID.</a:t>
            </a:r>
          </a:p>
          <a:p>
            <a:r>
              <a:rPr lang="en-GB" altLang="zh-CN" dirty="0" smtClean="0">
                <a:latin typeface="Arial" panose="020B0604020202020204" pitchFamily="34" charset="0"/>
              </a:rPr>
              <a:t>The use of drawings and animations is much encouraged.</a:t>
            </a:r>
          </a:p>
        </p:txBody>
      </p:sp>
    </p:spTree>
    <p:extLst>
      <p:ext uri="{BB962C8B-B14F-4D97-AF65-F5344CB8AC3E}">
        <p14:creationId xmlns:p14="http://schemas.microsoft.com/office/powerpoint/2010/main" val="330321881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Rot="1" noChangeAspect="1" noChangeArrowheads="1" noTextEdit="1"/>
          </p:cNvSpPr>
          <p:nvPr>
            <p:ph type="sldImg"/>
          </p:nvPr>
        </p:nvSpPr>
        <p:spPr>
          <a:ln/>
        </p:spPr>
      </p:sp>
      <p:sp>
        <p:nvSpPr>
          <p:cNvPr id="17411"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altLang="zh-CN" dirty="0" smtClean="0">
                <a:latin typeface="Arial" panose="020B0604020202020204" pitchFamily="34" charset="0"/>
              </a:rPr>
              <a:t>List any specifications, Work Items, Working Groups or external organizations that may be affected by this work or are otherwise related.</a:t>
            </a:r>
          </a:p>
          <a:p>
            <a:r>
              <a:rPr lang="en-GB" altLang="zh-CN" dirty="0" smtClean="0">
                <a:latin typeface="Arial" panose="020B0604020202020204" pitchFamily="34" charset="0"/>
              </a:rPr>
              <a:t>Identify any impact on OMA Architecture, Charging and Billing Enablers, Security, Privacy and Interoperability Testing (IOT).</a:t>
            </a:r>
          </a:p>
        </p:txBody>
      </p:sp>
    </p:spTree>
    <p:extLst>
      <p:ext uri="{BB962C8B-B14F-4D97-AF65-F5344CB8AC3E}">
        <p14:creationId xmlns:p14="http://schemas.microsoft.com/office/powerpoint/2010/main" val="254273627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Rot="1" noChangeAspect="1" noChangeArrowheads="1" noTextEdit="1"/>
          </p:cNvSpPr>
          <p:nvPr>
            <p:ph type="sldImg"/>
          </p:nvPr>
        </p:nvSpPr>
        <p:spPr>
          <a:ln/>
        </p:spPr>
      </p:sp>
      <p:sp>
        <p:nvSpPr>
          <p:cNvPr id="19459"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zh-CN" dirty="0" smtClean="0">
                <a:latin typeface="Arial" panose="020B0604020202020204" pitchFamily="34" charset="0"/>
              </a:rPr>
              <a:t>Double click on the embedded Excel sheet and enter the dates for the proposed WI schedule in the table in sheet2. The dates need to be set for UK style YYYY-MM-DD. Filling instructions are in the file.</a:t>
            </a:r>
          </a:p>
          <a:p>
            <a:r>
              <a:rPr lang="en-US" altLang="zh-CN" dirty="0" smtClean="0">
                <a:latin typeface="Arial" panose="020B0604020202020204" pitchFamily="34" charset="0"/>
              </a:rPr>
              <a:t>The Excel file will calculate durations and creates the graph. Copy/paste the table and graph from Excel into slide.</a:t>
            </a:r>
          </a:p>
          <a:p>
            <a:endParaRPr lang="en-US" altLang="zh-CN" dirty="0" smtClean="0">
              <a:latin typeface="Arial" panose="020B0604020202020204" pitchFamily="34" charset="0"/>
            </a:endParaRPr>
          </a:p>
          <a:p>
            <a:pPr>
              <a:spcBef>
                <a:spcPct val="0"/>
              </a:spcBef>
            </a:pPr>
            <a:r>
              <a:rPr lang="en-US" altLang="zh-CN" dirty="0" smtClean="0">
                <a:latin typeface="Arial" panose="020B0604020202020204" pitchFamily="34" charset="0"/>
              </a:rPr>
              <a:t>Please note that the 'AD start' date should be aligned with the ‘New reqs deadline’. It is not necessary to provide any milestones beyond Candidate status (e.g. for IOP testing, public review or Approved status).</a:t>
            </a:r>
            <a:endParaRPr lang="en-GB" altLang="zh-CN" dirty="0" smtClean="0">
              <a:latin typeface="Arial" panose="020B0604020202020204" pitchFamily="34" charset="0"/>
            </a:endParaRPr>
          </a:p>
        </p:txBody>
      </p:sp>
    </p:spTree>
    <p:extLst>
      <p:ext uri="{BB962C8B-B14F-4D97-AF65-F5344CB8AC3E}">
        <p14:creationId xmlns:p14="http://schemas.microsoft.com/office/powerpoint/2010/main" val="238934254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Rot="1" noChangeAspect="1" noChangeArrowheads="1" noTextEdit="1"/>
          </p:cNvSpPr>
          <p:nvPr>
            <p:ph type="sldImg"/>
          </p:nvPr>
        </p:nvSpPr>
        <p:spPr>
          <a:ln/>
        </p:spPr>
      </p:sp>
      <p:sp>
        <p:nvSpPr>
          <p:cNvPr id="21507"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s-ES" altLang="zh-CN" smtClean="0">
                <a:latin typeface="Arial" panose="020B0604020202020204" pitchFamily="34" charset="0"/>
              </a:rPr>
              <a:t>List the planned Deliverables for each of the phases of the Process (Requirements, Architecture and Development). You can choose from the options provided above.</a:t>
            </a:r>
          </a:p>
          <a:p>
            <a:r>
              <a:rPr lang="es-ES" altLang="zh-CN" smtClean="0">
                <a:latin typeface="Arial" panose="020B0604020202020204" pitchFamily="34" charset="0"/>
              </a:rPr>
              <a:t>Please note that the OMA Process allows for lightweight development (a.k.a. “fast track development”.  This means that a WI can omit Deliverables or combine Deliverables in a Combined Release Document.</a:t>
            </a:r>
          </a:p>
          <a:p>
            <a:r>
              <a:rPr lang="es-ES" altLang="zh-CN" smtClean="0">
                <a:latin typeface="Arial" panose="020B0604020202020204" pitchFamily="34" charset="0"/>
              </a:rPr>
              <a:t>Typical examples are combining Architecture and Technical Specifications into a Combined Release Document or combinging Requirements, Architecture and Technical Specifications into a Combined Release Document.</a:t>
            </a:r>
          </a:p>
          <a:p>
            <a:r>
              <a:rPr lang="es-ES" altLang="zh-CN" smtClean="0">
                <a:latin typeface="Arial" panose="020B0604020202020204" pitchFamily="34" charset="0"/>
              </a:rPr>
              <a:t>Reference Releases may be made up of any documents including white papers.</a:t>
            </a:r>
          </a:p>
          <a:p>
            <a:r>
              <a:rPr lang="es-ES" altLang="zh-CN" smtClean="0">
                <a:latin typeface="Arial" panose="020B0604020202020204" pitchFamily="34" charset="0"/>
              </a:rPr>
              <a:t>Deployment Suites typically only contain Test Specifications.</a:t>
            </a:r>
          </a:p>
        </p:txBody>
      </p:sp>
    </p:spTree>
    <p:extLst>
      <p:ext uri="{BB962C8B-B14F-4D97-AF65-F5344CB8AC3E}">
        <p14:creationId xmlns:p14="http://schemas.microsoft.com/office/powerpoint/2010/main" val="327438117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Rot="1" noChangeAspect="1" noChangeArrowheads="1" noTextEdit="1"/>
          </p:cNvSpPr>
          <p:nvPr>
            <p:ph type="sldImg"/>
          </p:nvPr>
        </p:nvSpPr>
        <p:spPr>
          <a:ln/>
        </p:spPr>
      </p:sp>
      <p:sp>
        <p:nvSpPr>
          <p:cNvPr id="23555"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s-ES" altLang="zh-CN" smtClean="0">
                <a:latin typeface="Arial" panose="020B0604020202020204" pitchFamily="34" charset="0"/>
              </a:rPr>
              <a:t>List the reviews that are planned for each phase (if any).</a:t>
            </a:r>
          </a:p>
          <a:p>
            <a:r>
              <a:rPr lang="es-ES" altLang="zh-CN" smtClean="0">
                <a:latin typeface="Arial" panose="020B0604020202020204" pitchFamily="34" charset="0"/>
              </a:rPr>
              <a:t>Please note that the OMA Process allows for lightweight development (a.k.a. “fast track development”.  This means that a WI can omit any formal review or replace it with a closure review or an informal review. </a:t>
            </a:r>
          </a:p>
          <a:p>
            <a:r>
              <a:rPr lang="es-ES" altLang="zh-CN" smtClean="0">
                <a:latin typeface="Arial" panose="020B0604020202020204" pitchFamily="34" charset="0"/>
              </a:rPr>
              <a:t>It is strongly recommended to define reviews that are line with the complexity and expected quality of the planned Release.  Generally speaking it is always recommended to have a Consistency Review before submission to TP for approval as Candidate.</a:t>
            </a:r>
          </a:p>
          <a:p>
            <a:r>
              <a:rPr lang="es-ES" altLang="zh-CN" smtClean="0">
                <a:latin typeface="Arial" panose="020B0604020202020204" pitchFamily="34" charset="0"/>
              </a:rPr>
              <a:t>For definitions of Formal Reviews, Closure Reviews and Consistency Reviews, please see the OMA Organization and Process document.</a:t>
            </a:r>
          </a:p>
          <a:p>
            <a:endParaRPr lang="es-ES" altLang="zh-CN" smtClean="0">
              <a:latin typeface="Arial" panose="020B0604020202020204" pitchFamily="34" charset="0"/>
            </a:endParaRPr>
          </a:p>
        </p:txBody>
      </p:sp>
    </p:spTree>
    <p:extLst>
      <p:ext uri="{BB962C8B-B14F-4D97-AF65-F5344CB8AC3E}">
        <p14:creationId xmlns:p14="http://schemas.microsoft.com/office/powerpoint/2010/main" val="314646897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01675" y="2181225"/>
            <a:ext cx="7959725" cy="1506538"/>
          </a:xfrm>
        </p:spPr>
        <p:txBody>
          <a:bodyPr/>
          <a:lstStyle/>
          <a:p>
            <a:r>
              <a:rPr lang="en-US" dirty="0" smtClean="0"/>
              <a:t>Click to edit Master title style</a:t>
            </a:r>
            <a:endParaRPr lang="en-GB" dirty="0"/>
          </a:p>
        </p:txBody>
      </p:sp>
      <p:sp>
        <p:nvSpPr>
          <p:cNvPr id="3" name="Subtitle 2"/>
          <p:cNvSpPr>
            <a:spLocks noGrp="1"/>
          </p:cNvSpPr>
          <p:nvPr>
            <p:ph type="subTitle" idx="1"/>
          </p:nvPr>
        </p:nvSpPr>
        <p:spPr>
          <a:xfrm>
            <a:off x="1404938" y="3979863"/>
            <a:ext cx="6553200" cy="1795462"/>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smtClean="0"/>
              <a:t>Click to edit Master subtitle style</a:t>
            </a:r>
            <a:endParaRPr lang="en-GB" dirty="0"/>
          </a:p>
        </p:txBody>
      </p:sp>
    </p:spTree>
    <p:extLst>
      <p:ext uri="{BB962C8B-B14F-4D97-AF65-F5344CB8AC3E}">
        <p14:creationId xmlns:p14="http://schemas.microsoft.com/office/powerpoint/2010/main" val="1406984858"/>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219415120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77050" y="233363"/>
            <a:ext cx="2193925" cy="6319837"/>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292100" y="233363"/>
            <a:ext cx="6432550" cy="631983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340220987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06388" y="233363"/>
            <a:ext cx="8748712" cy="703262"/>
          </a:xfrm>
        </p:spPr>
        <p:txBody>
          <a:bodyPr/>
          <a:lstStyle/>
          <a:p>
            <a:r>
              <a:rPr lang="en-US" smtClean="0"/>
              <a:t>Click to edit Master title style</a:t>
            </a:r>
            <a:endParaRPr lang="en-GB"/>
          </a:p>
        </p:txBody>
      </p:sp>
      <p:sp>
        <p:nvSpPr>
          <p:cNvPr id="3" name="Text Placeholder 2"/>
          <p:cNvSpPr>
            <a:spLocks noGrp="1"/>
          </p:cNvSpPr>
          <p:nvPr>
            <p:ph type="body" sz="half" idx="1"/>
          </p:nvPr>
        </p:nvSpPr>
        <p:spPr>
          <a:xfrm>
            <a:off x="292100" y="1169988"/>
            <a:ext cx="4313238" cy="53832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757738" y="1169988"/>
            <a:ext cx="4313237" cy="53832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28537037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3215905133"/>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39775" y="4513263"/>
            <a:ext cx="7958138" cy="139382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39775" y="2976563"/>
            <a:ext cx="7958138" cy="15367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3902593160"/>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292100" y="1169988"/>
            <a:ext cx="4313238"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757738" y="1169988"/>
            <a:ext cx="4313237"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427977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68313" y="280988"/>
            <a:ext cx="8426450" cy="1169987"/>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68313" y="1571625"/>
            <a:ext cx="4137025"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68313" y="2227263"/>
            <a:ext cx="4137025"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756150" y="1571625"/>
            <a:ext cx="4138613"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756150" y="2227263"/>
            <a:ext cx="4138613"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120779786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Tree>
    <p:extLst>
      <p:ext uri="{BB962C8B-B14F-4D97-AF65-F5344CB8AC3E}">
        <p14:creationId xmlns:p14="http://schemas.microsoft.com/office/powerpoint/2010/main" val="96855790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68131065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68313" y="279400"/>
            <a:ext cx="3079750" cy="1190625"/>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660775" y="279400"/>
            <a:ext cx="5233988" cy="59944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68313" y="1470025"/>
            <a:ext cx="3079750" cy="48037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360251131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35150" y="4916488"/>
            <a:ext cx="5618163" cy="579437"/>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835150" y="627063"/>
            <a:ext cx="5618163" cy="4214812"/>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smtClean="0"/>
          </a:p>
        </p:txBody>
      </p:sp>
      <p:sp>
        <p:nvSpPr>
          <p:cNvPr id="4" name="Text Placeholder 3"/>
          <p:cNvSpPr>
            <a:spLocks noGrp="1"/>
          </p:cNvSpPr>
          <p:nvPr>
            <p:ph type="body" sz="half" idx="2"/>
          </p:nvPr>
        </p:nvSpPr>
        <p:spPr>
          <a:xfrm>
            <a:off x="1835150" y="5495925"/>
            <a:ext cx="5618163" cy="8255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293562223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25" descr="oma bg_v3_2"/>
          <p:cNvPicPr>
            <a:picLocks noChangeAspect="1" noChangeArrowheads="1"/>
          </p:cNvPicPr>
          <p:nvPr userDrawn="1"/>
        </p:nvPicPr>
        <p:blipFill>
          <a:blip r:embed="rId14" cstate="print">
            <a:extLst>
              <a:ext uri="{28A0092B-C50C-407E-A947-70E740481C1C}">
                <a14:useLocalDpi xmlns:a14="http://schemas.microsoft.com/office/drawing/2010/main" val="0"/>
              </a:ext>
            </a:extLst>
          </a:blip>
          <a:srcRect/>
          <a:stretch>
            <a:fillRect/>
          </a:stretch>
        </p:blipFill>
        <p:spPr bwMode="auto">
          <a:xfrm>
            <a:off x="0" y="0"/>
            <a:ext cx="9363075" cy="7016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Rectangle 3"/>
          <p:cNvSpPr>
            <a:spLocks noChangeArrowheads="1"/>
          </p:cNvSpPr>
          <p:nvPr/>
        </p:nvSpPr>
        <p:spPr bwMode="auto">
          <a:xfrm>
            <a:off x="7346950" y="6272213"/>
            <a:ext cx="1628775" cy="48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pPr>
              <a:lnSpc>
                <a:spcPct val="90000"/>
              </a:lnSpc>
              <a:defRPr/>
            </a:pPr>
            <a:endParaRPr lang="en-GB" altLang="zh-CN" smtClean="0">
              <a:ea typeface="宋体" charset="-122"/>
            </a:endParaRPr>
          </a:p>
        </p:txBody>
      </p:sp>
      <p:sp>
        <p:nvSpPr>
          <p:cNvPr id="1028" name="Line 9"/>
          <p:cNvSpPr>
            <a:spLocks noChangeShapeType="1"/>
          </p:cNvSpPr>
          <p:nvPr userDrawn="1"/>
        </p:nvSpPr>
        <p:spPr bwMode="auto">
          <a:xfrm>
            <a:off x="300038" y="990600"/>
            <a:ext cx="8763000" cy="0"/>
          </a:xfrm>
          <a:prstGeom prst="line">
            <a:avLst/>
          </a:prstGeom>
          <a:noFill/>
          <a:ln w="9525">
            <a:solidFill>
              <a:srgbClr val="333399"/>
            </a:solidFill>
            <a:round/>
            <a:headEnd/>
            <a:tailEnd/>
          </a:ln>
          <a:effectLst>
            <a:prstShdw prst="shdw17" dist="17961" dir="2700000">
              <a:srgbClr val="1F1F5C"/>
            </a:prstShdw>
          </a:effectLst>
          <a:extLst>
            <a:ext uri="{909E8E84-426E-40DD-AFC4-6F175D3DCCD1}">
              <a14:hiddenFill xmlns:a14="http://schemas.microsoft.com/office/drawing/2010/main">
                <a:noFill/>
              </a14:hiddenFill>
            </a:ext>
          </a:extLst>
        </p:spPr>
        <p:txBody>
          <a:bodyPr/>
          <a:lstStyle/>
          <a:p>
            <a:endParaRPr lang="ko-KR" altLang="en-US"/>
          </a:p>
        </p:txBody>
      </p:sp>
      <p:sp>
        <p:nvSpPr>
          <p:cNvPr id="1029" name="Rectangle 14"/>
          <p:cNvSpPr>
            <a:spLocks noChangeArrowheads="1"/>
          </p:cNvSpPr>
          <p:nvPr userDrawn="1"/>
        </p:nvSpPr>
        <p:spPr bwMode="auto">
          <a:xfrm>
            <a:off x="0" y="6553200"/>
            <a:ext cx="9363075" cy="76200"/>
          </a:xfrm>
          <a:prstGeom prst="rect">
            <a:avLst/>
          </a:prstGeom>
          <a:solidFill>
            <a:srgbClr val="333399"/>
          </a:solidFill>
          <a:ln>
            <a:noFill/>
          </a:ln>
          <a:extLs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pPr>
              <a:lnSpc>
                <a:spcPct val="90000"/>
              </a:lnSpc>
              <a:defRPr/>
            </a:pPr>
            <a:endParaRPr lang="en-GB" altLang="zh-CN" smtClean="0">
              <a:ea typeface="宋体" charset="-122"/>
            </a:endParaRPr>
          </a:p>
        </p:txBody>
      </p:sp>
      <p:sp>
        <p:nvSpPr>
          <p:cNvPr id="1030" name="Rectangle 17"/>
          <p:cNvSpPr>
            <a:spLocks noChangeArrowheads="1"/>
          </p:cNvSpPr>
          <p:nvPr userDrawn="1"/>
        </p:nvSpPr>
        <p:spPr bwMode="auto">
          <a:xfrm>
            <a:off x="0" y="6629400"/>
            <a:ext cx="4800600" cy="352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000">
                <a:solidFill>
                  <a:schemeClr val="tx1"/>
                </a:solidFill>
                <a:latin typeface="Arial" charset="0"/>
              </a:defRPr>
            </a:lvl1pPr>
            <a:lvl2pPr marL="742950" indent="-285750" defTabSz="403225">
              <a:tabLst>
                <a:tab pos="5372100" algn="ctr"/>
                <a:tab pos="9182100" algn="r"/>
              </a:tabLst>
              <a:defRPr sz="2000">
                <a:solidFill>
                  <a:schemeClr val="tx1"/>
                </a:solidFill>
                <a:latin typeface="Arial" charset="0"/>
              </a:defRPr>
            </a:lvl2pPr>
            <a:lvl3pPr marL="1143000" indent="-228600" defTabSz="403225">
              <a:tabLst>
                <a:tab pos="5372100" algn="ctr"/>
                <a:tab pos="9182100" algn="r"/>
              </a:tabLst>
              <a:defRPr sz="2000">
                <a:solidFill>
                  <a:schemeClr val="tx1"/>
                </a:solidFill>
                <a:latin typeface="Arial" charset="0"/>
              </a:defRPr>
            </a:lvl3pPr>
            <a:lvl4pPr marL="1600200" indent="-228600" defTabSz="403225">
              <a:tabLst>
                <a:tab pos="5372100" algn="ctr"/>
                <a:tab pos="9182100" algn="r"/>
              </a:tabLst>
              <a:defRPr sz="2000">
                <a:solidFill>
                  <a:schemeClr val="tx1"/>
                </a:solidFill>
                <a:latin typeface="Arial" charset="0"/>
              </a:defRPr>
            </a:lvl4pPr>
            <a:lvl5pPr marL="2057400" indent="-228600" defTabSz="403225">
              <a:tabLst>
                <a:tab pos="5372100" algn="ctr"/>
                <a:tab pos="9182100" algn="r"/>
              </a:tabLst>
              <a:defRPr sz="2000">
                <a:solidFill>
                  <a:schemeClr val="tx1"/>
                </a:solidFill>
                <a:latin typeface="Arial"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9pPr>
          </a:lstStyle>
          <a:p>
            <a:pPr>
              <a:lnSpc>
                <a:spcPct val="90000"/>
              </a:lnSpc>
              <a:defRPr/>
            </a:pPr>
            <a:r>
              <a:rPr lang="en-GB" altLang="en-US" sz="1000" b="1" dirty="0" smtClean="0">
                <a:cs typeface="Times New Roman" pitchFamily="18" charset="0"/>
              </a:rPr>
              <a:t>© 2017 Open Mobile Alliance Ltd.  All Rights Reserved.</a:t>
            </a:r>
            <a:endParaRPr lang="en-US" altLang="zh-CN" sz="1000" b="1" dirty="0" smtClean="0">
              <a:ea typeface="宋体" charset="-122"/>
            </a:endParaRPr>
          </a:p>
          <a:p>
            <a:pPr>
              <a:lnSpc>
                <a:spcPct val="90000"/>
              </a:lnSpc>
              <a:defRPr/>
            </a:pPr>
            <a:r>
              <a:rPr lang="en-US" altLang="zh-CN" sz="900" b="1" dirty="0" smtClean="0">
                <a:latin typeface="Arial Narrow" pitchFamily="34" charset="0"/>
                <a:ea typeface="宋体" charset="-122"/>
                <a:cs typeface="Times New Roman" pitchFamily="18" charset="0"/>
              </a:rPr>
              <a:t>Used with the permission of the Open Mobile Alliance Ltd. under the terms as stated in this document.</a:t>
            </a:r>
            <a:endParaRPr lang="en-US" altLang="zh-CN" sz="900" b="1" dirty="0" smtClean="0">
              <a:solidFill>
                <a:srgbClr val="999999"/>
              </a:solidFill>
              <a:latin typeface="Arial Narrow" pitchFamily="34" charset="0"/>
              <a:ea typeface="宋体" charset="-122"/>
            </a:endParaRPr>
          </a:p>
        </p:txBody>
      </p:sp>
      <p:sp>
        <p:nvSpPr>
          <p:cNvPr id="1031" name="Rectangle 18"/>
          <p:cNvSpPr>
            <a:spLocks noChangeArrowheads="1"/>
          </p:cNvSpPr>
          <p:nvPr userDrawn="1"/>
        </p:nvSpPr>
        <p:spPr bwMode="auto">
          <a:xfrm>
            <a:off x="4376738" y="6629400"/>
            <a:ext cx="3886200" cy="3390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000">
                <a:solidFill>
                  <a:schemeClr val="tx1"/>
                </a:solidFill>
                <a:latin typeface="Arial" charset="0"/>
              </a:defRPr>
            </a:lvl1pPr>
            <a:lvl2pPr marL="742950" indent="-285750" defTabSz="403225">
              <a:tabLst>
                <a:tab pos="5372100" algn="ctr"/>
                <a:tab pos="9182100" algn="r"/>
              </a:tabLst>
              <a:defRPr sz="2000">
                <a:solidFill>
                  <a:schemeClr val="tx1"/>
                </a:solidFill>
                <a:latin typeface="Arial" charset="0"/>
              </a:defRPr>
            </a:lvl2pPr>
            <a:lvl3pPr marL="1143000" indent="-228600" defTabSz="403225">
              <a:tabLst>
                <a:tab pos="5372100" algn="ctr"/>
                <a:tab pos="9182100" algn="r"/>
              </a:tabLst>
              <a:defRPr sz="2000">
                <a:solidFill>
                  <a:schemeClr val="tx1"/>
                </a:solidFill>
                <a:latin typeface="Arial" charset="0"/>
              </a:defRPr>
            </a:lvl3pPr>
            <a:lvl4pPr marL="1600200" indent="-228600" defTabSz="403225">
              <a:tabLst>
                <a:tab pos="5372100" algn="ctr"/>
                <a:tab pos="9182100" algn="r"/>
              </a:tabLst>
              <a:defRPr sz="2000">
                <a:solidFill>
                  <a:schemeClr val="tx1"/>
                </a:solidFill>
                <a:latin typeface="Arial" charset="0"/>
              </a:defRPr>
            </a:lvl4pPr>
            <a:lvl5pPr marL="2057400" indent="-228600" defTabSz="403225">
              <a:tabLst>
                <a:tab pos="5372100" algn="ctr"/>
                <a:tab pos="9182100" algn="r"/>
              </a:tabLst>
              <a:defRPr sz="2000">
                <a:solidFill>
                  <a:schemeClr val="tx1"/>
                </a:solidFill>
                <a:latin typeface="Arial"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9pPr>
          </a:lstStyle>
          <a:p>
            <a:pPr algn="ctr">
              <a:lnSpc>
                <a:spcPct val="90000"/>
              </a:lnSpc>
              <a:defRPr/>
            </a:pPr>
            <a:r>
              <a:rPr lang="en-US" altLang="zh-CN" sz="1800" b="1" dirty="0" smtClean="0">
                <a:latin typeface="Arial Narrow" pitchFamily="34" charset="0"/>
                <a:ea typeface="宋体" charset="-122"/>
              </a:rPr>
              <a:t>OMA-WID-0068</a:t>
            </a:r>
            <a:endParaRPr lang="en-US" altLang="zh-CN" sz="1800" b="1" dirty="0" smtClean="0">
              <a:latin typeface="Arial Narrow" pitchFamily="34" charset="0"/>
              <a:ea typeface="宋体" charset="-122"/>
            </a:endParaRPr>
          </a:p>
        </p:txBody>
      </p:sp>
      <p:sp>
        <p:nvSpPr>
          <p:cNvPr id="1032" name="Rectangle 19"/>
          <p:cNvSpPr>
            <a:spLocks noChangeArrowheads="1"/>
          </p:cNvSpPr>
          <p:nvPr userDrawn="1"/>
        </p:nvSpPr>
        <p:spPr bwMode="auto">
          <a:xfrm>
            <a:off x="7653338" y="6629400"/>
            <a:ext cx="1709737" cy="404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000">
                <a:solidFill>
                  <a:schemeClr val="tx1"/>
                </a:solidFill>
                <a:latin typeface="Arial" panose="020B0604020202020204" pitchFamily="34" charset="0"/>
              </a:defRPr>
            </a:lvl1pPr>
            <a:lvl2pPr marL="742950" indent="-285750" defTabSz="403225">
              <a:tabLst>
                <a:tab pos="5372100" algn="ctr"/>
                <a:tab pos="9182100" algn="r"/>
              </a:tabLst>
              <a:defRPr sz="2000">
                <a:solidFill>
                  <a:schemeClr val="tx1"/>
                </a:solidFill>
                <a:latin typeface="Arial" panose="020B0604020202020204" pitchFamily="34" charset="0"/>
              </a:defRPr>
            </a:lvl2pPr>
            <a:lvl3pPr marL="1143000" indent="-228600" defTabSz="403225">
              <a:tabLst>
                <a:tab pos="5372100" algn="ctr"/>
                <a:tab pos="9182100" algn="r"/>
              </a:tabLst>
              <a:defRPr sz="2000">
                <a:solidFill>
                  <a:schemeClr val="tx1"/>
                </a:solidFill>
                <a:latin typeface="Arial" panose="020B0604020202020204" pitchFamily="34" charset="0"/>
              </a:defRPr>
            </a:lvl3pPr>
            <a:lvl4pPr marL="1600200" indent="-228600" defTabSz="403225">
              <a:tabLst>
                <a:tab pos="5372100" algn="ctr"/>
                <a:tab pos="9182100" algn="r"/>
              </a:tabLst>
              <a:defRPr sz="2000">
                <a:solidFill>
                  <a:schemeClr val="tx1"/>
                </a:solidFill>
                <a:latin typeface="Arial" panose="020B0604020202020204" pitchFamily="34" charset="0"/>
              </a:defRPr>
            </a:lvl4pPr>
            <a:lvl5pPr marL="2057400" indent="-228600" defTabSz="403225">
              <a:tabLst>
                <a:tab pos="5372100" algn="ctr"/>
                <a:tab pos="9182100" algn="r"/>
              </a:tabLst>
              <a:defRPr sz="2000">
                <a:solidFill>
                  <a:schemeClr val="tx1"/>
                </a:solidFill>
                <a:latin typeface="Arial" panose="020B0604020202020204" pitchFamily="34"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9pPr>
          </a:lstStyle>
          <a:p>
            <a:pPr algn="r">
              <a:lnSpc>
                <a:spcPct val="90000"/>
              </a:lnSpc>
              <a:defRPr/>
            </a:pPr>
            <a:r>
              <a:rPr lang="en-US" altLang="zh-CN" sz="1800" b="1" smtClean="0">
                <a:latin typeface="Arial Narrow" panose="020B0606020202030204" pitchFamily="34" charset="0"/>
                <a:ea typeface="SimSun" panose="02010600030101010101" pitchFamily="2" charset="-122"/>
              </a:rPr>
              <a:t>Slide #</a:t>
            </a:r>
            <a:fld id="{7FA2DD24-CCB1-4C95-A213-DC6FE3996466}" type="slidenum">
              <a:rPr lang="en-US" altLang="zh-CN" sz="1800" b="1" smtClean="0">
                <a:latin typeface="Arial Narrow" panose="020B0606020202030204" pitchFamily="34" charset="0"/>
                <a:ea typeface="SimSun" panose="02010600030101010101" pitchFamily="2" charset="-122"/>
              </a:rPr>
              <a:pPr algn="r">
                <a:lnSpc>
                  <a:spcPct val="90000"/>
                </a:lnSpc>
                <a:defRPr/>
              </a:pPr>
              <a:t>‹#›</a:t>
            </a:fld>
            <a:r>
              <a:rPr lang="en-US" altLang="zh-CN" sz="1800" b="1" smtClean="0">
                <a:latin typeface="Arial Narrow" panose="020B0606020202030204" pitchFamily="34" charset="0"/>
                <a:ea typeface="SimSun" panose="02010600030101010101" pitchFamily="2" charset="-122"/>
              </a:rPr>
              <a:t/>
            </a:r>
            <a:br>
              <a:rPr lang="en-US" altLang="zh-CN" sz="1800" b="1" smtClean="0">
                <a:latin typeface="Arial Narrow" panose="020B0606020202030204" pitchFamily="34" charset="0"/>
                <a:ea typeface="SimSun" panose="02010600030101010101" pitchFamily="2" charset="-122"/>
              </a:rPr>
            </a:br>
            <a:r>
              <a:rPr lang="en-US" altLang="zh-CN" sz="500" smtClean="0">
                <a:solidFill>
                  <a:srgbClr val="999999"/>
                </a:solidFill>
                <a:ea typeface="SimSun" panose="02010600030101010101" pitchFamily="2" charset="-122"/>
              </a:rPr>
              <a:t>[OMA-Template-WIDpresentation-20160101-I]</a:t>
            </a:r>
            <a:endParaRPr lang="en-US" altLang="zh-CN" sz="1800" b="1" smtClean="0">
              <a:latin typeface="Arial Narrow" panose="020B0606020202030204" pitchFamily="34" charset="0"/>
              <a:ea typeface="SimSun" panose="02010600030101010101" pitchFamily="2" charset="-122"/>
            </a:endParaRPr>
          </a:p>
        </p:txBody>
      </p:sp>
      <p:sp>
        <p:nvSpPr>
          <p:cNvPr id="1033" name="Rectangle 2"/>
          <p:cNvSpPr>
            <a:spLocks noGrp="1" noChangeArrowheads="1"/>
          </p:cNvSpPr>
          <p:nvPr>
            <p:ph type="title"/>
          </p:nvPr>
        </p:nvSpPr>
        <p:spPr bwMode="auto">
          <a:xfrm>
            <a:off x="306388" y="233363"/>
            <a:ext cx="8748712" cy="703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ctr" anchorCtr="0" compatLnSpc="1">
            <a:prstTxWarp prst="textNoShape">
              <a:avLst/>
            </a:prstTxWarp>
          </a:bodyPr>
          <a:lstStyle/>
          <a:p>
            <a:pPr lvl="0"/>
            <a:endParaRPr lang="fr-FR" altLang="zh-CN" smtClean="0"/>
          </a:p>
        </p:txBody>
      </p:sp>
      <p:sp>
        <p:nvSpPr>
          <p:cNvPr id="1034" name="Rectangle 5"/>
          <p:cNvSpPr>
            <a:spLocks noGrp="1" noChangeArrowheads="1"/>
          </p:cNvSpPr>
          <p:nvPr>
            <p:ph type="body" idx="1"/>
          </p:nvPr>
        </p:nvSpPr>
        <p:spPr bwMode="auto">
          <a:xfrm>
            <a:off x="292100" y="1169988"/>
            <a:ext cx="8778875" cy="538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t" anchorCtr="0" compatLnSpc="1">
            <a:prstTxWarp prst="textNoShape">
              <a:avLst/>
            </a:prstTxWarp>
          </a:bodyPr>
          <a:lstStyle/>
          <a:p>
            <a:pPr lvl="0"/>
            <a:r>
              <a:rPr lang="en-US" altLang="zh-CN" smtClean="0"/>
              <a:t>1st Level Bullet</a:t>
            </a:r>
          </a:p>
          <a:p>
            <a:pPr lvl="1"/>
            <a:r>
              <a:rPr lang="en-US" altLang="zh-CN" smtClean="0"/>
              <a:t>2nd Level Bullet</a:t>
            </a:r>
          </a:p>
          <a:p>
            <a:pPr lvl="2"/>
            <a:r>
              <a:rPr lang="en-US" altLang="zh-CN" smtClean="0"/>
              <a:t>3rd Level Bullet</a:t>
            </a:r>
          </a:p>
          <a:p>
            <a:pPr lvl="3"/>
            <a:r>
              <a:rPr lang="en-US" altLang="zh-CN" smtClean="0"/>
              <a:t>4th Level Bullet</a:t>
            </a:r>
          </a:p>
          <a:p>
            <a:pPr lvl="4"/>
            <a:r>
              <a:rPr lang="en-US" altLang="zh-CN" smtClean="0"/>
              <a:t>5th Level Bullet</a:t>
            </a:r>
          </a:p>
        </p:txBody>
      </p:sp>
    </p:spTree>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 id="2147483661" r:id="rId12"/>
  </p:sldLayoutIdLst>
  <p:timing>
    <p:tnLst>
      <p:par>
        <p:cTn id="1" dur="indefinite" restart="never" nodeType="tmRoot"/>
      </p:par>
    </p:tnLst>
  </p:timing>
  <p:txStyles>
    <p:titleStyle>
      <a:lvl1pPr algn="ctr" defTabSz="762000" rtl="0" eaLnBrk="0" fontAlgn="base" hangingPunct="0">
        <a:lnSpc>
          <a:spcPct val="90000"/>
        </a:lnSpc>
        <a:spcBef>
          <a:spcPct val="0"/>
        </a:spcBef>
        <a:spcAft>
          <a:spcPct val="0"/>
        </a:spcAft>
        <a:defRPr sz="3200" b="1">
          <a:solidFill>
            <a:schemeClr val="tx1"/>
          </a:solidFill>
          <a:latin typeface="+mj-lt"/>
          <a:ea typeface="+mj-ea"/>
          <a:cs typeface="+mj-cs"/>
        </a:defRPr>
      </a:lvl1pPr>
      <a:lvl2pPr algn="ctr" defTabSz="762000" rtl="0" eaLnBrk="0" fontAlgn="base" hangingPunct="0">
        <a:lnSpc>
          <a:spcPct val="90000"/>
        </a:lnSpc>
        <a:spcBef>
          <a:spcPct val="0"/>
        </a:spcBef>
        <a:spcAft>
          <a:spcPct val="0"/>
        </a:spcAft>
        <a:defRPr sz="3200" b="1">
          <a:solidFill>
            <a:schemeClr val="tx1"/>
          </a:solidFill>
          <a:latin typeface="Tahoma" pitchFamily="34" charset="0"/>
        </a:defRPr>
      </a:lvl2pPr>
      <a:lvl3pPr algn="ctr" defTabSz="762000" rtl="0" eaLnBrk="0" fontAlgn="base" hangingPunct="0">
        <a:lnSpc>
          <a:spcPct val="90000"/>
        </a:lnSpc>
        <a:spcBef>
          <a:spcPct val="0"/>
        </a:spcBef>
        <a:spcAft>
          <a:spcPct val="0"/>
        </a:spcAft>
        <a:defRPr sz="3200" b="1">
          <a:solidFill>
            <a:schemeClr val="tx1"/>
          </a:solidFill>
          <a:latin typeface="Tahoma" pitchFamily="34" charset="0"/>
        </a:defRPr>
      </a:lvl3pPr>
      <a:lvl4pPr algn="ctr" defTabSz="762000" rtl="0" eaLnBrk="0" fontAlgn="base" hangingPunct="0">
        <a:lnSpc>
          <a:spcPct val="90000"/>
        </a:lnSpc>
        <a:spcBef>
          <a:spcPct val="0"/>
        </a:spcBef>
        <a:spcAft>
          <a:spcPct val="0"/>
        </a:spcAft>
        <a:defRPr sz="3200" b="1">
          <a:solidFill>
            <a:schemeClr val="tx1"/>
          </a:solidFill>
          <a:latin typeface="Tahoma" pitchFamily="34" charset="0"/>
        </a:defRPr>
      </a:lvl4pPr>
      <a:lvl5pPr algn="ctr" defTabSz="762000" rtl="0" eaLnBrk="0" fontAlgn="base" hangingPunct="0">
        <a:lnSpc>
          <a:spcPct val="90000"/>
        </a:lnSpc>
        <a:spcBef>
          <a:spcPct val="0"/>
        </a:spcBef>
        <a:spcAft>
          <a:spcPct val="0"/>
        </a:spcAft>
        <a:defRPr sz="3200" b="1">
          <a:solidFill>
            <a:schemeClr val="tx1"/>
          </a:solidFill>
          <a:latin typeface="Tahoma" pitchFamily="34" charset="0"/>
        </a:defRPr>
      </a:lvl5pPr>
      <a:lvl6pPr marL="457200" algn="ctr" defTabSz="762000" rtl="0" eaLnBrk="0" fontAlgn="base" hangingPunct="0">
        <a:lnSpc>
          <a:spcPct val="90000"/>
        </a:lnSpc>
        <a:spcBef>
          <a:spcPct val="0"/>
        </a:spcBef>
        <a:spcAft>
          <a:spcPct val="0"/>
        </a:spcAft>
        <a:defRPr sz="3200" b="1">
          <a:solidFill>
            <a:schemeClr val="tx1"/>
          </a:solidFill>
          <a:latin typeface="Tahoma" pitchFamily="34" charset="0"/>
        </a:defRPr>
      </a:lvl6pPr>
      <a:lvl7pPr marL="914400" algn="ctr" defTabSz="762000" rtl="0" eaLnBrk="0" fontAlgn="base" hangingPunct="0">
        <a:lnSpc>
          <a:spcPct val="90000"/>
        </a:lnSpc>
        <a:spcBef>
          <a:spcPct val="0"/>
        </a:spcBef>
        <a:spcAft>
          <a:spcPct val="0"/>
        </a:spcAft>
        <a:defRPr sz="3200" b="1">
          <a:solidFill>
            <a:schemeClr val="tx1"/>
          </a:solidFill>
          <a:latin typeface="Tahoma" pitchFamily="34" charset="0"/>
        </a:defRPr>
      </a:lvl7pPr>
      <a:lvl8pPr marL="1371600" algn="ctr" defTabSz="762000" rtl="0" eaLnBrk="0" fontAlgn="base" hangingPunct="0">
        <a:lnSpc>
          <a:spcPct val="90000"/>
        </a:lnSpc>
        <a:spcBef>
          <a:spcPct val="0"/>
        </a:spcBef>
        <a:spcAft>
          <a:spcPct val="0"/>
        </a:spcAft>
        <a:defRPr sz="3200" b="1">
          <a:solidFill>
            <a:schemeClr val="tx1"/>
          </a:solidFill>
          <a:latin typeface="Tahoma" pitchFamily="34" charset="0"/>
        </a:defRPr>
      </a:lvl8pPr>
      <a:lvl9pPr marL="1828800" algn="ctr" defTabSz="762000" rtl="0" eaLnBrk="0" fontAlgn="base" hangingPunct="0">
        <a:lnSpc>
          <a:spcPct val="90000"/>
        </a:lnSpc>
        <a:spcBef>
          <a:spcPct val="0"/>
        </a:spcBef>
        <a:spcAft>
          <a:spcPct val="0"/>
        </a:spcAft>
        <a:defRPr sz="3200" b="1">
          <a:solidFill>
            <a:schemeClr val="tx1"/>
          </a:solidFill>
          <a:latin typeface="Tahoma" pitchFamily="34" charset="0"/>
        </a:defRPr>
      </a:lvl9pPr>
    </p:titleStyle>
    <p:bodyStyle>
      <a:lvl1pPr marL="111125" indent="-111125" algn="l" defTabSz="1584325" rtl="0" eaLnBrk="0" fontAlgn="base" hangingPunct="0">
        <a:spcBef>
          <a:spcPct val="25000"/>
        </a:spcBef>
        <a:spcAft>
          <a:spcPct val="0"/>
        </a:spcAft>
        <a:buClr>
          <a:schemeClr val="tx1"/>
        </a:buClr>
        <a:buSzPct val="80000"/>
        <a:buChar char="•"/>
        <a:defRPr sz="2600">
          <a:solidFill>
            <a:srgbClr val="000066"/>
          </a:solidFill>
          <a:latin typeface="+mn-lt"/>
          <a:ea typeface="+mn-ea"/>
          <a:cs typeface="+mn-cs"/>
        </a:defRPr>
      </a:lvl1pPr>
      <a:lvl2pPr marL="341313" indent="-115888" algn="l" defTabSz="1584325" rtl="0" eaLnBrk="0" fontAlgn="base" hangingPunct="0">
        <a:spcBef>
          <a:spcPct val="25000"/>
        </a:spcBef>
        <a:spcAft>
          <a:spcPct val="0"/>
        </a:spcAft>
        <a:buClr>
          <a:schemeClr val="tx1"/>
        </a:buClr>
        <a:buSzPct val="80000"/>
        <a:buChar char="•"/>
        <a:defRPr sz="2200">
          <a:solidFill>
            <a:srgbClr val="480024"/>
          </a:solidFill>
          <a:latin typeface="+mn-lt"/>
        </a:defRPr>
      </a:lvl2pPr>
      <a:lvl3pPr marL="569913" indent="-114300" algn="l" defTabSz="1584325" rtl="0" eaLnBrk="0" fontAlgn="base" hangingPunct="0">
        <a:spcBef>
          <a:spcPct val="25000"/>
        </a:spcBef>
        <a:spcAft>
          <a:spcPct val="0"/>
        </a:spcAft>
        <a:buClr>
          <a:schemeClr val="tx1"/>
        </a:buClr>
        <a:buSzPct val="80000"/>
        <a:buChar char="•"/>
        <a:defRPr sz="2000">
          <a:solidFill>
            <a:srgbClr val="0B2200"/>
          </a:solidFill>
          <a:latin typeface="+mn-lt"/>
        </a:defRPr>
      </a:lvl3pPr>
      <a:lvl4pPr marL="795338" indent="-111125" algn="l" defTabSz="1584325" rtl="0" eaLnBrk="0" fontAlgn="base" hangingPunct="0">
        <a:spcBef>
          <a:spcPct val="20000"/>
        </a:spcBef>
        <a:spcAft>
          <a:spcPct val="0"/>
        </a:spcAft>
        <a:buClr>
          <a:schemeClr val="tx1"/>
        </a:buClr>
        <a:buSzPct val="80000"/>
        <a:buChar char="•"/>
        <a:defRPr>
          <a:solidFill>
            <a:srgbClr val="543800"/>
          </a:solidFill>
          <a:latin typeface="+mn-lt"/>
        </a:defRPr>
      </a:lvl4pPr>
      <a:lvl5pPr marL="10287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5pPr>
      <a:lvl6pPr marL="14859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6pPr>
      <a:lvl7pPr marL="19431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7pPr>
      <a:lvl8pPr marL="24003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8pPr>
      <a:lvl9pPr marL="28575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hyperlink" Target="mailto:Zhangyongjing@Huawei.com" TargetMode="External"/><Relationship Id="rId5" Type="http://schemas.openxmlformats.org/officeDocument/2006/relationships/hyperlink" Target="mailto:chris.lowe@neul.com" TargetMode="External"/><Relationship Id="rId4" Type="http://schemas.openxmlformats.org/officeDocument/2006/relationships/hyperlink" Target="http://www.openmobilealliance.org/UseAgreement.html" TargetMode="Externa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51" descr="oma bg_v3_strong_2"/>
          <p:cNvPicPr>
            <a:picLocks noChangeAspect="1" noChangeArrowheads="1"/>
          </p:cNvPicPr>
          <p:nvPr/>
        </p:nvPicPr>
        <p:blipFill>
          <a:blip r:embed="rId3" cstate="print">
            <a:extLst>
              <a:ext uri="{28A0092B-C50C-407E-A947-70E740481C1C}">
                <a14:useLocalDpi xmlns:a14="http://schemas.microsoft.com/office/drawing/2010/main" val="0"/>
              </a:ext>
            </a:extLst>
          </a:blip>
          <a:srcRect b="6691"/>
          <a:stretch>
            <a:fillRect/>
          </a:stretch>
        </p:blipFill>
        <p:spPr bwMode="auto">
          <a:xfrm>
            <a:off x="0" y="0"/>
            <a:ext cx="9363075" cy="6553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5" name="Rectangle 26"/>
          <p:cNvSpPr>
            <a:spLocks noGrp="1" noChangeArrowheads="1"/>
          </p:cNvSpPr>
          <p:nvPr>
            <p:ph type="ctrTitle"/>
          </p:nvPr>
        </p:nvSpPr>
        <p:spPr>
          <a:xfrm>
            <a:off x="414338" y="228600"/>
            <a:ext cx="8534400" cy="1652588"/>
          </a:xfrm>
          <a:noFill/>
        </p:spPr>
        <p:txBody>
          <a:bodyPr anchor="t"/>
          <a:lstStyle/>
          <a:p>
            <a:r>
              <a:rPr lang="en-US" altLang="zh-CN" sz="1600" dirty="0" smtClean="0">
                <a:ea typeface="SimSun" panose="02010600030101010101" pitchFamily="2" charset="-122"/>
              </a:rPr>
              <a:t>OMA-WID-0068-LwM2M_Object_EventLog </a:t>
            </a:r>
            <a:r>
              <a:rPr lang="en-US" altLang="zh-CN" sz="2400" dirty="0" smtClean="0">
                <a:ea typeface="SimSun" panose="02010600030101010101" pitchFamily="2" charset="-122"/>
              </a:rPr>
              <a:t>  </a:t>
            </a:r>
            <a:r>
              <a:rPr lang="en-US" altLang="zh-CN" sz="2400" dirty="0" smtClean="0">
                <a:ea typeface="SimSun" panose="02010600030101010101" pitchFamily="2" charset="-122"/>
              </a:rPr>
              <a:t/>
            </a:r>
            <a:br>
              <a:rPr lang="en-US" altLang="zh-CN" sz="2400" dirty="0" smtClean="0">
                <a:ea typeface="SimSun" panose="02010600030101010101" pitchFamily="2" charset="-122"/>
              </a:rPr>
            </a:br>
            <a:r>
              <a:rPr lang="en-US" altLang="zh-CN" sz="1600" dirty="0" smtClean="0">
                <a:ea typeface="SimSun" panose="02010600030101010101" pitchFamily="2" charset="-122"/>
              </a:rPr>
              <a:t/>
            </a:r>
            <a:br>
              <a:rPr lang="en-US" altLang="zh-CN" sz="1600" dirty="0" smtClean="0">
                <a:ea typeface="SimSun" panose="02010600030101010101" pitchFamily="2" charset="-122"/>
              </a:rPr>
            </a:br>
            <a:r>
              <a:rPr lang="en-US" altLang="zh-CN" sz="2000" dirty="0" smtClean="0">
                <a:ea typeface="SimSun" panose="02010600030101010101" pitchFamily="2" charset="-122"/>
              </a:rPr>
              <a:t>Work Item Document</a:t>
            </a:r>
            <a:br>
              <a:rPr lang="en-US" altLang="zh-CN" sz="2000" dirty="0" smtClean="0">
                <a:ea typeface="SimSun" panose="02010600030101010101" pitchFamily="2" charset="-122"/>
              </a:rPr>
            </a:br>
            <a:r>
              <a:rPr lang="en-US" altLang="zh-CN" sz="2000" dirty="0" smtClean="0">
                <a:ea typeface="SimSun" panose="02010600030101010101" pitchFamily="2" charset="-122"/>
              </a:rPr>
              <a:t>WI0068 </a:t>
            </a:r>
            <a:r>
              <a:rPr lang="en-US" altLang="zh-CN" sz="2000" dirty="0">
                <a:ea typeface="SimSun" panose="02010600030101010101" pitchFamily="2" charset="-122"/>
              </a:rPr>
              <a:t>- </a:t>
            </a:r>
            <a:r>
              <a:rPr lang="en-US" altLang="zh-CN" sz="2000" dirty="0" smtClean="0">
                <a:ea typeface="SimSun" panose="02010600030101010101" pitchFamily="2" charset="-122"/>
              </a:rPr>
              <a:t>LwM2M_Object_EventLog</a:t>
            </a:r>
          </a:p>
        </p:txBody>
      </p:sp>
      <p:sp>
        <p:nvSpPr>
          <p:cNvPr id="3076" name="Text Box 57"/>
          <p:cNvSpPr txBox="1">
            <a:spLocks noChangeArrowheads="1"/>
          </p:cNvSpPr>
          <p:nvPr/>
        </p:nvSpPr>
        <p:spPr bwMode="auto">
          <a:xfrm>
            <a:off x="1295400" y="5003800"/>
            <a:ext cx="6781800" cy="635000"/>
          </a:xfrm>
          <a:prstGeom prst="rect">
            <a:avLst/>
          </a:prstGeom>
          <a:solidFill>
            <a:srgbClr val="EAEAEA"/>
          </a:solidFill>
          <a:ln w="6350">
            <a:solidFill>
              <a:schemeClr val="tx1"/>
            </a:solidFill>
            <a:miter lim="800000"/>
            <a:headEnd/>
            <a:tailEnd/>
          </a:ln>
        </p:spPr>
        <p:txBody>
          <a:bodyPr>
            <a:spAutoFit/>
          </a:bodyPr>
          <a:lstStyle>
            <a:lvl1pPr defTabSz="762000">
              <a:lnSpc>
                <a:spcPct val="90000"/>
              </a:lnSpc>
              <a:defRPr sz="2000">
                <a:solidFill>
                  <a:schemeClr val="tx1"/>
                </a:solidFill>
                <a:latin typeface="Arial" panose="020B0604020202020204" pitchFamily="34" charset="0"/>
              </a:defRPr>
            </a:lvl1pPr>
            <a:lvl2pPr marL="742950" indent="-285750" defTabSz="762000">
              <a:lnSpc>
                <a:spcPct val="90000"/>
              </a:lnSpc>
              <a:defRPr sz="2000">
                <a:solidFill>
                  <a:schemeClr val="tx1"/>
                </a:solidFill>
                <a:latin typeface="Arial" panose="020B0604020202020204" pitchFamily="34" charset="0"/>
              </a:defRPr>
            </a:lvl2pPr>
            <a:lvl3pPr marL="1143000" indent="-228600" defTabSz="762000">
              <a:lnSpc>
                <a:spcPct val="90000"/>
              </a:lnSpc>
              <a:defRPr sz="2000">
                <a:solidFill>
                  <a:schemeClr val="tx1"/>
                </a:solidFill>
                <a:latin typeface="Arial" panose="020B0604020202020204" pitchFamily="34" charset="0"/>
              </a:defRPr>
            </a:lvl3pPr>
            <a:lvl4pPr marL="1600200" indent="-228600" defTabSz="762000">
              <a:lnSpc>
                <a:spcPct val="90000"/>
              </a:lnSpc>
              <a:defRPr sz="2000">
                <a:solidFill>
                  <a:schemeClr val="tx1"/>
                </a:solidFill>
                <a:latin typeface="Arial" panose="020B0604020202020204" pitchFamily="34" charset="0"/>
              </a:defRPr>
            </a:lvl4pPr>
            <a:lvl5pPr marL="2057400" indent="-228600" defTabSz="762000">
              <a:lnSpc>
                <a:spcPct val="90000"/>
              </a:lnSpc>
              <a:defRPr sz="2000">
                <a:solidFill>
                  <a:schemeClr val="tx1"/>
                </a:solidFill>
                <a:latin typeface="Arial" panose="020B0604020202020204" pitchFamily="34" charset="0"/>
              </a:defRPr>
            </a:lvl5pPr>
            <a:lvl6pPr marL="25146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6pPr>
            <a:lvl7pPr marL="29718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7pPr>
            <a:lvl8pPr marL="34290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8pPr>
            <a:lvl9pPr marL="38862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9pPr>
          </a:lstStyle>
          <a:p>
            <a:pPr>
              <a:spcBef>
                <a:spcPct val="35000"/>
              </a:spcBef>
            </a:pPr>
            <a:r>
              <a:rPr lang="en-GB" altLang="zh-CN" sz="900" dirty="0">
                <a:ea typeface="SimSun" panose="02010600030101010101" pitchFamily="2" charset="-122"/>
                <a:cs typeface="Times New Roman" panose="02020603050405020304" pitchFamily="18" charset="0"/>
              </a:rPr>
              <a:t>USE OF THIS DOCUMENT BY NON-OMA MEMBERS IS SUBJECT TO ALL OF THE TERMS AND CONDITIONS OF THE USE AGREEMENT (located at </a:t>
            </a:r>
            <a:r>
              <a:rPr lang="en-GB" altLang="zh-CN" sz="900" dirty="0">
                <a:ea typeface="SimSun" panose="02010600030101010101" pitchFamily="2" charset="-122"/>
                <a:cs typeface="Times New Roman" panose="02020603050405020304" pitchFamily="18" charset="0"/>
                <a:hlinkClick r:id="rId4"/>
              </a:rPr>
              <a:t>http://www.openmobilealliance.org/UseAgreement.html</a:t>
            </a:r>
            <a:r>
              <a:rPr lang="en-GB" altLang="zh-CN" sz="900" dirty="0">
                <a:ea typeface="SimSun" panose="02010600030101010101" pitchFamily="2" charset="-122"/>
                <a:cs typeface="Times New Roman" panose="02020603050405020304" pitchFamily="18" charset="0"/>
              </a:rPr>
              <a:t>) AND IF YOU HAVE NOT AGREED TO THE TERMS OF THE USE AGREEMENT, YOU DO NOT HAVE THE RIGHT TO USE, COPY OR DISTRIBUTE THIS DOCUMENT.</a:t>
            </a:r>
          </a:p>
          <a:p>
            <a:pPr>
              <a:spcBef>
                <a:spcPct val="35000"/>
              </a:spcBef>
            </a:pPr>
            <a:r>
              <a:rPr lang="en-GB" altLang="zh-CN" sz="900" dirty="0">
                <a:ea typeface="SimSun" panose="02010600030101010101" pitchFamily="2" charset="-122"/>
                <a:cs typeface="Times New Roman" panose="02020603050405020304" pitchFamily="18" charset="0"/>
              </a:rPr>
              <a:t>THIS DOCUMENT IS PROVIDED ON AN "AS IS" "AS AVAILABLE" AND "WITH ALL FAULTS" BASIS.</a:t>
            </a:r>
          </a:p>
        </p:txBody>
      </p:sp>
      <p:sp>
        <p:nvSpPr>
          <p:cNvPr id="3077" name="Text Box 59"/>
          <p:cNvSpPr txBox="1">
            <a:spLocks noChangeArrowheads="1"/>
          </p:cNvSpPr>
          <p:nvPr/>
        </p:nvSpPr>
        <p:spPr bwMode="auto">
          <a:xfrm>
            <a:off x="228600" y="5715000"/>
            <a:ext cx="8915400" cy="757238"/>
          </a:xfrm>
          <a:prstGeom prst="rect">
            <a:avLst/>
          </a:prstGeom>
          <a:solidFill>
            <a:srgbClr val="FFFF99"/>
          </a:solidFill>
          <a:ln w="6350">
            <a:solidFill>
              <a:schemeClr val="tx1"/>
            </a:solidFill>
            <a:miter lim="800000"/>
            <a:headEnd/>
            <a:tailEnd/>
          </a:ln>
        </p:spPr>
        <p:txBody>
          <a:bodyPr>
            <a:spAutoFit/>
          </a:bodyPr>
          <a:lstStyle>
            <a:lvl1pPr defTabSz="762000">
              <a:lnSpc>
                <a:spcPct val="90000"/>
              </a:lnSpc>
              <a:defRPr sz="2000">
                <a:solidFill>
                  <a:schemeClr val="tx1"/>
                </a:solidFill>
                <a:latin typeface="Arial" panose="020B0604020202020204" pitchFamily="34" charset="0"/>
              </a:defRPr>
            </a:lvl1pPr>
            <a:lvl2pPr marL="742950" indent="-285750" defTabSz="762000">
              <a:lnSpc>
                <a:spcPct val="90000"/>
              </a:lnSpc>
              <a:defRPr sz="2000">
                <a:solidFill>
                  <a:schemeClr val="tx1"/>
                </a:solidFill>
                <a:latin typeface="Arial" panose="020B0604020202020204" pitchFamily="34" charset="0"/>
              </a:defRPr>
            </a:lvl2pPr>
            <a:lvl3pPr marL="1143000" indent="-228600" defTabSz="762000">
              <a:lnSpc>
                <a:spcPct val="90000"/>
              </a:lnSpc>
              <a:defRPr sz="2000">
                <a:solidFill>
                  <a:schemeClr val="tx1"/>
                </a:solidFill>
                <a:latin typeface="Arial" panose="020B0604020202020204" pitchFamily="34" charset="0"/>
              </a:defRPr>
            </a:lvl3pPr>
            <a:lvl4pPr marL="1600200" indent="-228600" defTabSz="762000">
              <a:lnSpc>
                <a:spcPct val="90000"/>
              </a:lnSpc>
              <a:defRPr sz="2000">
                <a:solidFill>
                  <a:schemeClr val="tx1"/>
                </a:solidFill>
                <a:latin typeface="Arial" panose="020B0604020202020204" pitchFamily="34" charset="0"/>
              </a:defRPr>
            </a:lvl4pPr>
            <a:lvl5pPr marL="2057400" indent="-228600" defTabSz="762000">
              <a:lnSpc>
                <a:spcPct val="90000"/>
              </a:lnSpc>
              <a:defRPr sz="2000">
                <a:solidFill>
                  <a:schemeClr val="tx1"/>
                </a:solidFill>
                <a:latin typeface="Arial" panose="020B0604020202020204" pitchFamily="34" charset="0"/>
              </a:defRPr>
            </a:lvl5pPr>
            <a:lvl6pPr marL="25146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6pPr>
            <a:lvl7pPr marL="29718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7pPr>
            <a:lvl8pPr marL="34290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8pPr>
            <a:lvl9pPr marL="38862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9pPr>
          </a:lstStyle>
          <a:p>
            <a:pPr algn="ctr">
              <a:spcBef>
                <a:spcPct val="35000"/>
              </a:spcBef>
            </a:pPr>
            <a:r>
              <a:rPr lang="en-GB" altLang="zh-CN" sz="900" b="1" dirty="0">
                <a:ea typeface="SimSun" panose="02010600030101010101" pitchFamily="2" charset="-122"/>
                <a:cs typeface="Times New Roman" panose="02020603050405020304" pitchFamily="18" charset="0"/>
              </a:rPr>
              <a:t>Intellectual Property Rights</a:t>
            </a:r>
          </a:p>
          <a:p>
            <a:pPr>
              <a:spcBef>
                <a:spcPct val="35000"/>
              </a:spcBef>
            </a:pPr>
            <a:r>
              <a:rPr lang="en-GB" altLang="zh-CN" sz="900" dirty="0">
                <a:ea typeface="SimSun" panose="02010600030101010101" pitchFamily="2" charset="-122"/>
                <a:cs typeface="Times New Roman" panose="02020603050405020304" pitchFamily="18" charset="0"/>
              </a:rPr>
              <a:t>Members and their Affiliates (collectively, "Members") agree to use their reasonable endeavours to inform timely the Open Mobile Alliance of Essential IPR as they become aware that the Essential IPR is related to the prepared or published Specification.  This obligation does not imply an obligation on Members to conduct IPR searches.  This duty is contained in the Open Mobile Alliance application form to which each Member's attention is drawn.  Members shall submit to the General Manager of Operations of OMA the IPR Statement and the IPR Licensing Declaration.  These forms are available from OMA or online at the OMA website at </a:t>
            </a:r>
            <a:r>
              <a:rPr lang="en-GB" altLang="zh-CN" sz="900" dirty="0" err="1">
                <a:ea typeface="SimSun" panose="02010600030101010101" pitchFamily="2" charset="-122"/>
                <a:cs typeface="Times New Roman" panose="02020603050405020304" pitchFamily="18" charset="0"/>
              </a:rPr>
              <a:t>www.openmobilealliance.org</a:t>
            </a:r>
            <a:r>
              <a:rPr lang="en-GB" altLang="zh-CN" sz="900">
                <a:ea typeface="SimSun" panose="02010600030101010101" pitchFamily="2" charset="-122"/>
                <a:cs typeface="Times New Roman" panose="02020603050405020304" pitchFamily="18" charset="0"/>
              </a:rPr>
              <a:t>.</a:t>
            </a:r>
          </a:p>
        </p:txBody>
      </p:sp>
      <p:sp>
        <p:nvSpPr>
          <p:cNvPr id="3078" name="Rectangle 27"/>
          <p:cNvSpPr>
            <a:spLocks noChangeArrowheads="1"/>
          </p:cNvSpPr>
          <p:nvPr/>
        </p:nvSpPr>
        <p:spPr bwMode="auto">
          <a:xfrm>
            <a:off x="642938" y="1987550"/>
            <a:ext cx="8077200" cy="2749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lstStyle>
            <a:lvl1pPr defTabSz="762000">
              <a:lnSpc>
                <a:spcPct val="90000"/>
              </a:lnSpc>
              <a:tabLst>
                <a:tab pos="1827213" algn="r"/>
                <a:tab pos="1939925" algn="l"/>
              </a:tabLst>
              <a:defRPr sz="2000">
                <a:solidFill>
                  <a:schemeClr val="tx1"/>
                </a:solidFill>
                <a:latin typeface="Arial" panose="020B0604020202020204" pitchFamily="34" charset="0"/>
              </a:defRPr>
            </a:lvl1pPr>
            <a:lvl2pPr marL="742950" indent="-285750" defTabSz="762000">
              <a:lnSpc>
                <a:spcPct val="90000"/>
              </a:lnSpc>
              <a:tabLst>
                <a:tab pos="1827213" algn="r"/>
                <a:tab pos="1939925" algn="l"/>
              </a:tabLst>
              <a:defRPr sz="2000">
                <a:solidFill>
                  <a:schemeClr val="tx1"/>
                </a:solidFill>
                <a:latin typeface="Arial" panose="020B0604020202020204" pitchFamily="34" charset="0"/>
              </a:defRPr>
            </a:lvl2pPr>
            <a:lvl3pPr marL="1143000" indent="-228600" defTabSz="762000">
              <a:lnSpc>
                <a:spcPct val="90000"/>
              </a:lnSpc>
              <a:tabLst>
                <a:tab pos="1827213" algn="r"/>
                <a:tab pos="1939925" algn="l"/>
              </a:tabLst>
              <a:defRPr sz="2000">
                <a:solidFill>
                  <a:schemeClr val="tx1"/>
                </a:solidFill>
                <a:latin typeface="Arial" panose="020B0604020202020204" pitchFamily="34" charset="0"/>
              </a:defRPr>
            </a:lvl3pPr>
            <a:lvl4pPr marL="1600200" indent="-228600" defTabSz="762000">
              <a:lnSpc>
                <a:spcPct val="90000"/>
              </a:lnSpc>
              <a:tabLst>
                <a:tab pos="1827213" algn="r"/>
                <a:tab pos="1939925" algn="l"/>
              </a:tabLst>
              <a:defRPr sz="2000">
                <a:solidFill>
                  <a:schemeClr val="tx1"/>
                </a:solidFill>
                <a:latin typeface="Arial" panose="020B0604020202020204" pitchFamily="34" charset="0"/>
              </a:defRPr>
            </a:lvl4pPr>
            <a:lvl5pPr marL="2057400" indent="-228600" defTabSz="762000">
              <a:lnSpc>
                <a:spcPct val="90000"/>
              </a:lnSpc>
              <a:tabLst>
                <a:tab pos="1827213" algn="r"/>
                <a:tab pos="1939925" algn="l"/>
              </a:tabLst>
              <a:defRPr sz="2000">
                <a:solidFill>
                  <a:schemeClr val="tx1"/>
                </a:solidFill>
                <a:latin typeface="Arial" panose="020B0604020202020204" pitchFamily="34" charset="0"/>
              </a:defRPr>
            </a:lvl5pPr>
            <a:lvl6pPr marL="25146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panose="020B0604020202020204" pitchFamily="34" charset="0"/>
              </a:defRPr>
            </a:lvl6pPr>
            <a:lvl7pPr marL="29718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panose="020B0604020202020204" pitchFamily="34" charset="0"/>
              </a:defRPr>
            </a:lvl7pPr>
            <a:lvl8pPr marL="34290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panose="020B0604020202020204" pitchFamily="34" charset="0"/>
              </a:defRPr>
            </a:lvl8pPr>
            <a:lvl9pPr marL="38862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panose="020B0604020202020204" pitchFamily="34" charset="0"/>
              </a:defRPr>
            </a:lvl9pPr>
          </a:lstStyle>
          <a:p>
            <a:pPr>
              <a:lnSpc>
                <a:spcPct val="95000"/>
              </a:lnSpc>
              <a:spcAft>
                <a:spcPct val="35000"/>
              </a:spcAft>
            </a:pPr>
            <a:r>
              <a:rPr lang="en-US" altLang="zh-CN" sz="1800" b="1" dirty="0">
                <a:latin typeface="Tahoma" panose="020B0604030504040204" pitchFamily="34" charset="0"/>
                <a:ea typeface="SimSun" panose="02010600030101010101" pitchFamily="2" charset="-122"/>
              </a:rPr>
              <a:t>	Date:	</a:t>
            </a:r>
            <a:r>
              <a:rPr lang="en-US" altLang="zh-CN" sz="1800" b="1" dirty="0" smtClean="0">
                <a:latin typeface="Tahoma" panose="020B0604030504040204" pitchFamily="34" charset="0"/>
                <a:ea typeface="SimSun" panose="02010600030101010101" pitchFamily="2" charset="-122"/>
              </a:rPr>
              <a:t>28 June 2017 </a:t>
            </a:r>
            <a:r>
              <a:rPr lang="en-US" altLang="zh-CN" sz="1800" b="1" dirty="0">
                <a:latin typeface="Tahoma" panose="020B0604030504040204" pitchFamily="34" charset="0"/>
                <a:ea typeface="SimSun" panose="02010600030101010101" pitchFamily="2" charset="-122"/>
              </a:rPr>
              <a:t>	</a:t>
            </a:r>
          </a:p>
          <a:p>
            <a:pPr>
              <a:lnSpc>
                <a:spcPct val="95000"/>
              </a:lnSpc>
              <a:spcAft>
                <a:spcPct val="35000"/>
              </a:spcAft>
            </a:pPr>
            <a:r>
              <a:rPr lang="en-US" altLang="zh-CN" sz="1800" b="1" dirty="0">
                <a:latin typeface="Tahoma" panose="020B0604030504040204" pitchFamily="34" charset="0"/>
                <a:ea typeface="SimSun" panose="02010600030101010101" pitchFamily="2" charset="-122"/>
              </a:rPr>
              <a:t>	Availability:	      Public            OMA Confidential</a:t>
            </a:r>
          </a:p>
          <a:p>
            <a:pPr>
              <a:lnSpc>
                <a:spcPct val="95000"/>
              </a:lnSpc>
              <a:spcAft>
                <a:spcPct val="35000"/>
              </a:spcAft>
            </a:pPr>
            <a:r>
              <a:rPr lang="en-US" altLang="zh-CN" sz="1800" b="1" dirty="0" smtClean="0">
                <a:latin typeface="Tahoma" panose="020B0604030504040204" pitchFamily="34" charset="0"/>
                <a:ea typeface="SimSun" panose="02010600030101010101" pitchFamily="2" charset="-122"/>
              </a:rPr>
              <a:t>Contact</a:t>
            </a:r>
            <a:r>
              <a:rPr lang="en-US" altLang="zh-CN" sz="1800" b="1" dirty="0">
                <a:latin typeface="Tahoma" panose="020B0604030504040204" pitchFamily="34" charset="0"/>
                <a:ea typeface="SimSun" panose="02010600030101010101" pitchFamily="2" charset="-122"/>
              </a:rPr>
              <a:t>:	</a:t>
            </a:r>
            <a:r>
              <a:rPr lang="en-US" altLang="zh-CN" sz="1800" b="1" dirty="0" smtClean="0">
                <a:latin typeface="Tahoma" panose="020B0604030504040204" pitchFamily="34" charset="0"/>
                <a:ea typeface="SimSun" panose="02010600030101010101" pitchFamily="2" charset="-122"/>
              </a:rPr>
              <a:t> </a:t>
            </a:r>
            <a:r>
              <a:rPr lang="en-US" altLang="zh-CN" sz="1800" b="1" dirty="0">
                <a:latin typeface="Tahoma" panose="020B0604030504040204" pitchFamily="34" charset="0"/>
                <a:ea typeface="SimSun" panose="02010600030101010101" pitchFamily="2" charset="-122"/>
              </a:rPr>
              <a:t>Chris Lowe (Huawei/</a:t>
            </a:r>
            <a:r>
              <a:rPr lang="en-US" altLang="zh-CN" sz="1800" b="1" dirty="0" err="1">
                <a:latin typeface="Tahoma" panose="020B0604030504040204" pitchFamily="34" charset="0"/>
                <a:ea typeface="SimSun" panose="02010600030101010101" pitchFamily="2" charset="-122"/>
              </a:rPr>
              <a:t>Neul</a:t>
            </a:r>
            <a:r>
              <a:rPr lang="en-US" altLang="zh-CN" sz="1800" b="1" dirty="0">
                <a:latin typeface="Tahoma" panose="020B0604030504040204" pitchFamily="34" charset="0"/>
                <a:ea typeface="SimSun" panose="02010600030101010101" pitchFamily="2" charset="-122"/>
              </a:rPr>
              <a:t>), </a:t>
            </a:r>
            <a:r>
              <a:rPr lang="en-US" altLang="zh-CN" sz="1800" b="1" dirty="0" smtClean="0">
                <a:latin typeface="Tahoma" panose="020B0604030504040204" pitchFamily="34" charset="0"/>
                <a:ea typeface="SimSun" panose="02010600030101010101" pitchFamily="2" charset="-122"/>
                <a:hlinkClick r:id="rId5"/>
              </a:rPr>
              <a:t>chris.lowe@neul.com</a:t>
            </a:r>
            <a:endParaRPr lang="en-US" altLang="zh-CN" sz="1800" b="1" dirty="0" smtClean="0">
              <a:latin typeface="Tahoma" panose="020B0604030504040204" pitchFamily="34" charset="0"/>
              <a:ea typeface="SimSun" panose="02010600030101010101" pitchFamily="2" charset="-122"/>
            </a:endParaRPr>
          </a:p>
          <a:p>
            <a:pPr>
              <a:lnSpc>
                <a:spcPct val="95000"/>
              </a:lnSpc>
              <a:spcAft>
                <a:spcPct val="35000"/>
              </a:spcAft>
            </a:pPr>
            <a:r>
              <a:rPr lang="en-US" altLang="zh-CN" sz="1800" b="1" dirty="0" smtClean="0">
                <a:latin typeface="Tahoma" panose="020B0604030504040204" pitchFamily="34" charset="0"/>
                <a:ea typeface="SimSun" panose="02010600030101010101" pitchFamily="2" charset="-122"/>
              </a:rPr>
              <a:t>Zhangyongjing (Huawei), </a:t>
            </a:r>
            <a:r>
              <a:rPr lang="en-US" altLang="zh-CN" sz="1800" b="1" dirty="0" smtClean="0">
                <a:latin typeface="Tahoma" panose="020B0604030504040204" pitchFamily="34" charset="0"/>
                <a:ea typeface="SimSun" panose="02010600030101010101" pitchFamily="2" charset="-122"/>
                <a:hlinkClick r:id="rId6"/>
              </a:rPr>
              <a:t>zhangyongjing@Huawei.com</a:t>
            </a:r>
          </a:p>
          <a:p>
            <a:pPr>
              <a:lnSpc>
                <a:spcPct val="95000"/>
              </a:lnSpc>
              <a:spcAft>
                <a:spcPct val="35000"/>
              </a:spcAft>
            </a:pPr>
            <a:r>
              <a:rPr lang="en-US" altLang="zh-CN" sz="1800" b="1" dirty="0" err="1" smtClean="0">
                <a:latin typeface="Tahoma" panose="020B0604030504040204" pitchFamily="34" charset="0"/>
                <a:ea typeface="SimSun" panose="02010600030101010101" pitchFamily="2" charset="-122"/>
              </a:rPr>
              <a:t>XuBei</a:t>
            </a:r>
            <a:r>
              <a:rPr lang="en-US" altLang="zh-CN" sz="1800" b="1" dirty="0" smtClean="0">
                <a:latin typeface="Tahoma" panose="020B0604030504040204" pitchFamily="34" charset="0"/>
                <a:ea typeface="SimSun" panose="02010600030101010101" pitchFamily="2" charset="-122"/>
              </a:rPr>
              <a:t>(Echo)(Huawei), </a:t>
            </a:r>
            <a:r>
              <a:rPr lang="en-US" altLang="zh-CN" sz="1800" b="1" dirty="0" smtClean="0">
                <a:latin typeface="Tahoma" panose="020B0604030504040204" pitchFamily="34" charset="0"/>
                <a:ea typeface="SimSun" panose="02010600030101010101" pitchFamily="2" charset="-122"/>
                <a:hlinkClick r:id="rId6"/>
              </a:rPr>
              <a:t>echo.xubei@huawei.com</a:t>
            </a:r>
          </a:p>
          <a:p>
            <a:pPr>
              <a:lnSpc>
                <a:spcPct val="95000"/>
              </a:lnSpc>
              <a:spcAft>
                <a:spcPct val="35000"/>
              </a:spcAft>
            </a:pPr>
            <a:r>
              <a:rPr lang="en-US" altLang="zh-CN" sz="1800" b="1" dirty="0">
                <a:latin typeface="Tahoma" panose="020B0604030504040204" pitchFamily="34" charset="0"/>
                <a:ea typeface="SimSun" panose="02010600030101010101" pitchFamily="2" charset="-122"/>
              </a:rPr>
              <a:t>	</a:t>
            </a:r>
            <a:endParaRPr lang="en-US" altLang="zh-CN" sz="1800" b="1" dirty="0" smtClean="0">
              <a:latin typeface="Tahoma" panose="020B0604030504040204" pitchFamily="34" charset="0"/>
              <a:ea typeface="SimSun" panose="02010600030101010101" pitchFamily="2" charset="-122"/>
            </a:endParaRPr>
          </a:p>
          <a:p>
            <a:pPr>
              <a:lnSpc>
                <a:spcPct val="95000"/>
              </a:lnSpc>
              <a:spcAft>
                <a:spcPct val="35000"/>
              </a:spcAft>
            </a:pPr>
            <a:r>
              <a:rPr lang="en-US" altLang="zh-CN" sz="1800" b="1" dirty="0" smtClean="0">
                <a:latin typeface="Tahoma" panose="020B0604030504040204" pitchFamily="34" charset="0"/>
                <a:ea typeface="SimSun" panose="02010600030101010101" pitchFamily="2" charset="-122"/>
              </a:rPr>
              <a:t>Source</a:t>
            </a:r>
            <a:r>
              <a:rPr lang="en-US" altLang="zh-CN" sz="1800" b="1" dirty="0">
                <a:latin typeface="Tahoma" panose="020B0604030504040204" pitchFamily="34" charset="0"/>
                <a:ea typeface="SimSun" panose="02010600030101010101" pitchFamily="2" charset="-122"/>
              </a:rPr>
              <a:t>:	</a:t>
            </a:r>
            <a:r>
              <a:rPr lang="en-US" altLang="zh-CN" sz="1800" b="1" dirty="0" smtClean="0">
                <a:latin typeface="Tahoma" panose="020B0604030504040204" pitchFamily="34" charset="0"/>
                <a:ea typeface="SimSun" panose="02010600030101010101" pitchFamily="2" charset="-122"/>
              </a:rPr>
              <a:t>Huawei</a:t>
            </a:r>
            <a:endParaRPr lang="en-US" altLang="zh-CN" sz="1800" b="1" dirty="0">
              <a:latin typeface="Tahoma" panose="020B0604030504040204" pitchFamily="34" charset="0"/>
              <a:ea typeface="SimSun" panose="02010600030101010101" pitchFamily="2" charset="-122"/>
            </a:endParaRPr>
          </a:p>
        </p:txBody>
      </p:sp>
      <p:sp>
        <p:nvSpPr>
          <p:cNvPr id="3079" name="Text Box 29"/>
          <p:cNvSpPr txBox="1">
            <a:spLocks noChangeArrowheads="1"/>
          </p:cNvSpPr>
          <p:nvPr/>
        </p:nvSpPr>
        <p:spPr bwMode="auto">
          <a:xfrm>
            <a:off x="2700337" y="2324100"/>
            <a:ext cx="287338" cy="349250"/>
          </a:xfrm>
          <a:prstGeom prst="rect">
            <a:avLst/>
          </a:prstGeom>
          <a:noFill/>
          <a:ln w="12700">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lIns="0" tIns="44450" rIns="0" bIns="44450" anchor="ctr"/>
          <a:lstStyle>
            <a:lvl1pPr defTabSz="762000">
              <a:lnSpc>
                <a:spcPct val="90000"/>
              </a:lnSpc>
              <a:defRPr sz="2000">
                <a:solidFill>
                  <a:schemeClr val="tx1"/>
                </a:solidFill>
                <a:latin typeface="Arial" panose="020B0604020202020204" pitchFamily="34" charset="0"/>
              </a:defRPr>
            </a:lvl1pPr>
            <a:lvl2pPr marL="742950" indent="-285750" defTabSz="762000">
              <a:lnSpc>
                <a:spcPct val="90000"/>
              </a:lnSpc>
              <a:defRPr sz="2000">
                <a:solidFill>
                  <a:schemeClr val="tx1"/>
                </a:solidFill>
                <a:latin typeface="Arial" panose="020B0604020202020204" pitchFamily="34" charset="0"/>
              </a:defRPr>
            </a:lvl2pPr>
            <a:lvl3pPr marL="1143000" indent="-228600" defTabSz="762000">
              <a:lnSpc>
                <a:spcPct val="90000"/>
              </a:lnSpc>
              <a:defRPr sz="2000">
                <a:solidFill>
                  <a:schemeClr val="tx1"/>
                </a:solidFill>
                <a:latin typeface="Arial" panose="020B0604020202020204" pitchFamily="34" charset="0"/>
              </a:defRPr>
            </a:lvl3pPr>
            <a:lvl4pPr marL="1600200" indent="-228600" defTabSz="762000">
              <a:lnSpc>
                <a:spcPct val="90000"/>
              </a:lnSpc>
              <a:defRPr sz="2000">
                <a:solidFill>
                  <a:schemeClr val="tx1"/>
                </a:solidFill>
                <a:latin typeface="Arial" panose="020B0604020202020204" pitchFamily="34" charset="0"/>
              </a:defRPr>
            </a:lvl4pPr>
            <a:lvl5pPr marL="2057400" indent="-228600" defTabSz="762000">
              <a:lnSpc>
                <a:spcPct val="90000"/>
              </a:lnSpc>
              <a:defRPr sz="2000">
                <a:solidFill>
                  <a:schemeClr val="tx1"/>
                </a:solidFill>
                <a:latin typeface="Arial" panose="020B0604020202020204" pitchFamily="34" charset="0"/>
              </a:defRPr>
            </a:lvl5pPr>
            <a:lvl6pPr marL="25146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6pPr>
            <a:lvl7pPr marL="29718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7pPr>
            <a:lvl8pPr marL="34290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8pPr>
            <a:lvl9pPr marL="38862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9pPr>
          </a:lstStyle>
          <a:p>
            <a:pPr algn="ctr">
              <a:spcBef>
                <a:spcPct val="50000"/>
              </a:spcBef>
            </a:pPr>
            <a:r>
              <a:rPr lang="en-US" altLang="zh-CN" sz="1800" b="1" dirty="0">
                <a:solidFill>
                  <a:srgbClr val="800000"/>
                </a:solidFill>
                <a:latin typeface="Tahoma" panose="020B0604030504040204" pitchFamily="34" charset="0"/>
                <a:ea typeface="SimSun" panose="02010600030101010101" pitchFamily="2" charset="-122"/>
              </a:rPr>
              <a:t>X</a:t>
            </a:r>
          </a:p>
        </p:txBody>
      </p:sp>
      <p:sp>
        <p:nvSpPr>
          <p:cNvPr id="3080" name="Text Box 30"/>
          <p:cNvSpPr txBox="1">
            <a:spLocks noChangeArrowheads="1"/>
          </p:cNvSpPr>
          <p:nvPr/>
        </p:nvSpPr>
        <p:spPr bwMode="auto">
          <a:xfrm>
            <a:off x="3995737" y="2368550"/>
            <a:ext cx="288925" cy="349250"/>
          </a:xfrm>
          <a:prstGeom prst="rect">
            <a:avLst/>
          </a:prstGeom>
          <a:noFill/>
          <a:ln w="12700">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lIns="0" tIns="44450" rIns="0" bIns="44450" anchor="ctr"/>
          <a:lstStyle>
            <a:lvl1pPr defTabSz="762000">
              <a:lnSpc>
                <a:spcPct val="90000"/>
              </a:lnSpc>
              <a:defRPr sz="2000">
                <a:solidFill>
                  <a:schemeClr val="tx1"/>
                </a:solidFill>
                <a:latin typeface="Arial" panose="020B0604020202020204" pitchFamily="34" charset="0"/>
              </a:defRPr>
            </a:lvl1pPr>
            <a:lvl2pPr marL="742950" indent="-285750" defTabSz="762000">
              <a:lnSpc>
                <a:spcPct val="90000"/>
              </a:lnSpc>
              <a:defRPr sz="2000">
                <a:solidFill>
                  <a:schemeClr val="tx1"/>
                </a:solidFill>
                <a:latin typeface="Arial" panose="020B0604020202020204" pitchFamily="34" charset="0"/>
              </a:defRPr>
            </a:lvl2pPr>
            <a:lvl3pPr marL="1143000" indent="-228600" defTabSz="762000">
              <a:lnSpc>
                <a:spcPct val="90000"/>
              </a:lnSpc>
              <a:defRPr sz="2000">
                <a:solidFill>
                  <a:schemeClr val="tx1"/>
                </a:solidFill>
                <a:latin typeface="Arial" panose="020B0604020202020204" pitchFamily="34" charset="0"/>
              </a:defRPr>
            </a:lvl3pPr>
            <a:lvl4pPr marL="1600200" indent="-228600" defTabSz="762000">
              <a:lnSpc>
                <a:spcPct val="90000"/>
              </a:lnSpc>
              <a:defRPr sz="2000">
                <a:solidFill>
                  <a:schemeClr val="tx1"/>
                </a:solidFill>
                <a:latin typeface="Arial" panose="020B0604020202020204" pitchFamily="34" charset="0"/>
              </a:defRPr>
            </a:lvl4pPr>
            <a:lvl5pPr marL="2057400" indent="-228600" defTabSz="762000">
              <a:lnSpc>
                <a:spcPct val="90000"/>
              </a:lnSpc>
              <a:defRPr sz="2000">
                <a:solidFill>
                  <a:schemeClr val="tx1"/>
                </a:solidFill>
                <a:latin typeface="Arial" panose="020B0604020202020204" pitchFamily="34" charset="0"/>
              </a:defRPr>
            </a:lvl5pPr>
            <a:lvl6pPr marL="25146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6pPr>
            <a:lvl7pPr marL="29718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7pPr>
            <a:lvl8pPr marL="34290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8pPr>
            <a:lvl9pPr marL="38862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9pPr>
          </a:lstStyle>
          <a:p>
            <a:pPr algn="ctr">
              <a:spcBef>
                <a:spcPct val="50000"/>
              </a:spcBef>
            </a:pPr>
            <a:endParaRPr lang="en-GB" altLang="zh-CN" sz="1800" b="1">
              <a:solidFill>
                <a:srgbClr val="800000"/>
              </a:solidFill>
              <a:latin typeface="Tahoma" panose="020B0604030504040204" pitchFamily="34" charset="0"/>
              <a:ea typeface="SimSun" panose="02010600030101010101" pitchFamily="2" charset="-122"/>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p:txBody>
          <a:bodyPr/>
          <a:lstStyle/>
          <a:p>
            <a:r>
              <a:rPr lang="en-GB" altLang="zh-CN" dirty="0" smtClean="0">
                <a:ea typeface="SimSun" panose="02010600030101010101" pitchFamily="2" charset="-122"/>
              </a:rPr>
              <a:t>Supporting Companies</a:t>
            </a:r>
          </a:p>
        </p:txBody>
      </p:sp>
      <p:sp>
        <p:nvSpPr>
          <p:cNvPr id="24579" name="Rectangle 3"/>
          <p:cNvSpPr>
            <a:spLocks noGrp="1" noChangeArrowheads="1"/>
          </p:cNvSpPr>
          <p:nvPr>
            <p:ph type="body" sz="half" idx="1"/>
          </p:nvPr>
        </p:nvSpPr>
        <p:spPr>
          <a:xfrm>
            <a:off x="414338" y="1073150"/>
            <a:ext cx="5608637" cy="512763"/>
          </a:xfrm>
        </p:spPr>
        <p:txBody>
          <a:bodyPr/>
          <a:lstStyle/>
          <a:p>
            <a:pPr>
              <a:buFontTx/>
              <a:buNone/>
            </a:pPr>
            <a:r>
              <a:rPr lang="en-GB" altLang="zh-CN" sz="2200" dirty="0" smtClean="0">
                <a:ea typeface="SimSun" panose="02010600030101010101" pitchFamily="2" charset="-122"/>
              </a:rPr>
              <a:t>The companies supporting this work item are:</a:t>
            </a:r>
          </a:p>
        </p:txBody>
      </p:sp>
      <p:graphicFrame>
        <p:nvGraphicFramePr>
          <p:cNvPr id="9259" name="Group 43"/>
          <p:cNvGraphicFramePr>
            <a:graphicFrameLocks noGrp="1"/>
          </p:cNvGraphicFramePr>
          <p:nvPr>
            <p:ph sz="half" idx="2"/>
            <p:extLst>
              <p:ext uri="{D42A27DB-BD31-4B8C-83A1-F6EECF244321}">
                <p14:modId xmlns:p14="http://schemas.microsoft.com/office/powerpoint/2010/main" val="3710076324"/>
              </p:ext>
            </p:extLst>
          </p:nvPr>
        </p:nvGraphicFramePr>
        <p:xfrm>
          <a:off x="490538" y="1606550"/>
          <a:ext cx="8047037" cy="3416304"/>
        </p:xfrm>
        <a:graphic>
          <a:graphicData uri="http://schemas.openxmlformats.org/drawingml/2006/table">
            <a:tbl>
              <a:tblPr/>
              <a:tblGrid>
                <a:gridCol w="4198937"/>
                <a:gridCol w="3848100"/>
              </a:tblGrid>
              <a:tr h="427038">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200" b="0" i="0" u="none" strike="noStrike" cap="none" normalizeH="0" baseline="0" dirty="0" smtClean="0">
                          <a:ln>
                            <a:noFill/>
                          </a:ln>
                          <a:solidFill>
                            <a:srgbClr val="000066"/>
                          </a:solidFill>
                          <a:effectLst/>
                          <a:latin typeface="Arial Narrow" pitchFamily="34" charset="0"/>
                          <a:ea typeface="宋体" charset="-122"/>
                        </a:rPr>
                        <a:t>Company name</a:t>
                      </a:r>
                    </a:p>
                  </a:txBody>
                  <a:tcPr marT="45707" marB="4570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99"/>
                    </a:solid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200" b="0" i="0" u="none" strike="noStrike" cap="none" normalizeH="0" baseline="0" dirty="0" smtClean="0">
                          <a:ln>
                            <a:noFill/>
                          </a:ln>
                          <a:solidFill>
                            <a:srgbClr val="000066"/>
                          </a:solidFill>
                          <a:effectLst/>
                          <a:latin typeface="Arial Narrow" pitchFamily="34" charset="0"/>
                          <a:ea typeface="宋体" charset="-122"/>
                        </a:rPr>
                        <a:t>Membership type</a:t>
                      </a:r>
                    </a:p>
                  </a:txBody>
                  <a:tcPr marT="45707" marB="4570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99"/>
                    </a:solidFill>
                  </a:tcPr>
                </a:tc>
              </a:tr>
              <a:tr h="427038">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200" b="0" i="0" u="none" strike="noStrike" cap="none" normalizeH="0" baseline="0" dirty="0" smtClean="0">
                          <a:ln>
                            <a:noFill/>
                          </a:ln>
                          <a:solidFill>
                            <a:srgbClr val="800000"/>
                          </a:solidFill>
                          <a:effectLst/>
                          <a:latin typeface="Arial Narrow" pitchFamily="34" charset="0"/>
                          <a:ea typeface="宋体" charset="-122"/>
                        </a:rPr>
                        <a:t>Huawei</a:t>
                      </a:r>
                    </a:p>
                  </a:txBody>
                  <a:tcPr marT="45707" marB="4570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lang="en-US" altLang="zh-CN" dirty="0" smtClean="0"/>
                        <a:t>Full Members </a:t>
                      </a:r>
                      <a:endParaRPr kumimoji="0" lang="en-GB" altLang="zh-CN" sz="2200" b="0" i="0" u="none" strike="noStrike" cap="none" normalizeH="0" baseline="0" dirty="0" smtClean="0">
                        <a:ln>
                          <a:noFill/>
                        </a:ln>
                        <a:solidFill>
                          <a:schemeClr val="hlink"/>
                        </a:solidFill>
                        <a:effectLst/>
                        <a:latin typeface="Arial Narrow" pitchFamily="34" charset="0"/>
                        <a:ea typeface="宋体" charset="-122"/>
                      </a:endParaRPr>
                    </a:p>
                  </a:txBody>
                  <a:tcPr marT="45707" marB="4570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27038">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defRPr/>
                      </a:pPr>
                      <a:r>
                        <a:rPr kumimoji="0" lang="en-GB" altLang="zh-CN" sz="2200" b="0" i="0" u="none" strike="noStrike" cap="none" normalizeH="0" baseline="0" dirty="0" smtClean="0">
                          <a:ln>
                            <a:noFill/>
                          </a:ln>
                          <a:solidFill>
                            <a:srgbClr val="800000"/>
                          </a:solidFill>
                          <a:effectLst/>
                          <a:latin typeface="Arial Narrow" pitchFamily="34" charset="0"/>
                          <a:ea typeface="宋体" charset="-122"/>
                        </a:rPr>
                        <a:t>Gemalto</a:t>
                      </a:r>
                    </a:p>
                  </a:txBody>
                  <a:tcPr marT="45707" marB="4570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lang="en-US" altLang="zh-CN" dirty="0" smtClean="0"/>
                        <a:t>Full Members </a:t>
                      </a:r>
                      <a:endParaRPr kumimoji="0" lang="en-GB" altLang="zh-CN" sz="2200" b="0" i="0" u="none" strike="noStrike" cap="none" normalizeH="0" baseline="0" dirty="0" smtClean="0">
                        <a:ln>
                          <a:noFill/>
                        </a:ln>
                        <a:solidFill>
                          <a:schemeClr val="hlink"/>
                        </a:solidFill>
                        <a:effectLst/>
                        <a:latin typeface="Arial Narrow" pitchFamily="34" charset="0"/>
                        <a:ea typeface="宋体" charset="-122"/>
                      </a:endParaRPr>
                    </a:p>
                  </a:txBody>
                  <a:tcPr marT="45707" marB="4570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27038">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200" b="0" i="0" u="none" strike="noStrike" cap="none" normalizeH="0" baseline="0" dirty="0" smtClean="0">
                          <a:ln>
                            <a:noFill/>
                          </a:ln>
                          <a:solidFill>
                            <a:srgbClr val="800000"/>
                          </a:solidFill>
                          <a:effectLst/>
                          <a:latin typeface="Arial Narrow" pitchFamily="34" charset="0"/>
                          <a:ea typeface="宋体" charset="-122"/>
                        </a:rPr>
                        <a:t>SierraWireless</a:t>
                      </a:r>
                    </a:p>
                  </a:txBody>
                  <a:tcPr marT="45707" marB="4570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defRPr/>
                      </a:pPr>
                      <a:r>
                        <a:rPr lang="en-US" altLang="zh-CN" dirty="0" smtClean="0"/>
                        <a:t>Full Members </a:t>
                      </a:r>
                      <a:endParaRPr kumimoji="0" lang="en-GB" altLang="zh-CN" sz="2200" b="0" i="0" u="none" strike="noStrike" cap="none" normalizeH="0" baseline="0" dirty="0" smtClean="0">
                        <a:ln>
                          <a:noFill/>
                        </a:ln>
                        <a:solidFill>
                          <a:schemeClr val="hlink"/>
                        </a:solidFill>
                        <a:effectLst/>
                        <a:latin typeface="Arial Narrow" pitchFamily="34" charset="0"/>
                        <a:ea typeface="宋体" charset="-122"/>
                      </a:endParaRPr>
                    </a:p>
                  </a:txBody>
                  <a:tcPr marT="45707" marB="4570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27038">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defRPr/>
                      </a:pPr>
                      <a:r>
                        <a:rPr kumimoji="0" lang="en-GB" altLang="zh-CN" sz="2200" b="0" i="0" u="none" strike="noStrike" kern="1200" cap="none" normalizeH="0" baseline="0" dirty="0" smtClean="0">
                          <a:ln>
                            <a:noFill/>
                          </a:ln>
                          <a:solidFill>
                            <a:srgbClr val="800000"/>
                          </a:solidFill>
                          <a:effectLst/>
                          <a:latin typeface="Arial Narrow" pitchFamily="34" charset="0"/>
                          <a:ea typeface="宋体" charset="-122"/>
                          <a:cs typeface="+mn-cs"/>
                        </a:rPr>
                        <a:t>xxx</a:t>
                      </a:r>
                    </a:p>
                  </a:txBody>
                  <a:tcPr marT="45707" marB="4570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defRPr/>
                      </a:pPr>
                      <a:r>
                        <a:rPr lang="en-US" altLang="zh-CN" sz="2200" kern="1200" noProof="0" dirty="0" smtClean="0">
                          <a:solidFill>
                            <a:srgbClr val="000066"/>
                          </a:solidFill>
                          <a:latin typeface="Arial Narrow" pitchFamily="34" charset="0"/>
                          <a:ea typeface="+mn-ea"/>
                          <a:cs typeface="+mn-cs"/>
                        </a:rPr>
                        <a:t>Full Members </a:t>
                      </a:r>
                      <a:endParaRPr lang="en-GB" altLang="zh-CN" sz="2200" kern="1200" noProof="0" dirty="0" smtClean="0">
                        <a:solidFill>
                          <a:srgbClr val="000066"/>
                        </a:solidFill>
                        <a:latin typeface="Arial Narrow" pitchFamily="34" charset="0"/>
                        <a:ea typeface="+mn-ea"/>
                        <a:cs typeface="+mn-cs"/>
                      </a:endParaRPr>
                    </a:p>
                  </a:txBody>
                  <a:tcPr marT="45707" marB="4570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27038">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defRPr/>
                      </a:pPr>
                      <a:r>
                        <a:rPr kumimoji="0" lang="en-GB" altLang="zh-CN" sz="2200" b="0" i="0" u="none" strike="noStrike" kern="1200" cap="none" normalizeH="0" baseline="0" dirty="0" smtClean="0">
                          <a:ln>
                            <a:noFill/>
                          </a:ln>
                          <a:solidFill>
                            <a:srgbClr val="800000"/>
                          </a:solidFill>
                          <a:effectLst/>
                          <a:latin typeface="Arial Narrow" pitchFamily="34" charset="0"/>
                          <a:ea typeface="宋体" charset="-122"/>
                          <a:cs typeface="+mn-cs"/>
                        </a:rPr>
                        <a:t>xxx?</a:t>
                      </a:r>
                    </a:p>
                  </a:txBody>
                  <a:tcPr marT="45707" marB="4570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defRPr/>
                      </a:pPr>
                      <a:r>
                        <a:rPr lang="en-US" altLang="zh-CN" sz="2200" kern="1200" dirty="0" smtClean="0">
                          <a:solidFill>
                            <a:srgbClr val="000066"/>
                          </a:solidFill>
                          <a:latin typeface="Arial Narrow" pitchFamily="34" charset="0"/>
                          <a:ea typeface="+mn-ea"/>
                          <a:cs typeface="+mn-cs"/>
                        </a:rPr>
                        <a:t>Full Members </a:t>
                      </a:r>
                      <a:endParaRPr lang="en-GB" altLang="zh-CN" sz="2200" kern="1200" dirty="0" smtClean="0">
                        <a:solidFill>
                          <a:srgbClr val="000066"/>
                        </a:solidFill>
                        <a:latin typeface="Arial Narrow" pitchFamily="34" charset="0"/>
                        <a:ea typeface="+mn-ea"/>
                        <a:cs typeface="+mn-cs"/>
                      </a:endParaRPr>
                    </a:p>
                  </a:txBody>
                  <a:tcPr marT="45707" marB="4570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27038">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zh-CN" sz="2200" b="0" i="0" u="none" strike="noStrike" cap="none" normalizeH="0" baseline="0" dirty="0" smtClean="0">
                        <a:ln>
                          <a:noFill/>
                        </a:ln>
                        <a:solidFill>
                          <a:srgbClr val="800000"/>
                        </a:solidFill>
                        <a:effectLst/>
                        <a:latin typeface="Arial Narrow" pitchFamily="34" charset="0"/>
                        <a:ea typeface="宋体" charset="-122"/>
                      </a:endParaRPr>
                    </a:p>
                  </a:txBody>
                  <a:tcPr marT="45707" marB="4570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zh-CN" sz="2200" b="0" i="0" u="none" strike="noStrike" cap="none" normalizeH="0" baseline="0" dirty="0" smtClean="0">
                        <a:ln>
                          <a:noFill/>
                        </a:ln>
                        <a:solidFill>
                          <a:srgbClr val="800000"/>
                        </a:solidFill>
                        <a:effectLst/>
                        <a:latin typeface="Arial Narrow" pitchFamily="34" charset="0"/>
                        <a:ea typeface="宋体" charset="-122"/>
                      </a:endParaRPr>
                    </a:p>
                  </a:txBody>
                  <a:tcPr marT="45707" marB="4570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27038">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zh-CN" sz="2200" b="0" i="0" u="none" strike="noStrike" cap="none" normalizeH="0" baseline="0" smtClean="0">
                        <a:ln>
                          <a:noFill/>
                        </a:ln>
                        <a:solidFill>
                          <a:srgbClr val="800000"/>
                        </a:solidFill>
                        <a:effectLst/>
                        <a:latin typeface="Arial Narrow" pitchFamily="34" charset="0"/>
                        <a:ea typeface="宋体" charset="-122"/>
                      </a:endParaRPr>
                    </a:p>
                  </a:txBody>
                  <a:tcPr marT="45707" marB="4570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zh-CN" sz="2200" b="0" i="0" u="none" strike="noStrike" cap="none" normalizeH="0" baseline="0" dirty="0" smtClean="0">
                        <a:ln>
                          <a:noFill/>
                        </a:ln>
                        <a:solidFill>
                          <a:srgbClr val="800000"/>
                        </a:solidFill>
                        <a:effectLst/>
                        <a:latin typeface="Arial Narrow" pitchFamily="34" charset="0"/>
                        <a:ea typeface="宋体" charset="-122"/>
                      </a:endParaRPr>
                    </a:p>
                  </a:txBody>
                  <a:tcPr marT="45707" marB="4570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title" idx="4294967295"/>
          </p:nvPr>
        </p:nvSpPr>
        <p:spPr/>
        <p:txBody>
          <a:bodyPr/>
          <a:lstStyle/>
          <a:p>
            <a:r>
              <a:rPr lang="en-GB" altLang="zh-CN" smtClean="0">
                <a:ea typeface="SimSun" panose="02010600030101010101" pitchFamily="2" charset="-122"/>
              </a:rPr>
              <a:t>Proposed Resources</a:t>
            </a:r>
          </a:p>
        </p:txBody>
      </p:sp>
      <p:sp>
        <p:nvSpPr>
          <p:cNvPr id="26627" name="Rectangle 3"/>
          <p:cNvSpPr>
            <a:spLocks noGrp="1" noChangeArrowheads="1"/>
          </p:cNvSpPr>
          <p:nvPr>
            <p:ph type="body" sz="half" idx="4294967295"/>
          </p:nvPr>
        </p:nvSpPr>
        <p:spPr>
          <a:xfrm>
            <a:off x="261938" y="1073150"/>
            <a:ext cx="8732837" cy="512763"/>
          </a:xfrm>
        </p:spPr>
        <p:txBody>
          <a:bodyPr/>
          <a:lstStyle/>
          <a:p>
            <a:pPr>
              <a:buFontTx/>
              <a:buNone/>
            </a:pPr>
            <a:r>
              <a:rPr lang="en-GB" altLang="zh-CN" sz="2200" smtClean="0">
                <a:ea typeface="SimSun" panose="02010600030101010101" pitchFamily="2" charset="-122"/>
              </a:rPr>
              <a:t>The companies supporting this work item are proposing the following resources:</a:t>
            </a:r>
          </a:p>
        </p:txBody>
      </p:sp>
      <p:graphicFrame>
        <p:nvGraphicFramePr>
          <p:cNvPr id="10298" name="Group 58"/>
          <p:cNvGraphicFramePr>
            <a:graphicFrameLocks noGrp="1"/>
          </p:cNvGraphicFramePr>
          <p:nvPr>
            <p:ph sz="half" idx="4294967295"/>
            <p:extLst>
              <p:ext uri="{D42A27DB-BD31-4B8C-83A1-F6EECF244321}">
                <p14:modId xmlns:p14="http://schemas.microsoft.com/office/powerpoint/2010/main" val="3826328674"/>
              </p:ext>
            </p:extLst>
          </p:nvPr>
        </p:nvGraphicFramePr>
        <p:xfrm>
          <a:off x="338138" y="1606550"/>
          <a:ext cx="8686800" cy="4792663"/>
        </p:xfrm>
        <a:graphic>
          <a:graphicData uri="http://schemas.openxmlformats.org/drawingml/2006/table">
            <a:tbl>
              <a:tblPr/>
              <a:tblGrid>
                <a:gridCol w="4800600"/>
                <a:gridCol w="3886200"/>
              </a:tblGrid>
              <a:tr h="427038">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200" b="0" i="0" u="none" strike="noStrike" cap="none" normalizeH="0" baseline="0" dirty="0" smtClean="0">
                          <a:ln>
                            <a:noFill/>
                          </a:ln>
                          <a:solidFill>
                            <a:srgbClr val="000066"/>
                          </a:solidFill>
                          <a:effectLst/>
                          <a:latin typeface="Arial Narrow" pitchFamily="34" charset="0"/>
                          <a:ea typeface="宋体" charset="-122"/>
                        </a:rPr>
                        <a:t>Deliverable/Role</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99"/>
                    </a:solid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200" b="0" i="0" u="none" strike="noStrike" cap="none" normalizeH="0" baseline="0" smtClean="0">
                          <a:ln>
                            <a:noFill/>
                          </a:ln>
                          <a:solidFill>
                            <a:srgbClr val="000066"/>
                          </a:solidFill>
                          <a:effectLst/>
                          <a:latin typeface="Arial Narrow" pitchFamily="34" charset="0"/>
                          <a:ea typeface="宋体" charset="-122"/>
                        </a:rPr>
                        <a:t>Proposed volunteer editor/champion</a:t>
                      </a: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99"/>
                    </a:solidFill>
                  </a:tcPr>
                </a:tc>
              </a:tr>
              <a:tr h="396875">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000" b="0" i="0" u="none" strike="noStrike" cap="none" normalizeH="0" baseline="0" dirty="0" smtClean="0">
                          <a:ln>
                            <a:noFill/>
                          </a:ln>
                          <a:solidFill>
                            <a:srgbClr val="800000"/>
                          </a:solidFill>
                          <a:effectLst/>
                          <a:latin typeface="Arial Narrow" pitchFamily="34" charset="0"/>
                          <a:ea typeface="宋体" charset="-122"/>
                        </a:rPr>
                        <a:t>Requirements Document (RD)</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000" b="0" i="1" u="none" strike="noStrike" cap="none" normalizeH="0" baseline="0" dirty="0" smtClean="0">
                          <a:ln>
                            <a:noFill/>
                          </a:ln>
                          <a:solidFill>
                            <a:srgbClr val="800000"/>
                          </a:solidFill>
                          <a:effectLst/>
                          <a:latin typeface="Arial Narrow" pitchFamily="34" charset="0"/>
                          <a:ea typeface="宋体" charset="-122"/>
                        </a:rPr>
                        <a:t>NA</a:t>
                      </a: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96875">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000" b="0" i="0" u="none" strike="noStrike" cap="none" normalizeH="0" baseline="0" smtClean="0">
                          <a:ln>
                            <a:noFill/>
                          </a:ln>
                          <a:solidFill>
                            <a:srgbClr val="800000"/>
                          </a:solidFill>
                          <a:effectLst/>
                          <a:latin typeface="Arial Narrow" pitchFamily="34" charset="0"/>
                          <a:ea typeface="宋体" charset="-122"/>
                        </a:rPr>
                        <a:t>Requirements Document  Review Report (RDRR)</a:t>
                      </a:r>
                      <a:endParaRPr kumimoji="0" lang="en-GB" altLang="zh-CN" sz="2000" b="0" i="0" u="none" strike="noStrike" cap="none" normalizeH="0" baseline="0" dirty="0" smtClean="0">
                        <a:ln>
                          <a:noFill/>
                        </a:ln>
                        <a:solidFill>
                          <a:srgbClr val="800000"/>
                        </a:solidFill>
                        <a:effectLst/>
                        <a:latin typeface="Arial Narrow" pitchFamily="34" charset="0"/>
                        <a:ea typeface="宋体" charset="-122"/>
                      </a:endParaRP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defRPr/>
                      </a:pPr>
                      <a:r>
                        <a:rPr kumimoji="0" lang="en-GB" altLang="zh-CN" sz="2000" b="0" i="1" u="none" strike="noStrike" cap="none" normalizeH="0" baseline="0" dirty="0" smtClean="0">
                          <a:ln>
                            <a:noFill/>
                          </a:ln>
                          <a:solidFill>
                            <a:srgbClr val="800000"/>
                          </a:solidFill>
                          <a:effectLst/>
                          <a:latin typeface="Arial Narrow" pitchFamily="34" charset="0"/>
                          <a:ea typeface="宋体" charset="-122"/>
                        </a:rPr>
                        <a:t>NA</a:t>
                      </a: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96875">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000" b="0" i="0" u="none" strike="noStrike" cap="none" normalizeH="0" baseline="0" smtClean="0">
                          <a:ln>
                            <a:noFill/>
                          </a:ln>
                          <a:solidFill>
                            <a:srgbClr val="800000"/>
                          </a:solidFill>
                          <a:effectLst/>
                          <a:latin typeface="Arial Narrow" pitchFamily="34" charset="0"/>
                          <a:ea typeface="宋体" charset="-122"/>
                        </a:rPr>
                        <a:t>Architecture Document (AD)</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defRPr/>
                      </a:pPr>
                      <a:r>
                        <a:rPr kumimoji="0" lang="en-GB" altLang="zh-CN" sz="2000" b="0" i="1" u="none" strike="noStrike" cap="none" normalizeH="0" baseline="0" dirty="0" smtClean="0">
                          <a:ln>
                            <a:noFill/>
                          </a:ln>
                          <a:solidFill>
                            <a:srgbClr val="800000"/>
                          </a:solidFill>
                          <a:effectLst/>
                          <a:latin typeface="Arial Narrow" pitchFamily="34" charset="0"/>
                          <a:ea typeface="宋体" charset="-122"/>
                        </a:rPr>
                        <a:t>NA</a:t>
                      </a: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96875">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000" b="0" i="0" u="none" strike="noStrike" cap="none" normalizeH="0" baseline="0" smtClean="0">
                          <a:ln>
                            <a:noFill/>
                          </a:ln>
                          <a:solidFill>
                            <a:srgbClr val="800000"/>
                          </a:solidFill>
                          <a:effectLst/>
                          <a:latin typeface="Arial Narrow" pitchFamily="34" charset="0"/>
                          <a:ea typeface="宋体" charset="-122"/>
                        </a:rPr>
                        <a:t>Architecture Document  Review Report (ADRR)</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defRPr/>
                      </a:pPr>
                      <a:r>
                        <a:rPr kumimoji="0" lang="en-GB" altLang="zh-CN" sz="2000" b="0" i="1" u="none" strike="noStrike" cap="none" normalizeH="0" baseline="0" dirty="0" smtClean="0">
                          <a:ln>
                            <a:noFill/>
                          </a:ln>
                          <a:solidFill>
                            <a:srgbClr val="800000"/>
                          </a:solidFill>
                          <a:effectLst/>
                          <a:latin typeface="Arial Narrow" pitchFamily="34" charset="0"/>
                          <a:ea typeface="宋体" charset="-122"/>
                        </a:rPr>
                        <a:t>NA</a:t>
                      </a: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96875">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000" b="0" i="0" u="none" strike="noStrike" cap="none" normalizeH="0" baseline="0" smtClean="0">
                          <a:ln>
                            <a:noFill/>
                          </a:ln>
                          <a:solidFill>
                            <a:srgbClr val="800000"/>
                          </a:solidFill>
                          <a:effectLst/>
                          <a:latin typeface="Arial Narrow" pitchFamily="34" charset="0"/>
                          <a:ea typeface="宋体" charset="-122"/>
                        </a:rPr>
                        <a:t>Technical Specification (TS)</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US" altLang="zh-CN" sz="2000" b="0" i="0" u="none" strike="noStrike" cap="none" normalizeH="0" baseline="0" dirty="0" smtClean="0">
                          <a:ln>
                            <a:noFill/>
                          </a:ln>
                          <a:solidFill>
                            <a:srgbClr val="800000"/>
                          </a:solidFill>
                          <a:effectLst/>
                          <a:latin typeface="Arial Narrow" pitchFamily="34" charset="0"/>
                          <a:ea typeface="宋体" charset="-122"/>
                        </a:rPr>
                        <a:t>Christopher Kevan Lowe (Huawei</a:t>
                      </a:r>
                      <a:r>
                        <a:rPr kumimoji="0" lang="en-GB" altLang="zh-CN" sz="2000" b="0" i="0" u="none" strike="noStrike" cap="none" normalizeH="0" baseline="0" dirty="0" smtClean="0">
                          <a:ln>
                            <a:noFill/>
                          </a:ln>
                          <a:solidFill>
                            <a:srgbClr val="800000"/>
                          </a:solidFill>
                          <a:effectLst/>
                          <a:latin typeface="Arial Narrow" pitchFamily="34" charset="0"/>
                          <a:ea typeface="宋体" charset="-122"/>
                        </a:rPr>
                        <a:t>)</a:t>
                      </a: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96875">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000" b="0" i="0" u="none" strike="noStrike" cap="none" normalizeH="0" baseline="0" smtClean="0">
                          <a:ln>
                            <a:noFill/>
                          </a:ln>
                          <a:solidFill>
                            <a:srgbClr val="800000"/>
                          </a:solidFill>
                          <a:effectLst/>
                          <a:latin typeface="Arial Narrow" pitchFamily="34" charset="0"/>
                          <a:ea typeface="宋体" charset="-122"/>
                        </a:rPr>
                        <a:t>Enabler Test Requirements (ETR)</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defRPr/>
                      </a:pPr>
                      <a:r>
                        <a:rPr kumimoji="0" lang="en-GB" altLang="zh-CN" sz="2000" b="0" i="1" u="none" strike="noStrike" cap="none" normalizeH="0" baseline="0" dirty="0" smtClean="0">
                          <a:ln>
                            <a:noFill/>
                          </a:ln>
                          <a:solidFill>
                            <a:srgbClr val="800000"/>
                          </a:solidFill>
                          <a:effectLst/>
                          <a:latin typeface="Arial Narrow" pitchFamily="34" charset="0"/>
                          <a:ea typeface="宋体" charset="-122"/>
                        </a:rPr>
                        <a:t>NA</a:t>
                      </a: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96875">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000" b="0" i="0" u="none" strike="noStrike" cap="none" normalizeH="0" baseline="0" smtClean="0">
                          <a:ln>
                            <a:noFill/>
                          </a:ln>
                          <a:solidFill>
                            <a:srgbClr val="800000"/>
                          </a:solidFill>
                          <a:effectLst/>
                          <a:latin typeface="Arial Narrow" pitchFamily="34" charset="0"/>
                          <a:ea typeface="宋体" charset="-122"/>
                        </a:rPr>
                        <a:t>Enabler Release Definition (ERELD)</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defRPr/>
                      </a:pPr>
                      <a:r>
                        <a:rPr kumimoji="0" lang="en-GB" altLang="zh-CN" sz="2000" b="0" i="1" u="none" strike="noStrike" cap="none" normalizeH="0" baseline="0" dirty="0" smtClean="0">
                          <a:ln>
                            <a:noFill/>
                          </a:ln>
                          <a:solidFill>
                            <a:srgbClr val="800000"/>
                          </a:solidFill>
                          <a:effectLst/>
                          <a:latin typeface="Arial Narrow" pitchFamily="34" charset="0"/>
                          <a:ea typeface="宋体" charset="-122"/>
                        </a:rPr>
                        <a:t>NA</a:t>
                      </a: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96875">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000" b="0" i="0" u="none" strike="noStrike" cap="none" normalizeH="0" baseline="0" smtClean="0">
                          <a:ln>
                            <a:noFill/>
                          </a:ln>
                          <a:solidFill>
                            <a:srgbClr val="800000"/>
                          </a:solidFill>
                          <a:effectLst/>
                          <a:latin typeface="Arial Narrow" pitchFamily="34" charset="0"/>
                          <a:ea typeface="宋体" charset="-122"/>
                        </a:rPr>
                        <a:t>Consistency Review Report (CONRR)</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defRPr/>
                      </a:pPr>
                      <a:r>
                        <a:rPr kumimoji="0" lang="en-GB" altLang="zh-CN" sz="2000" b="0" i="1" u="none" strike="noStrike" cap="none" normalizeH="0" baseline="0" dirty="0" smtClean="0">
                          <a:ln>
                            <a:noFill/>
                          </a:ln>
                          <a:solidFill>
                            <a:srgbClr val="800000"/>
                          </a:solidFill>
                          <a:effectLst/>
                          <a:latin typeface="Arial Narrow" pitchFamily="34" charset="0"/>
                          <a:ea typeface="宋体" charset="-122"/>
                        </a:rPr>
                        <a:t>NA</a:t>
                      </a: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96875">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000" b="0" i="0" u="none" strike="noStrike" cap="none" normalizeH="0" baseline="0" smtClean="0">
                          <a:ln>
                            <a:noFill/>
                          </a:ln>
                          <a:solidFill>
                            <a:srgbClr val="800000"/>
                          </a:solidFill>
                          <a:effectLst/>
                          <a:latin typeface="Arial Narrow" pitchFamily="34" charset="0"/>
                          <a:ea typeface="宋体" charset="-122"/>
                        </a:rPr>
                        <a:t>WID/WISPR Champion</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US" altLang="zh-CN" sz="2000" b="0" i="0" u="none" strike="noStrike" cap="none" normalizeH="0" baseline="0" dirty="0" smtClean="0">
                          <a:ln>
                            <a:noFill/>
                          </a:ln>
                          <a:solidFill>
                            <a:srgbClr val="800000"/>
                          </a:solidFill>
                          <a:effectLst/>
                          <a:latin typeface="Arial Narrow" pitchFamily="34" charset="0"/>
                          <a:ea typeface="宋体" charset="-122"/>
                        </a:rPr>
                        <a:t>Christopher Kevan Lowe (Huawei</a:t>
                      </a:r>
                      <a:r>
                        <a:rPr kumimoji="0" lang="en-GB" altLang="zh-CN" sz="2000" b="0" i="0" u="none" strike="noStrike" cap="none" normalizeH="0" baseline="0" dirty="0" smtClean="0">
                          <a:ln>
                            <a:noFill/>
                          </a:ln>
                          <a:solidFill>
                            <a:srgbClr val="800000"/>
                          </a:solidFill>
                          <a:effectLst/>
                          <a:latin typeface="Arial Narrow" pitchFamily="34" charset="0"/>
                          <a:ea typeface="宋体" charset="-122"/>
                        </a:rPr>
                        <a:t>)</a:t>
                      </a: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96875">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000" b="0" i="0" u="none" strike="noStrike" cap="none" normalizeH="0" baseline="0" smtClean="0">
                          <a:ln>
                            <a:noFill/>
                          </a:ln>
                          <a:solidFill>
                            <a:srgbClr val="800000"/>
                          </a:solidFill>
                          <a:effectLst/>
                          <a:latin typeface="Arial Narrow" pitchFamily="34" charset="0"/>
                          <a:ea typeface="宋体" charset="-122"/>
                        </a:rPr>
                        <a:t>ARC Champion</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defRPr/>
                      </a:pPr>
                      <a:r>
                        <a:rPr kumimoji="0" lang="en-GB" altLang="zh-CN" sz="2000" b="0" i="1" u="none" strike="noStrike" cap="none" normalizeH="0" baseline="0" dirty="0" smtClean="0">
                          <a:ln>
                            <a:noFill/>
                          </a:ln>
                          <a:solidFill>
                            <a:srgbClr val="800000"/>
                          </a:solidFill>
                          <a:effectLst/>
                          <a:latin typeface="Arial Narrow" pitchFamily="34" charset="0"/>
                          <a:ea typeface="宋体" charset="-122"/>
                        </a:rPr>
                        <a:t>NA</a:t>
                      </a: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96875">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000" b="0" i="0" u="none" strike="noStrike" cap="none" normalizeH="0" baseline="0" smtClean="0">
                          <a:ln>
                            <a:noFill/>
                          </a:ln>
                          <a:solidFill>
                            <a:srgbClr val="800000"/>
                          </a:solidFill>
                          <a:effectLst/>
                          <a:latin typeface="Arial Narrow" pitchFamily="34" charset="0"/>
                          <a:ea typeface="宋体" charset="-122"/>
                        </a:rPr>
                        <a:t>IOP Champion</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US" altLang="zh-CN" sz="2000" b="0" i="0" u="none" strike="noStrike" cap="none" normalizeH="0" baseline="0" dirty="0" smtClean="0">
                          <a:ln>
                            <a:noFill/>
                          </a:ln>
                          <a:solidFill>
                            <a:srgbClr val="800000"/>
                          </a:solidFill>
                          <a:effectLst/>
                          <a:latin typeface="Arial Narrow" pitchFamily="34" charset="0"/>
                          <a:ea typeface="宋体" charset="-122"/>
                        </a:rPr>
                        <a:t>Christopher Kevan Lowe (Huawei</a:t>
                      </a:r>
                      <a:r>
                        <a:rPr kumimoji="0" lang="en-GB" altLang="zh-CN" sz="2000" b="0" i="0" u="none" strike="noStrike" cap="none" normalizeH="0" baseline="0" dirty="0" smtClean="0">
                          <a:ln>
                            <a:noFill/>
                          </a:ln>
                          <a:solidFill>
                            <a:srgbClr val="800000"/>
                          </a:solidFill>
                          <a:effectLst/>
                          <a:latin typeface="Arial Narrow" pitchFamily="34" charset="0"/>
                          <a:ea typeface="宋体" charset="-122"/>
                        </a:rPr>
                        <a:t>)</a:t>
                      </a: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title" idx="4294967295"/>
          </p:nvPr>
        </p:nvSpPr>
        <p:spPr/>
        <p:txBody>
          <a:bodyPr/>
          <a:lstStyle/>
          <a:p>
            <a:r>
              <a:rPr lang="en-GB" altLang="zh-CN" smtClean="0">
                <a:ea typeface="SimSun" panose="02010600030101010101" pitchFamily="2" charset="-122"/>
              </a:rPr>
              <a:t>Document History</a:t>
            </a:r>
          </a:p>
        </p:txBody>
      </p:sp>
      <p:sp>
        <p:nvSpPr>
          <p:cNvPr id="39984" name="Text Box 48"/>
          <p:cNvSpPr txBox="1">
            <a:spLocks noChangeArrowheads="1"/>
          </p:cNvSpPr>
          <p:nvPr/>
        </p:nvSpPr>
        <p:spPr bwMode="auto">
          <a:xfrm>
            <a:off x="779463" y="1338263"/>
            <a:ext cx="184150" cy="366712"/>
          </a:xfrm>
          <a:prstGeom prst="rect">
            <a:avLst/>
          </a:prstGeom>
          <a:noFill/>
          <a:ln w="12700">
            <a:noFill/>
            <a:miter lim="800000"/>
            <a:headEnd/>
            <a:tailEnd/>
          </a:ln>
          <a:effectLst>
            <a:prstShdw prst="shdw17" dist="17961" dir="2700000">
              <a:schemeClr val="accent1">
                <a:gamma/>
                <a:shade val="60000"/>
                <a:invGamma/>
              </a:schemeClr>
            </a:prstShdw>
          </a:effectLst>
        </p:spPr>
        <p:txBody>
          <a:bodyPr wrap="none">
            <a:spAutoFit/>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pPr>
              <a:lnSpc>
                <a:spcPct val="90000"/>
              </a:lnSpc>
              <a:defRPr/>
            </a:pPr>
            <a:endParaRPr lang="es-ES" altLang="zh-CN" smtClean="0">
              <a:ea typeface="宋体" charset="-122"/>
            </a:endParaRPr>
          </a:p>
        </p:txBody>
      </p:sp>
      <p:sp>
        <p:nvSpPr>
          <p:cNvPr id="28676" name="Rectangle 3"/>
          <p:cNvSpPr>
            <a:spLocks noChangeArrowheads="1"/>
          </p:cNvSpPr>
          <p:nvPr/>
        </p:nvSpPr>
        <p:spPr bwMode="auto">
          <a:xfrm>
            <a:off x="261938" y="1247775"/>
            <a:ext cx="2560637"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lstStyle>
            <a:lvl1pPr marL="111125" indent="-111125" defTabSz="1584325">
              <a:spcBef>
                <a:spcPct val="25000"/>
              </a:spcBef>
              <a:buClr>
                <a:schemeClr val="tx1"/>
              </a:buClr>
              <a:buSzPct val="80000"/>
              <a:buChar char="•"/>
              <a:defRPr sz="2600">
                <a:solidFill>
                  <a:srgbClr val="000066"/>
                </a:solidFill>
                <a:latin typeface="Arial Narrow" panose="020B0606020202030204" pitchFamily="34" charset="0"/>
              </a:defRPr>
            </a:lvl1pPr>
            <a:lvl2pPr marL="742950" indent="-285750" defTabSz="1584325">
              <a:spcBef>
                <a:spcPct val="25000"/>
              </a:spcBef>
              <a:buClr>
                <a:schemeClr val="tx1"/>
              </a:buClr>
              <a:buSzPct val="80000"/>
              <a:buChar char="•"/>
              <a:defRPr sz="2200">
                <a:solidFill>
                  <a:srgbClr val="480024"/>
                </a:solidFill>
                <a:latin typeface="Arial Narrow" panose="020B0606020202030204" pitchFamily="34" charset="0"/>
              </a:defRPr>
            </a:lvl2pPr>
            <a:lvl3pPr marL="1143000" indent="-228600" defTabSz="1584325">
              <a:spcBef>
                <a:spcPct val="25000"/>
              </a:spcBef>
              <a:buClr>
                <a:schemeClr val="tx1"/>
              </a:buClr>
              <a:buSzPct val="80000"/>
              <a:buChar char="•"/>
              <a:defRPr sz="2000">
                <a:solidFill>
                  <a:srgbClr val="0B2200"/>
                </a:solidFill>
                <a:latin typeface="Arial Narrow" panose="020B0606020202030204" pitchFamily="34" charset="0"/>
              </a:defRPr>
            </a:lvl3pPr>
            <a:lvl4pPr marL="1600200" indent="-228600" defTabSz="1584325">
              <a:spcBef>
                <a:spcPct val="20000"/>
              </a:spcBef>
              <a:buClr>
                <a:schemeClr val="tx1"/>
              </a:buClr>
              <a:buSzPct val="80000"/>
              <a:buChar char="•"/>
              <a:defRPr>
                <a:solidFill>
                  <a:srgbClr val="543800"/>
                </a:solidFill>
                <a:latin typeface="Arial Narrow" panose="020B0606020202030204" pitchFamily="34" charset="0"/>
              </a:defRPr>
            </a:lvl4pPr>
            <a:lvl5pPr marL="2057400" indent="-228600" defTabSz="1584325">
              <a:spcBef>
                <a:spcPct val="20000"/>
              </a:spcBef>
              <a:buClr>
                <a:schemeClr val="tx1"/>
              </a:buClr>
              <a:buSzPct val="80000"/>
              <a:buChar char="•"/>
              <a:defRPr sz="1600">
                <a:solidFill>
                  <a:srgbClr val="330066"/>
                </a:solidFill>
                <a:latin typeface="Arial Narrow" panose="020B0606020202030204" pitchFamily="34" charset="0"/>
              </a:defRPr>
            </a:lvl5pPr>
            <a:lvl6pPr marL="2514600" indent="-228600" defTabSz="1584325" eaLnBrk="0" fontAlgn="base" hangingPunct="0">
              <a:spcBef>
                <a:spcPct val="20000"/>
              </a:spcBef>
              <a:spcAft>
                <a:spcPct val="0"/>
              </a:spcAft>
              <a:buClr>
                <a:schemeClr val="tx1"/>
              </a:buClr>
              <a:buSzPct val="80000"/>
              <a:buChar char="•"/>
              <a:defRPr sz="1600">
                <a:solidFill>
                  <a:srgbClr val="330066"/>
                </a:solidFill>
                <a:latin typeface="Arial Narrow" panose="020B0606020202030204" pitchFamily="34" charset="0"/>
              </a:defRPr>
            </a:lvl6pPr>
            <a:lvl7pPr marL="2971800" indent="-228600" defTabSz="1584325" eaLnBrk="0" fontAlgn="base" hangingPunct="0">
              <a:spcBef>
                <a:spcPct val="20000"/>
              </a:spcBef>
              <a:spcAft>
                <a:spcPct val="0"/>
              </a:spcAft>
              <a:buClr>
                <a:schemeClr val="tx1"/>
              </a:buClr>
              <a:buSzPct val="80000"/>
              <a:buChar char="•"/>
              <a:defRPr sz="1600">
                <a:solidFill>
                  <a:srgbClr val="330066"/>
                </a:solidFill>
                <a:latin typeface="Arial Narrow" panose="020B0606020202030204" pitchFamily="34" charset="0"/>
              </a:defRPr>
            </a:lvl7pPr>
            <a:lvl8pPr marL="3429000" indent="-228600" defTabSz="1584325" eaLnBrk="0" fontAlgn="base" hangingPunct="0">
              <a:spcBef>
                <a:spcPct val="20000"/>
              </a:spcBef>
              <a:spcAft>
                <a:spcPct val="0"/>
              </a:spcAft>
              <a:buClr>
                <a:schemeClr val="tx1"/>
              </a:buClr>
              <a:buSzPct val="80000"/>
              <a:buChar char="•"/>
              <a:defRPr sz="1600">
                <a:solidFill>
                  <a:srgbClr val="330066"/>
                </a:solidFill>
                <a:latin typeface="Arial Narrow" panose="020B0606020202030204" pitchFamily="34" charset="0"/>
              </a:defRPr>
            </a:lvl8pPr>
            <a:lvl9pPr marL="3886200" indent="-228600" defTabSz="1584325" eaLnBrk="0" fontAlgn="base" hangingPunct="0">
              <a:spcBef>
                <a:spcPct val="20000"/>
              </a:spcBef>
              <a:spcAft>
                <a:spcPct val="0"/>
              </a:spcAft>
              <a:buClr>
                <a:schemeClr val="tx1"/>
              </a:buClr>
              <a:buSzPct val="80000"/>
              <a:buChar char="•"/>
              <a:defRPr sz="1600">
                <a:solidFill>
                  <a:srgbClr val="330066"/>
                </a:solidFill>
                <a:latin typeface="Arial Narrow" panose="020B0606020202030204" pitchFamily="34" charset="0"/>
              </a:defRPr>
            </a:lvl9pPr>
          </a:lstStyle>
          <a:p>
            <a:pPr>
              <a:buFontTx/>
              <a:buNone/>
            </a:pPr>
            <a:r>
              <a:rPr lang="en-GB" altLang="zh-CN" sz="2200" dirty="0" smtClean="0">
                <a:ea typeface="SimSun" panose="02010600030101010101" pitchFamily="2" charset="-122"/>
              </a:rPr>
              <a:t>Approved </a:t>
            </a:r>
            <a:r>
              <a:rPr lang="en-GB" altLang="zh-CN" sz="2200" dirty="0">
                <a:ea typeface="SimSun" panose="02010600030101010101" pitchFamily="2" charset="-122"/>
              </a:rPr>
              <a:t>Version </a:t>
            </a:r>
            <a:r>
              <a:rPr lang="en-GB" altLang="zh-CN" sz="2200" dirty="0" smtClean="0">
                <a:ea typeface="SimSun" panose="02010600030101010101" pitchFamily="2" charset="-122"/>
              </a:rPr>
              <a:t>1.0</a:t>
            </a:r>
            <a:endParaRPr lang="en-GB" altLang="zh-CN" sz="2200" dirty="0">
              <a:ea typeface="SimSun" panose="02010600030101010101" pitchFamily="2" charset="-122"/>
            </a:endParaRPr>
          </a:p>
        </p:txBody>
      </p:sp>
      <p:graphicFrame>
        <p:nvGraphicFramePr>
          <p:cNvPr id="40062" name="Group 126"/>
          <p:cNvGraphicFramePr>
            <a:graphicFrameLocks noGrp="1"/>
          </p:cNvGraphicFramePr>
          <p:nvPr>
            <p:extLst>
              <p:ext uri="{D42A27DB-BD31-4B8C-83A1-F6EECF244321}">
                <p14:modId xmlns:p14="http://schemas.microsoft.com/office/powerpoint/2010/main" val="2997460597"/>
              </p:ext>
            </p:extLst>
          </p:nvPr>
        </p:nvGraphicFramePr>
        <p:xfrm>
          <a:off x="261938" y="1682750"/>
          <a:ext cx="8763000" cy="1584333"/>
        </p:xfrm>
        <a:graphic>
          <a:graphicData uri="http://schemas.openxmlformats.org/drawingml/2006/table">
            <a:tbl>
              <a:tblPr/>
              <a:tblGrid>
                <a:gridCol w="1653397"/>
                <a:gridCol w="7109603"/>
              </a:tblGrid>
              <a:tr h="396081">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1584325" rtl="0" eaLnBrk="0" fontAlgn="base" latinLnBrk="0" hangingPunct="0">
                        <a:lnSpc>
                          <a:spcPct val="100000"/>
                        </a:lnSpc>
                        <a:spcBef>
                          <a:spcPct val="25000"/>
                        </a:spcBef>
                        <a:spcAft>
                          <a:spcPct val="0"/>
                        </a:spcAft>
                        <a:buClr>
                          <a:schemeClr val="tx1"/>
                        </a:buClr>
                        <a:buSzPct val="80000"/>
                        <a:buFontTx/>
                        <a:buNone/>
                        <a:tabLst/>
                      </a:pPr>
                      <a:r>
                        <a:rPr kumimoji="0" lang="es-ES" altLang="zh-CN" sz="2000" b="0" i="0" u="none" strike="noStrike" cap="none" normalizeH="0" baseline="0" dirty="0" smtClean="0">
                          <a:ln>
                            <a:noFill/>
                          </a:ln>
                          <a:solidFill>
                            <a:srgbClr val="000066"/>
                          </a:solidFill>
                          <a:effectLst/>
                          <a:latin typeface="Arial Narrow" pitchFamily="34" charset="0"/>
                          <a:ea typeface="宋体" charset="-122"/>
                        </a:rPr>
                        <a:t>Date</a:t>
                      </a:r>
                    </a:p>
                  </a:txBody>
                  <a:tcPr marT="45642" marB="45642"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99"/>
                    </a:solid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1584325" rtl="0" eaLnBrk="0" fontAlgn="base" latinLnBrk="0" hangingPunct="0">
                        <a:lnSpc>
                          <a:spcPct val="100000"/>
                        </a:lnSpc>
                        <a:spcBef>
                          <a:spcPct val="25000"/>
                        </a:spcBef>
                        <a:spcAft>
                          <a:spcPct val="0"/>
                        </a:spcAft>
                        <a:buClr>
                          <a:schemeClr val="tx1"/>
                        </a:buClr>
                        <a:buSzPct val="80000"/>
                        <a:buFontTx/>
                        <a:buNone/>
                        <a:tabLst/>
                      </a:pPr>
                      <a:r>
                        <a:rPr kumimoji="0" lang="es-ES" altLang="zh-CN" sz="2000" b="0" i="0" u="none" strike="noStrike" cap="none" normalizeH="0" baseline="0" dirty="0" smtClean="0">
                          <a:ln>
                            <a:noFill/>
                          </a:ln>
                          <a:solidFill>
                            <a:srgbClr val="000066"/>
                          </a:solidFill>
                          <a:effectLst/>
                          <a:latin typeface="Arial Narrow" pitchFamily="34" charset="0"/>
                          <a:ea typeface="宋体" charset="-122"/>
                        </a:rPr>
                        <a:t>Changes</a:t>
                      </a:r>
                    </a:p>
                  </a:txBody>
                  <a:tcPr marT="45642" marB="45642"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99"/>
                    </a:solidFill>
                  </a:tcPr>
                </a:tc>
              </a:tr>
              <a:tr h="396081">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s-ES" altLang="zh-CN" sz="2000" b="0" i="0" u="none" strike="noStrike" cap="none" normalizeH="0" baseline="0" dirty="0" smtClean="0">
                          <a:ln>
                            <a:noFill/>
                          </a:ln>
                          <a:solidFill>
                            <a:srgbClr val="000066"/>
                          </a:solidFill>
                          <a:effectLst/>
                          <a:latin typeface="Arial Narrow" pitchFamily="34" charset="0"/>
                          <a:ea typeface="宋体" charset="-122"/>
                        </a:rPr>
                        <a:t>28-06-2017</a:t>
                      </a:r>
                    </a:p>
                  </a:txBody>
                  <a:tcPr marT="45642" marB="45642"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lang="en-US" altLang="zh-CN" sz="2000" dirty="0" smtClean="0">
                          <a:ea typeface="SimSun" panose="02010600030101010101" pitchFamily="2" charset="-122"/>
                        </a:rPr>
                        <a:t>OMA-WID-0068-LwM2M_Object_Event_Log</a:t>
                      </a:r>
                      <a:endParaRPr kumimoji="0" lang="es-ES" altLang="zh-CN" sz="2000" b="0" i="0" u="none" strike="noStrike" cap="none" normalizeH="0" baseline="0" dirty="0" smtClean="0">
                        <a:ln>
                          <a:noFill/>
                        </a:ln>
                        <a:solidFill>
                          <a:srgbClr val="000066"/>
                        </a:solidFill>
                        <a:effectLst/>
                        <a:latin typeface="Arial Narrow" pitchFamily="34" charset="0"/>
                        <a:ea typeface="宋体" charset="-122"/>
                      </a:endParaRPr>
                    </a:p>
                  </a:txBody>
                  <a:tcPr marT="45642" marB="45642"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96081">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s-ES" altLang="zh-CN" sz="1200" b="0" i="0" u="none" strike="noStrike" cap="none" normalizeH="0" baseline="0" dirty="0" smtClean="0">
                          <a:ln>
                            <a:noFill/>
                          </a:ln>
                          <a:solidFill>
                            <a:srgbClr val="000066"/>
                          </a:solidFill>
                          <a:effectLst/>
                          <a:latin typeface="Arial Narrow" pitchFamily="34" charset="0"/>
                          <a:ea typeface="宋体" charset="-122"/>
                        </a:rPr>
                        <a:t>2017-06-22</a:t>
                      </a:r>
                      <a:endParaRPr kumimoji="0" lang="es-ES" altLang="zh-CN" sz="1200" b="0" i="0" u="none" strike="noStrike" cap="none" normalizeH="0" baseline="0" dirty="0" smtClean="0">
                        <a:ln>
                          <a:noFill/>
                        </a:ln>
                        <a:solidFill>
                          <a:srgbClr val="000066"/>
                        </a:solidFill>
                        <a:effectLst/>
                        <a:latin typeface="Arial Narrow" pitchFamily="34" charset="0"/>
                        <a:ea typeface="宋体" charset="-122"/>
                      </a:endParaRPr>
                    </a:p>
                  </a:txBody>
                  <a:tcPr marT="45642" marB="45642"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s-ES" altLang="zh-CN" sz="1200" b="0" i="0" u="none" strike="noStrike" cap="none" normalizeH="0" baseline="0" dirty="0" smtClean="0">
                          <a:ln>
                            <a:noFill/>
                          </a:ln>
                          <a:solidFill>
                            <a:srgbClr val="000066"/>
                          </a:solidFill>
                          <a:effectLst/>
                          <a:latin typeface="Arial Narrow" pitchFamily="34" charset="0"/>
                          <a:ea typeface="宋体" charset="-122"/>
                        </a:rPr>
                        <a:t>Removed </a:t>
                      </a:r>
                      <a:r>
                        <a:rPr kumimoji="0" lang="es-ES" altLang="zh-CN" sz="1200" b="0" i="0" u="none" strike="noStrike" cap="none" normalizeH="0" baseline="0" dirty="0" err="1" smtClean="0">
                          <a:ln>
                            <a:noFill/>
                          </a:ln>
                          <a:solidFill>
                            <a:srgbClr val="000066"/>
                          </a:solidFill>
                          <a:effectLst/>
                          <a:latin typeface="Arial Narrow" pitchFamily="34" charset="0"/>
                          <a:ea typeface="宋体" charset="-122"/>
                        </a:rPr>
                        <a:t>inital</a:t>
                      </a:r>
                      <a:r>
                        <a:rPr kumimoji="0" lang="es-ES" altLang="zh-CN" sz="1200" b="0" i="0" u="none" strike="noStrike" cap="none" normalizeH="0" baseline="0" dirty="0" smtClean="0">
                          <a:ln>
                            <a:noFill/>
                          </a:ln>
                          <a:solidFill>
                            <a:srgbClr val="000066"/>
                          </a:solidFill>
                          <a:effectLst/>
                          <a:latin typeface="Arial Narrow" pitchFamily="34" charset="0"/>
                          <a:ea typeface="宋体" charset="-122"/>
                        </a:rPr>
                        <a:t> </a:t>
                      </a:r>
                      <a:r>
                        <a:rPr kumimoji="0" lang="es-ES" altLang="zh-CN" sz="1200" b="0" i="0" u="none" strike="noStrike" cap="none" normalizeH="0" baseline="0" dirty="0" err="1" smtClean="0">
                          <a:ln>
                            <a:noFill/>
                          </a:ln>
                          <a:solidFill>
                            <a:srgbClr val="000066"/>
                          </a:solidFill>
                          <a:effectLst/>
                          <a:latin typeface="Arial Narrow" pitchFamily="34" charset="0"/>
                          <a:ea typeface="宋体" charset="-122"/>
                        </a:rPr>
                        <a:t>proposal</a:t>
                      </a:r>
                      <a:endParaRPr kumimoji="0" lang="es-ES" altLang="zh-CN" sz="1200" b="0" i="0" u="none" strike="noStrike" cap="none" normalizeH="0" baseline="0" dirty="0" smtClean="0">
                        <a:ln>
                          <a:noFill/>
                        </a:ln>
                        <a:solidFill>
                          <a:srgbClr val="000066"/>
                        </a:solidFill>
                        <a:effectLst/>
                        <a:latin typeface="Arial Narrow" pitchFamily="34" charset="0"/>
                        <a:ea typeface="宋体" charset="-122"/>
                      </a:endParaRPr>
                    </a:p>
                  </a:txBody>
                  <a:tcPr marT="45642" marB="45642"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96081">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s-ES" altLang="zh-CN" sz="2000" b="0" i="0" u="none" strike="noStrike" cap="none" normalizeH="0" baseline="0" dirty="0" smtClean="0">
                        <a:ln>
                          <a:noFill/>
                        </a:ln>
                        <a:solidFill>
                          <a:srgbClr val="000066"/>
                        </a:solidFill>
                        <a:effectLst/>
                        <a:latin typeface="Arial Narrow" pitchFamily="34" charset="0"/>
                        <a:ea typeface="宋体" charset="-122"/>
                      </a:endParaRPr>
                    </a:p>
                  </a:txBody>
                  <a:tcPr marT="45642" marB="45642"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s-ES" altLang="zh-CN" sz="2000" b="0" i="0" u="none" strike="noStrike" cap="none" normalizeH="0" baseline="0" dirty="0" smtClean="0">
                        <a:ln>
                          <a:noFill/>
                        </a:ln>
                        <a:solidFill>
                          <a:srgbClr val="000066"/>
                        </a:solidFill>
                        <a:effectLst/>
                        <a:latin typeface="Arial Narrow" pitchFamily="34" charset="0"/>
                        <a:ea typeface="宋体" charset="-122"/>
                      </a:endParaRPr>
                    </a:p>
                  </a:txBody>
                  <a:tcPr marT="45642" marB="45642"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p:txBody>
          <a:bodyPr/>
          <a:lstStyle/>
          <a:p>
            <a:r>
              <a:rPr lang="en-GB" altLang="zh-CN" smtClean="0">
                <a:ea typeface="SimSun" panose="02010600030101010101" pitchFamily="2" charset="-122"/>
              </a:rPr>
              <a:t>Work Item Title and Registration Name </a:t>
            </a:r>
          </a:p>
        </p:txBody>
      </p:sp>
      <p:graphicFrame>
        <p:nvGraphicFramePr>
          <p:cNvPr id="10" name="Table 9"/>
          <p:cNvGraphicFramePr>
            <a:graphicFrameLocks noGrp="1"/>
          </p:cNvGraphicFramePr>
          <p:nvPr>
            <p:extLst>
              <p:ext uri="{D42A27DB-BD31-4B8C-83A1-F6EECF244321}">
                <p14:modId xmlns:p14="http://schemas.microsoft.com/office/powerpoint/2010/main" val="1943439140"/>
              </p:ext>
            </p:extLst>
          </p:nvPr>
        </p:nvGraphicFramePr>
        <p:xfrm>
          <a:off x="490538" y="1987550"/>
          <a:ext cx="8229600" cy="835980"/>
        </p:xfrm>
        <a:graphic>
          <a:graphicData uri="http://schemas.openxmlformats.org/drawingml/2006/table">
            <a:tbl>
              <a:tblPr/>
              <a:tblGrid>
                <a:gridCol w="2057400"/>
                <a:gridCol w="1828800"/>
                <a:gridCol w="2514600"/>
                <a:gridCol w="1828800"/>
              </a:tblGrid>
              <a:tr h="401637">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zh-CN" sz="2000" b="1" i="0" u="none" strike="noStrike" cap="none" normalizeH="0" baseline="0" dirty="0" smtClean="0">
                          <a:ln>
                            <a:noFill/>
                          </a:ln>
                          <a:solidFill>
                            <a:schemeClr val="tx1"/>
                          </a:solidFill>
                          <a:effectLst/>
                          <a:latin typeface="Arial Narrow" pitchFamily="34" charset="0"/>
                          <a:ea typeface="宋体" charset="-122"/>
                        </a:rPr>
                        <a:t>Work Item Title</a:t>
                      </a:r>
                      <a:endParaRPr kumimoji="0" lang="en-GB" altLang="zh-CN" sz="2000" b="1" i="0" u="none" strike="noStrike" cap="none" normalizeH="0" baseline="0" dirty="0" smtClean="0">
                        <a:ln>
                          <a:noFill/>
                        </a:ln>
                        <a:solidFill>
                          <a:srgbClr val="000000"/>
                        </a:solidFill>
                        <a:effectLst/>
                        <a:latin typeface="Calibri" pitchFamily="34" charset="0"/>
                        <a:ea typeface="宋体" charset="-122"/>
                      </a:endParaRPr>
                    </a:p>
                  </a:txBody>
                  <a:tcPr marL="7620" marR="7620" marT="7623"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zh-CN" sz="2000" b="1" i="0" u="none" strike="noStrike" cap="none" normalizeH="0" baseline="0" dirty="0" smtClean="0">
                          <a:ln>
                            <a:noFill/>
                          </a:ln>
                          <a:solidFill>
                            <a:schemeClr val="tx1"/>
                          </a:solidFill>
                          <a:effectLst/>
                          <a:latin typeface="Arial Narrow" pitchFamily="34" charset="0"/>
                          <a:ea typeface="宋体" charset="-122"/>
                        </a:rPr>
                        <a:t>Working Group</a:t>
                      </a:r>
                      <a:endParaRPr kumimoji="0" lang="en-GB" altLang="zh-CN" sz="2000" b="1" i="0" u="none" strike="noStrike" cap="none" normalizeH="0" baseline="0" dirty="0" smtClean="0">
                        <a:ln>
                          <a:noFill/>
                        </a:ln>
                        <a:solidFill>
                          <a:srgbClr val="000000"/>
                        </a:solidFill>
                        <a:effectLst/>
                        <a:latin typeface="Calibri" pitchFamily="34" charset="0"/>
                        <a:ea typeface="宋体" charset="-122"/>
                      </a:endParaRPr>
                    </a:p>
                  </a:txBody>
                  <a:tcPr marL="7620" marR="7620" marT="7623"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zh-CN" sz="2000" b="1" i="0" u="none" strike="noStrike" cap="none" normalizeH="0" baseline="0" smtClean="0">
                          <a:ln>
                            <a:noFill/>
                          </a:ln>
                          <a:solidFill>
                            <a:schemeClr val="tx1"/>
                          </a:solidFill>
                          <a:effectLst/>
                          <a:latin typeface="Arial Narrow" pitchFamily="34" charset="0"/>
                          <a:ea typeface="宋体" charset="-122"/>
                        </a:rPr>
                        <a:t>Registration Name</a:t>
                      </a:r>
                      <a:endParaRPr kumimoji="0" lang="en-GB" altLang="zh-CN" sz="2000" b="1" i="0" u="none" strike="noStrike" cap="none" normalizeH="0" baseline="0" smtClean="0">
                        <a:ln>
                          <a:noFill/>
                        </a:ln>
                        <a:solidFill>
                          <a:srgbClr val="000000"/>
                        </a:solidFill>
                        <a:effectLst/>
                        <a:latin typeface="Calibri" pitchFamily="34" charset="0"/>
                        <a:ea typeface="宋体" charset="-122"/>
                      </a:endParaRPr>
                    </a:p>
                  </a:txBody>
                  <a:tcPr marL="7620" marR="7620" marT="7623"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zh-CN" sz="2000" b="1" i="0" u="none" strike="noStrike" cap="none" normalizeH="0" baseline="0" dirty="0" smtClean="0">
                          <a:ln>
                            <a:noFill/>
                          </a:ln>
                          <a:solidFill>
                            <a:schemeClr val="tx1"/>
                          </a:solidFill>
                          <a:effectLst/>
                          <a:latin typeface="Arial Narrow" pitchFamily="34" charset="0"/>
                          <a:ea typeface="宋体" charset="-122"/>
                        </a:rPr>
                        <a:t>Version number</a:t>
                      </a:r>
                      <a:endParaRPr kumimoji="0" lang="en-GB" altLang="zh-CN" sz="2000" b="1" i="0" u="none" strike="noStrike" cap="none" normalizeH="0" baseline="0" dirty="0" smtClean="0">
                        <a:ln>
                          <a:noFill/>
                        </a:ln>
                        <a:solidFill>
                          <a:srgbClr val="000000"/>
                        </a:solidFill>
                        <a:effectLst/>
                        <a:latin typeface="Calibri" pitchFamily="34" charset="0"/>
                        <a:ea typeface="宋体" charset="-122"/>
                      </a:endParaRPr>
                    </a:p>
                  </a:txBody>
                  <a:tcPr marL="7620" marR="7620" marT="7623"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60363">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rgbClr val="FF0000"/>
                          </a:solidFill>
                          <a:effectLst/>
                          <a:latin typeface="Calibri" pitchFamily="34" charset="0"/>
                          <a:ea typeface="宋体" charset="-122"/>
                        </a:rPr>
                        <a:t> LwM2M Object</a:t>
                      </a:r>
                    </a:p>
                    <a:p>
                      <a:pPr marL="0" marR="0" lvl="0" indent="0" algn="ctr" defTabSz="914400" rtl="0" eaLnBrk="1" fontAlgn="b"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rgbClr val="FF0000"/>
                          </a:solidFill>
                          <a:effectLst/>
                          <a:latin typeface="Calibri" pitchFamily="34" charset="0"/>
                          <a:ea typeface="宋体" charset="-122"/>
                        </a:rPr>
                        <a:t>Event Log</a:t>
                      </a:r>
                    </a:p>
                  </a:txBody>
                  <a:tcPr marL="7620" marR="7620" marT="7623"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rgbClr val="000000"/>
                          </a:solidFill>
                          <a:effectLst/>
                          <a:latin typeface="Calibri" pitchFamily="34" charset="0"/>
                          <a:ea typeface="宋体" charset="-122"/>
                        </a:rPr>
                        <a:t>DM</a:t>
                      </a:r>
                    </a:p>
                  </a:txBody>
                  <a:tcPr marL="7620" marR="7620" marT="7623"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rgbClr val="FF0000"/>
                          </a:solidFill>
                          <a:effectLst/>
                          <a:latin typeface="Calibri" pitchFamily="34" charset="0"/>
                          <a:ea typeface="宋体" charset="-122"/>
                        </a:rPr>
                        <a:t>LwM2M _</a:t>
                      </a:r>
                      <a:r>
                        <a:rPr kumimoji="0" lang="en-GB" altLang="zh-CN" sz="1400" b="1" i="0" u="none" strike="noStrike" cap="none" normalizeH="0" baseline="0" dirty="0" err="1" smtClean="0">
                          <a:ln>
                            <a:noFill/>
                          </a:ln>
                          <a:solidFill>
                            <a:srgbClr val="FF0000"/>
                          </a:solidFill>
                          <a:effectLst/>
                          <a:latin typeface="Calibri" pitchFamily="34" charset="0"/>
                          <a:ea typeface="宋体" charset="-122"/>
                        </a:rPr>
                        <a:t>EventLog</a:t>
                      </a:r>
                      <a:endParaRPr kumimoji="0" lang="en-GB" altLang="zh-CN" sz="1400" b="1" i="0" u="none" strike="noStrike" cap="none" normalizeH="0" baseline="0" dirty="0" smtClean="0">
                        <a:ln>
                          <a:noFill/>
                        </a:ln>
                        <a:solidFill>
                          <a:srgbClr val="FF0000"/>
                        </a:solidFill>
                        <a:effectLst/>
                        <a:latin typeface="Calibri" pitchFamily="34" charset="0"/>
                        <a:ea typeface="宋体" charset="-122"/>
                      </a:endParaRPr>
                    </a:p>
                  </a:txBody>
                  <a:tcPr marL="7620" marR="7620" marT="7623"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rgbClr val="000000"/>
                          </a:solidFill>
                          <a:effectLst/>
                          <a:latin typeface="Calibri" pitchFamily="34" charset="0"/>
                          <a:ea typeface="宋体" charset="-122"/>
                        </a:rPr>
                        <a:t>1.0</a:t>
                      </a:r>
                    </a:p>
                  </a:txBody>
                  <a:tcPr marL="7620" marR="7620" marT="7623"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5" name="矩形 4"/>
          <p:cNvSpPr/>
          <p:nvPr/>
        </p:nvSpPr>
        <p:spPr>
          <a:xfrm>
            <a:off x="490537" y="3663950"/>
            <a:ext cx="3930884" cy="400110"/>
          </a:xfrm>
          <a:prstGeom prst="rect">
            <a:avLst/>
          </a:prstGeom>
        </p:spPr>
        <p:txBody>
          <a:bodyPr wrap="none">
            <a:spAutoFit/>
          </a:bodyPr>
          <a:lstStyle/>
          <a:p>
            <a:r>
              <a:rPr lang="en-GB" altLang="en-US" b="1" dirty="0" smtClean="0"/>
              <a:t>Enabler type: Enabler Release </a:t>
            </a:r>
            <a:endParaRPr lang="de-DE" altLang="en-US" b="1"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1028"/>
          <p:cNvSpPr>
            <a:spLocks noGrp="1" noChangeArrowheads="1"/>
          </p:cNvSpPr>
          <p:nvPr>
            <p:ph type="title"/>
          </p:nvPr>
        </p:nvSpPr>
        <p:spPr/>
        <p:txBody>
          <a:bodyPr/>
          <a:lstStyle/>
          <a:p>
            <a:r>
              <a:rPr lang="en-GB" altLang="zh-CN" smtClean="0">
                <a:ea typeface="SimSun" panose="02010600030101010101" pitchFamily="2" charset="-122"/>
              </a:rPr>
              <a:t>Background</a:t>
            </a:r>
          </a:p>
        </p:txBody>
      </p:sp>
      <p:sp>
        <p:nvSpPr>
          <p:cNvPr id="7171" name="Rectangle 1029"/>
          <p:cNvSpPr>
            <a:spLocks noGrp="1" noChangeArrowheads="1"/>
          </p:cNvSpPr>
          <p:nvPr>
            <p:ph type="body" idx="1"/>
          </p:nvPr>
        </p:nvSpPr>
        <p:spPr>
          <a:xfrm>
            <a:off x="292101" y="1169988"/>
            <a:ext cx="8763000" cy="5383212"/>
          </a:xfrm>
        </p:spPr>
        <p:txBody>
          <a:bodyPr/>
          <a:lstStyle/>
          <a:p>
            <a:r>
              <a:rPr lang="en-GB" altLang="zh-CN" sz="2000" dirty="0" smtClean="0"/>
              <a:t>Event Log is a common requirement for diagnostics and trouble shooting of IoT</a:t>
            </a:r>
            <a:r>
              <a:rPr lang="zh-CN" altLang="en-US" sz="2000" dirty="0"/>
              <a:t> </a:t>
            </a:r>
            <a:r>
              <a:rPr lang="en-US" altLang="zh-CN" sz="2000" dirty="0" smtClean="0"/>
              <a:t>devices. Such management capability has already been defined in DM1.X/2.0 (e.g</a:t>
            </a:r>
            <a:r>
              <a:rPr lang="en-US" altLang="zh-CN" sz="2000" dirty="0"/>
              <a:t>. Trap Event Logging Function MO, Trace Logs MO and Panic Logs MO</a:t>
            </a:r>
            <a:r>
              <a:rPr lang="en-US" altLang="zh-CN" sz="2000" dirty="0" smtClean="0"/>
              <a:t>), but not yet fully specified (as an object) in LwM2M. Only a set of re-usable ‘log’ resources (</a:t>
            </a:r>
            <a:r>
              <a:rPr lang="en-GB" altLang="zh-CN" sz="2000" dirty="0"/>
              <a:t>4010 - </a:t>
            </a:r>
            <a:r>
              <a:rPr lang="en-GB" altLang="zh-CN" sz="2000" dirty="0" err="1"/>
              <a:t>LogClass</a:t>
            </a:r>
            <a:r>
              <a:rPr lang="en-GB" altLang="zh-CN" sz="2000" dirty="0"/>
              <a:t>, 4011 - </a:t>
            </a:r>
            <a:r>
              <a:rPr lang="en-GB" altLang="zh-CN" sz="2000" dirty="0" err="1"/>
              <a:t>LogStart</a:t>
            </a:r>
            <a:r>
              <a:rPr lang="en-GB" altLang="zh-CN" sz="2000" dirty="0"/>
              <a:t>, 4012 - </a:t>
            </a:r>
            <a:r>
              <a:rPr lang="en-GB" altLang="zh-CN" sz="2000" dirty="0" err="1"/>
              <a:t>LogStop</a:t>
            </a:r>
            <a:r>
              <a:rPr lang="en-GB" altLang="zh-CN" sz="2000" dirty="0"/>
              <a:t>, 4013 - </a:t>
            </a:r>
            <a:r>
              <a:rPr lang="en-GB" altLang="zh-CN" sz="2000" dirty="0" err="1"/>
              <a:t>LogStatus</a:t>
            </a:r>
            <a:r>
              <a:rPr lang="en-GB" altLang="zh-CN" sz="2000" dirty="0"/>
              <a:t>, 4014 - </a:t>
            </a:r>
            <a:r>
              <a:rPr lang="en-GB" altLang="zh-CN" sz="2000" dirty="0" err="1"/>
              <a:t>LogData</a:t>
            </a:r>
            <a:r>
              <a:rPr lang="en-US" altLang="zh-CN" sz="2000" dirty="0" smtClean="0"/>
              <a:t>) is registered in OMNA, providing atomic functions.</a:t>
            </a:r>
            <a:endParaRPr lang="en-GB" altLang="zh-CN" sz="2000" dirty="0" smtClean="0"/>
          </a:p>
          <a:p>
            <a:r>
              <a:rPr lang="en-GB" altLang="zh-CN" sz="2000" dirty="0" smtClean="0"/>
              <a:t>LS </a:t>
            </a:r>
            <a:r>
              <a:rPr lang="en-GB" altLang="zh-CN" sz="2000" dirty="0"/>
              <a:t>received from oneM2M (</a:t>
            </a:r>
            <a:r>
              <a:rPr lang="en-GB" altLang="zh-CN" sz="2000" dirty="0" smtClean="0"/>
              <a:t>OMA-DM-2017-0062) proposes a new LwM2M object ‘Event Log’ as a common means for event log management and for </a:t>
            </a:r>
            <a:r>
              <a:rPr lang="en-GB" altLang="zh-CN" sz="2000" dirty="0"/>
              <a:t>the mapping to </a:t>
            </a:r>
            <a:r>
              <a:rPr lang="en-GB" altLang="zh-CN" sz="2000" dirty="0" smtClean="0"/>
              <a:t>the </a:t>
            </a:r>
            <a:r>
              <a:rPr lang="en-GB" altLang="zh-CN" sz="2000" dirty="0"/>
              <a:t>oneM2M management </a:t>
            </a:r>
            <a:r>
              <a:rPr lang="en-GB" altLang="zh-CN" sz="2000" dirty="0" smtClean="0"/>
              <a:t>resource [</a:t>
            </a:r>
            <a:r>
              <a:rPr lang="en-GB" altLang="zh-CN" sz="2000" dirty="0" err="1" smtClean="0"/>
              <a:t>eventLog</a:t>
            </a:r>
            <a:r>
              <a:rPr lang="en-GB" altLang="zh-CN" sz="2000" dirty="0" smtClean="0"/>
              <a:t>]. The object is developed </a:t>
            </a:r>
            <a:r>
              <a:rPr lang="en-GB" altLang="zh-CN" sz="2000" dirty="0"/>
              <a:t>based on </a:t>
            </a:r>
            <a:r>
              <a:rPr lang="en-GB" altLang="zh-CN" sz="2000" dirty="0" smtClean="0"/>
              <a:t>the registered </a:t>
            </a:r>
            <a:r>
              <a:rPr lang="en-US" altLang="zh-CN" sz="2000" dirty="0"/>
              <a:t>re-usable ‘log’ </a:t>
            </a:r>
            <a:r>
              <a:rPr lang="en-US" altLang="zh-CN" sz="2000" dirty="0" smtClean="0"/>
              <a:t>resources, while using 3</a:t>
            </a:r>
            <a:r>
              <a:rPr lang="en-US" altLang="zh-CN" sz="2000" baseline="30000" dirty="0" smtClean="0"/>
              <a:t>rd</a:t>
            </a:r>
            <a:r>
              <a:rPr lang="en-US" altLang="zh-CN" sz="2000" dirty="0" smtClean="0"/>
              <a:t> party namespace (</a:t>
            </a:r>
            <a:r>
              <a:rPr lang="en-GB" altLang="zh-CN" sz="2000" dirty="0"/>
              <a:t>urn:oma:lwm2m:ext</a:t>
            </a:r>
            <a:r>
              <a:rPr lang="en-US" altLang="zh-CN" sz="2000" dirty="0" smtClean="0"/>
              <a:t>).</a:t>
            </a:r>
          </a:p>
          <a:p>
            <a:r>
              <a:rPr lang="en-GB" altLang="zh-CN" sz="2000" dirty="0" smtClean="0"/>
              <a:t>However, defining it as an OMA standard object would be more beneficial to be used in a more generic way and context, although the solution can be developed based on the proposal from oneM2M.</a:t>
            </a:r>
          </a:p>
          <a:p>
            <a:r>
              <a:rPr lang="en-GB" altLang="zh-CN" sz="2000" dirty="0" smtClean="0"/>
              <a:t>Besides, </a:t>
            </a:r>
            <a:r>
              <a:rPr lang="en-US" altLang="zh-CN" sz="2000" dirty="0"/>
              <a:t>GSMA </a:t>
            </a:r>
            <a:r>
              <a:rPr lang="en-US" altLang="zh-CN" sz="2000" dirty="0" smtClean="0"/>
              <a:t>are also </a:t>
            </a:r>
            <a:r>
              <a:rPr lang="en-US" altLang="zh-CN" sz="2000" dirty="0"/>
              <a:t>interested in a logging solution as required by the </a:t>
            </a:r>
            <a:r>
              <a:rPr lang="en-US" altLang="zh-CN" sz="2000"/>
              <a:t>TSG </a:t>
            </a:r>
            <a:r>
              <a:rPr lang="en-US" altLang="zh-CN" sz="2000" smtClean="0"/>
              <a:t>IoT </a:t>
            </a:r>
            <a:r>
              <a:rPr lang="en-US" altLang="zh-CN" sz="2000"/>
              <a:t>working </a:t>
            </a:r>
            <a:r>
              <a:rPr lang="en-US" altLang="zh-CN" sz="2000" smtClean="0"/>
              <a:t>group.</a:t>
            </a:r>
            <a:endParaRPr lang="en-US" altLang="zh-CN" sz="2000" dirty="0" smtClean="0">
              <a:ea typeface="SimSun" panose="02010600030101010101" pitchFamily="2" charset="-122"/>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1028"/>
          <p:cNvSpPr>
            <a:spLocks noGrp="1" noChangeArrowheads="1"/>
          </p:cNvSpPr>
          <p:nvPr>
            <p:ph type="title"/>
          </p:nvPr>
        </p:nvSpPr>
        <p:spPr/>
        <p:txBody>
          <a:bodyPr/>
          <a:lstStyle/>
          <a:p>
            <a:r>
              <a:rPr lang="en-GB" altLang="zh-CN" smtClean="0">
                <a:ea typeface="SimSun" panose="02010600030101010101" pitchFamily="2" charset="-122"/>
              </a:rPr>
              <a:t>Description and Objectives</a:t>
            </a:r>
          </a:p>
        </p:txBody>
      </p:sp>
      <p:sp>
        <p:nvSpPr>
          <p:cNvPr id="10243" name="Rectangle 1029"/>
          <p:cNvSpPr>
            <a:spLocks noGrp="1" noChangeArrowheads="1"/>
          </p:cNvSpPr>
          <p:nvPr>
            <p:ph type="body" idx="1"/>
          </p:nvPr>
        </p:nvSpPr>
        <p:spPr>
          <a:xfrm>
            <a:off x="292100" y="996950"/>
            <a:ext cx="8778875" cy="5383212"/>
          </a:xfrm>
        </p:spPr>
        <p:txBody>
          <a:bodyPr/>
          <a:lstStyle/>
          <a:p>
            <a:r>
              <a:rPr lang="en-GB" altLang="zh-CN" dirty="0" smtClean="0">
                <a:ea typeface="SimSun" panose="02010600030101010101" pitchFamily="2" charset="-122"/>
              </a:rPr>
              <a:t>Work Areas: </a:t>
            </a:r>
            <a:r>
              <a:rPr lang="en-GB" altLang="zh-CN" sz="2200" dirty="0" smtClean="0">
                <a:solidFill>
                  <a:srgbClr val="480024"/>
                </a:solidFill>
              </a:rPr>
              <a:t>Lightweight M2M object for Event Log management</a:t>
            </a:r>
          </a:p>
          <a:p>
            <a:r>
              <a:rPr lang="en-GB" altLang="zh-CN" dirty="0" smtClean="0">
                <a:ea typeface="SimSun" panose="02010600030101010101" pitchFamily="2" charset="-122"/>
              </a:rPr>
              <a:t>Issues this Work Item aims to solve:</a:t>
            </a:r>
          </a:p>
          <a:p>
            <a:pPr lvl="1"/>
            <a:r>
              <a:rPr lang="en-GB" altLang="zh-CN" dirty="0" smtClean="0"/>
              <a:t>Lack of a standardized and generic means for collecting and </a:t>
            </a:r>
            <a:r>
              <a:rPr lang="en-US" altLang="zh-CN" dirty="0" smtClean="0"/>
              <a:t>managing </a:t>
            </a:r>
            <a:r>
              <a:rPr lang="en-GB" altLang="zh-CN" dirty="0" smtClean="0"/>
              <a:t>the Event Log data on the device in LWM2M protocol. </a:t>
            </a:r>
          </a:p>
          <a:p>
            <a:r>
              <a:rPr lang="en-GB" altLang="zh-CN" dirty="0" smtClean="0">
                <a:ea typeface="SimSun" panose="02010600030101010101" pitchFamily="2" charset="-122"/>
              </a:rPr>
              <a:t>Market benefits:</a:t>
            </a:r>
          </a:p>
          <a:p>
            <a:pPr lvl="1"/>
            <a:r>
              <a:rPr lang="en-GB" altLang="zh-CN" dirty="0" smtClean="0"/>
              <a:t>Solution provider can use the simple and standardized means for IoT device </a:t>
            </a:r>
            <a:r>
              <a:rPr lang="en-US" altLang="zh-CN" dirty="0" smtClean="0"/>
              <a:t>diagnostics </a:t>
            </a:r>
            <a:r>
              <a:rPr lang="en-US" altLang="zh-CN" dirty="0"/>
              <a:t>and trouble shooting </a:t>
            </a:r>
            <a:r>
              <a:rPr lang="en-GB" altLang="zh-CN" dirty="0" smtClean="0"/>
              <a:t>with LWM2M. It can also be used by other SDOs (e.g. for oneM2M resource mapping)  in a wider ecosystem.</a:t>
            </a:r>
            <a:endParaRPr lang="zh-CN" altLang="zh-CN" dirty="0" smtClean="0"/>
          </a:p>
          <a:p>
            <a:r>
              <a:rPr lang="en-GB" altLang="zh-CN" dirty="0">
                <a:ea typeface="SimSun" panose="02010600030101010101" pitchFamily="2" charset="-122"/>
              </a:rPr>
              <a:t>Time to market: </a:t>
            </a:r>
            <a:r>
              <a:rPr lang="en-GB" altLang="zh-CN" dirty="0" smtClean="0">
                <a:ea typeface="SimSun" panose="02010600030101010101" pitchFamily="2" charset="-122"/>
              </a:rPr>
              <a:t>1 month</a:t>
            </a:r>
            <a:endParaRPr lang="en-GB" altLang="zh-CN" dirty="0">
              <a:ea typeface="SimSun" panose="02010600030101010101" pitchFamily="2" charset="-122"/>
            </a:endParaRPr>
          </a:p>
          <a:p>
            <a:r>
              <a:rPr lang="en-GB" altLang="zh-CN" dirty="0">
                <a:ea typeface="SimSun" panose="02010600030101010101" pitchFamily="2" charset="-122"/>
              </a:rPr>
              <a:t>Expected market acceptance: High</a:t>
            </a:r>
          </a:p>
          <a:p>
            <a:r>
              <a:rPr lang="en-GB" altLang="zh-CN" dirty="0">
                <a:ea typeface="SimSun" panose="02010600030101010101" pitchFamily="2" charset="-122"/>
              </a:rPr>
              <a:t>Complexity: </a:t>
            </a:r>
            <a:r>
              <a:rPr lang="en-GB" altLang="zh-CN" dirty="0">
                <a:ea typeface="宋体" charset="-122"/>
              </a:rPr>
              <a:t>low</a:t>
            </a:r>
            <a:endParaRPr lang="en-GB" altLang="zh-CN" dirty="0">
              <a:ea typeface="SimSun" panose="02010600030101010101" pitchFamily="2" charset="-122"/>
            </a:endParaRPr>
          </a:p>
          <a:p>
            <a:r>
              <a:rPr lang="en-GB" altLang="zh-CN" dirty="0">
                <a:ea typeface="SimSun" panose="02010600030101010101" pitchFamily="2" charset="-122"/>
              </a:rPr>
              <a:t>Uniqueness:</a:t>
            </a:r>
            <a:r>
              <a:rPr lang="en-GB" altLang="zh-CN" dirty="0">
                <a:ea typeface="宋体" charset="-122"/>
              </a:rPr>
              <a:t> </a:t>
            </a:r>
            <a:r>
              <a:rPr lang="en-GB" altLang="zh-CN" dirty="0" smtClean="0">
                <a:ea typeface="宋体" charset="-122"/>
              </a:rPr>
              <a:t>unique</a:t>
            </a:r>
            <a:endParaRPr lang="zh-CN" altLang="zh-CN" dirty="0" smtClean="0"/>
          </a:p>
          <a:p>
            <a:pPr lvl="1"/>
            <a:endParaRPr lang="en-US" altLang="zh-CN" dirty="0" smtClean="0">
              <a:ea typeface="SimSun" panose="02010600030101010101" pitchFamily="2" charset="-122"/>
            </a:endParaRPr>
          </a:p>
          <a:p>
            <a:endParaRPr lang="en-GB" altLang="zh-CN" dirty="0" smtClean="0">
              <a:ea typeface="SimSun" panose="02010600030101010101" pitchFamily="2" charset="-122"/>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Grp="1" noChangeArrowheads="1"/>
          </p:cNvSpPr>
          <p:nvPr>
            <p:ph type="title"/>
          </p:nvPr>
        </p:nvSpPr>
        <p:spPr/>
        <p:txBody>
          <a:bodyPr/>
          <a:lstStyle/>
          <a:p>
            <a:r>
              <a:rPr lang="en-GB" altLang="zh-CN" dirty="0" smtClean="0">
                <a:ea typeface="SimSun" panose="02010600030101010101" pitchFamily="2" charset="-122"/>
              </a:rPr>
              <a:t>Main Use Case(</a:t>
            </a:r>
            <a:r>
              <a:rPr lang="en-GB" altLang="zh-CN" dirty="0" err="1" smtClean="0">
                <a:ea typeface="SimSun" panose="02010600030101010101" pitchFamily="2" charset="-122"/>
              </a:rPr>
              <a:t>s</a:t>
            </a:r>
            <a:r>
              <a:rPr lang="en-GB" altLang="zh-CN" dirty="0" smtClean="0">
                <a:ea typeface="SimSun" panose="02010600030101010101" pitchFamily="2" charset="-122"/>
              </a:rPr>
              <a:t>)</a:t>
            </a:r>
          </a:p>
        </p:txBody>
      </p:sp>
      <p:sp>
        <p:nvSpPr>
          <p:cNvPr id="14339" name="Rectangle 5"/>
          <p:cNvSpPr>
            <a:spLocks noGrp="1" noChangeArrowheads="1"/>
          </p:cNvSpPr>
          <p:nvPr>
            <p:ph type="body" idx="1"/>
          </p:nvPr>
        </p:nvSpPr>
        <p:spPr/>
        <p:txBody>
          <a:bodyPr/>
          <a:lstStyle/>
          <a:p>
            <a:pPr>
              <a:buNone/>
            </a:pPr>
            <a:r>
              <a:rPr lang="en-US" altLang="zh-CN" dirty="0" smtClean="0">
                <a:ea typeface="SimSun" panose="02010600030101010101" pitchFamily="2" charset="-122"/>
              </a:rPr>
              <a:t>Collecting the log data: - resource </a:t>
            </a:r>
            <a:r>
              <a:rPr lang="en-US" altLang="zh-CN" dirty="0" err="1" smtClean="0">
                <a:ea typeface="SimSun" panose="02010600030101010101" pitchFamily="2" charset="-122"/>
              </a:rPr>
              <a:t>LogData</a:t>
            </a:r>
            <a:endParaRPr lang="en-US" altLang="zh-CN" dirty="0" smtClean="0">
              <a:ea typeface="SimSun" panose="02010600030101010101" pitchFamily="2" charset="-122"/>
            </a:endParaRPr>
          </a:p>
          <a:p>
            <a:pPr>
              <a:buNone/>
            </a:pPr>
            <a:r>
              <a:rPr lang="en-US" altLang="zh-CN" dirty="0" smtClean="0">
                <a:ea typeface="SimSun" panose="02010600030101010101" pitchFamily="2" charset="-122"/>
              </a:rPr>
              <a:t>Categorizing the log data: </a:t>
            </a:r>
            <a:r>
              <a:rPr lang="en-US" altLang="zh-CN" dirty="0">
                <a:ea typeface="SimSun" panose="02010600030101010101" pitchFamily="2" charset="-122"/>
              </a:rPr>
              <a:t>- resource </a:t>
            </a:r>
            <a:r>
              <a:rPr lang="en-US" altLang="zh-CN" dirty="0" err="1" smtClean="0">
                <a:ea typeface="SimSun" panose="02010600030101010101" pitchFamily="2" charset="-122"/>
              </a:rPr>
              <a:t>LogClass</a:t>
            </a:r>
            <a:endParaRPr lang="en-US" altLang="zh-CN" dirty="0" smtClean="0">
              <a:ea typeface="SimSun" panose="02010600030101010101" pitchFamily="2" charset="-122"/>
            </a:endParaRPr>
          </a:p>
          <a:p>
            <a:pPr>
              <a:buNone/>
            </a:pPr>
            <a:r>
              <a:rPr lang="en-US" altLang="zh-CN" dirty="0" smtClean="0">
                <a:ea typeface="SimSun" panose="02010600030101010101" pitchFamily="2" charset="-122"/>
              </a:rPr>
              <a:t>Reporting the logging status: </a:t>
            </a:r>
            <a:r>
              <a:rPr lang="en-US" altLang="zh-CN" dirty="0">
                <a:ea typeface="SimSun" panose="02010600030101010101" pitchFamily="2" charset="-122"/>
              </a:rPr>
              <a:t>- resource </a:t>
            </a:r>
            <a:r>
              <a:rPr lang="en-US" altLang="zh-CN" dirty="0" err="1" smtClean="0">
                <a:ea typeface="SimSun" panose="02010600030101010101" pitchFamily="2" charset="-122"/>
              </a:rPr>
              <a:t>LogStatus</a:t>
            </a:r>
            <a:endParaRPr lang="en-US" altLang="zh-CN" dirty="0" smtClean="0">
              <a:ea typeface="SimSun" panose="02010600030101010101" pitchFamily="2" charset="-122"/>
            </a:endParaRPr>
          </a:p>
          <a:p>
            <a:pPr>
              <a:buNone/>
            </a:pPr>
            <a:r>
              <a:rPr lang="en-US" altLang="zh-CN" dirty="0" smtClean="0">
                <a:ea typeface="SimSun" panose="02010600030101010101" pitchFamily="2" charset="-122"/>
              </a:rPr>
              <a:t>Controlling the recording of log data:</a:t>
            </a:r>
            <a:r>
              <a:rPr lang="en-US" altLang="zh-CN" dirty="0">
                <a:ea typeface="SimSun" panose="02010600030101010101" pitchFamily="2" charset="-122"/>
              </a:rPr>
              <a:t> - resource</a:t>
            </a:r>
            <a:r>
              <a:rPr lang="en-US" altLang="zh-CN" dirty="0" smtClean="0">
                <a:ea typeface="SimSun" panose="02010600030101010101" pitchFamily="2" charset="-122"/>
              </a:rPr>
              <a:t> </a:t>
            </a:r>
            <a:r>
              <a:rPr lang="en-US" altLang="zh-CN" dirty="0" err="1" smtClean="0">
                <a:ea typeface="SimSun" panose="02010600030101010101" pitchFamily="2" charset="-122"/>
              </a:rPr>
              <a:t>LogStart</a:t>
            </a:r>
            <a:r>
              <a:rPr lang="en-US" altLang="zh-CN" dirty="0" smtClean="0">
                <a:ea typeface="SimSun" panose="02010600030101010101" pitchFamily="2" charset="-122"/>
              </a:rPr>
              <a:t>/Stop</a:t>
            </a:r>
          </a:p>
          <a:p>
            <a:pPr>
              <a:buNone/>
            </a:pPr>
            <a:endParaRPr lang="en-US" altLang="zh-CN" dirty="0"/>
          </a:p>
        </p:txBody>
      </p:sp>
    </p:spTree>
    <p:extLst>
      <p:ext uri="{BB962C8B-B14F-4D97-AF65-F5344CB8AC3E}">
        <p14:creationId xmlns:p14="http://schemas.microsoft.com/office/powerpoint/2010/main" val="77690960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4"/>
          <p:cNvSpPr>
            <a:spLocks noGrp="1" noChangeArrowheads="1"/>
          </p:cNvSpPr>
          <p:nvPr>
            <p:ph type="title"/>
          </p:nvPr>
        </p:nvSpPr>
        <p:spPr/>
        <p:txBody>
          <a:bodyPr/>
          <a:lstStyle/>
          <a:p>
            <a:r>
              <a:rPr lang="en-GB" altLang="zh-CN" dirty="0" smtClean="0">
                <a:ea typeface="SimSun" panose="02010600030101010101" pitchFamily="2" charset="-122"/>
              </a:rPr>
              <a:t>Impacts, Relationships and Dependencies</a:t>
            </a:r>
          </a:p>
        </p:txBody>
      </p:sp>
      <p:sp>
        <p:nvSpPr>
          <p:cNvPr id="16387" name="Rectangle 5"/>
          <p:cNvSpPr>
            <a:spLocks noGrp="1" noChangeArrowheads="1"/>
          </p:cNvSpPr>
          <p:nvPr>
            <p:ph type="body" idx="1"/>
          </p:nvPr>
        </p:nvSpPr>
        <p:spPr/>
        <p:txBody>
          <a:bodyPr>
            <a:normAutofit/>
          </a:bodyPr>
          <a:lstStyle/>
          <a:p>
            <a:r>
              <a:rPr lang="en-GB" altLang="zh-CN" dirty="0" smtClean="0">
                <a:ea typeface="SimSun" panose="02010600030101010101" pitchFamily="2" charset="-122"/>
              </a:rPr>
              <a:t>Existing specifications affected: none</a:t>
            </a:r>
          </a:p>
          <a:p>
            <a:r>
              <a:rPr lang="en-GB" altLang="zh-CN" dirty="0" smtClean="0">
                <a:ea typeface="SimSun" panose="02010600030101010101" pitchFamily="2" charset="-122"/>
              </a:rPr>
              <a:t>Other Work Items affected: none</a:t>
            </a:r>
          </a:p>
          <a:p>
            <a:r>
              <a:rPr lang="en-GB" altLang="zh-CN" dirty="0" smtClean="0">
                <a:ea typeface="SimSun" panose="02010600030101010101" pitchFamily="2" charset="-122"/>
              </a:rPr>
              <a:t>OMA WGs and external organizations affected:</a:t>
            </a:r>
          </a:p>
          <a:p>
            <a:pPr lvl="1"/>
            <a:r>
              <a:rPr lang="en-GB" altLang="zh-CN" dirty="0" smtClean="0">
                <a:ea typeface="SimSun" panose="02010600030101010101" pitchFamily="2" charset="-122"/>
              </a:rPr>
              <a:t>OMA WG: DM</a:t>
            </a:r>
          </a:p>
          <a:p>
            <a:pPr lvl="1"/>
            <a:r>
              <a:rPr lang="en-US" altLang="ko-KR" dirty="0" smtClean="0">
                <a:ea typeface="SimSun" panose="02010600030101010101" pitchFamily="2" charset="-122"/>
              </a:rPr>
              <a:t>External organization: oneM2M</a:t>
            </a:r>
            <a:endParaRPr lang="en-GB" altLang="zh-CN" dirty="0" smtClean="0">
              <a:ea typeface="SimSun" panose="02010600030101010101" pitchFamily="2" charset="-122"/>
            </a:endParaRPr>
          </a:p>
          <a:p>
            <a:r>
              <a:rPr lang="en-GB" altLang="zh-CN" dirty="0" smtClean="0">
                <a:ea typeface="SimSun" panose="02010600030101010101" pitchFamily="2" charset="-122"/>
              </a:rPr>
              <a:t>Impacts on Architecture, Charging/Billing, Security, Privacy, IOT:</a:t>
            </a:r>
          </a:p>
          <a:p>
            <a:pPr lvl="1"/>
            <a:r>
              <a:rPr lang="en-GB" altLang="zh-CN" dirty="0" smtClean="0">
                <a:ea typeface="宋体" charset="-122"/>
              </a:rPr>
              <a:t>IOT test cases to be developed</a:t>
            </a:r>
            <a:endParaRPr lang="en-GB" altLang="zh-CN" dirty="0" smtClean="0">
              <a:ea typeface="SimSun" panose="02010600030101010101" pitchFamily="2" charset="-122"/>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p:txBody>
          <a:bodyPr/>
          <a:lstStyle/>
          <a:p>
            <a:r>
              <a:rPr lang="en-GB" altLang="zh-CN" dirty="0" smtClean="0">
                <a:ea typeface="SimSun" panose="02010600030101010101" pitchFamily="2" charset="-122"/>
              </a:rPr>
              <a:t>Proposed Timeline</a:t>
            </a:r>
          </a:p>
        </p:txBody>
      </p:sp>
      <p:sp>
        <p:nvSpPr>
          <p:cNvPr id="18516" name="Control 1178"/>
          <p:cNvSpPr>
            <a:spLocks noRot="1" noChangeArrowheads="1" noChangeShapeType="1"/>
          </p:cNvSpPr>
          <p:nvPr/>
        </p:nvSpPr>
        <p:spPr bwMode="auto">
          <a:xfrm>
            <a:off x="-338137" y="690563"/>
            <a:ext cx="6000750" cy="290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defRPr sz="2000">
                <a:solidFill>
                  <a:schemeClr val="tx1"/>
                </a:solidFill>
                <a:latin typeface="Arial" panose="020B0604020202020204" pitchFamily="34" charset="0"/>
              </a:defRPr>
            </a:lvl1pPr>
            <a:lvl2pPr marL="742950" indent="-285750">
              <a:lnSpc>
                <a:spcPct val="90000"/>
              </a:lnSpc>
              <a:defRPr sz="2000">
                <a:solidFill>
                  <a:schemeClr val="tx1"/>
                </a:solidFill>
                <a:latin typeface="Arial" panose="020B0604020202020204" pitchFamily="34" charset="0"/>
              </a:defRPr>
            </a:lvl2pPr>
            <a:lvl3pPr marL="1143000" indent="-228600">
              <a:lnSpc>
                <a:spcPct val="90000"/>
              </a:lnSpc>
              <a:defRPr sz="2000">
                <a:solidFill>
                  <a:schemeClr val="tx1"/>
                </a:solidFill>
                <a:latin typeface="Arial" panose="020B0604020202020204" pitchFamily="34" charset="0"/>
              </a:defRPr>
            </a:lvl3pPr>
            <a:lvl4pPr marL="1600200" indent="-228600">
              <a:lnSpc>
                <a:spcPct val="90000"/>
              </a:lnSpc>
              <a:defRPr sz="2000">
                <a:solidFill>
                  <a:schemeClr val="tx1"/>
                </a:solidFill>
                <a:latin typeface="Arial" panose="020B0604020202020204" pitchFamily="34" charset="0"/>
              </a:defRPr>
            </a:lvl4pPr>
            <a:lvl5pPr marL="2057400" indent="-228600">
              <a:lnSpc>
                <a:spcPct val="90000"/>
              </a:lnSpc>
              <a:defRPr sz="2000">
                <a:solidFill>
                  <a:schemeClr val="tx1"/>
                </a:solidFill>
                <a:latin typeface="Arial" panose="020B0604020202020204" pitchFamily="34" charset="0"/>
              </a:defRPr>
            </a:lvl5pPr>
            <a:lvl6pPr marL="2514600" indent="-228600" eaLnBrk="0" fontAlgn="base" hangingPunct="0">
              <a:lnSpc>
                <a:spcPct val="90000"/>
              </a:lnSpc>
              <a:spcBef>
                <a:spcPct val="0"/>
              </a:spcBef>
              <a:spcAft>
                <a:spcPct val="0"/>
              </a:spcAft>
              <a:defRPr sz="2000">
                <a:solidFill>
                  <a:schemeClr val="tx1"/>
                </a:solidFill>
                <a:latin typeface="Arial" panose="020B0604020202020204" pitchFamily="34" charset="0"/>
              </a:defRPr>
            </a:lvl6pPr>
            <a:lvl7pPr marL="2971800" indent="-228600" eaLnBrk="0" fontAlgn="base" hangingPunct="0">
              <a:lnSpc>
                <a:spcPct val="90000"/>
              </a:lnSpc>
              <a:spcBef>
                <a:spcPct val="0"/>
              </a:spcBef>
              <a:spcAft>
                <a:spcPct val="0"/>
              </a:spcAft>
              <a:defRPr sz="2000">
                <a:solidFill>
                  <a:schemeClr val="tx1"/>
                </a:solidFill>
                <a:latin typeface="Arial" panose="020B0604020202020204" pitchFamily="34" charset="0"/>
              </a:defRPr>
            </a:lvl7pPr>
            <a:lvl8pPr marL="3429000" indent="-228600" eaLnBrk="0" fontAlgn="base" hangingPunct="0">
              <a:lnSpc>
                <a:spcPct val="90000"/>
              </a:lnSpc>
              <a:spcBef>
                <a:spcPct val="0"/>
              </a:spcBef>
              <a:spcAft>
                <a:spcPct val="0"/>
              </a:spcAft>
              <a:defRPr sz="2000">
                <a:solidFill>
                  <a:schemeClr val="tx1"/>
                </a:solidFill>
                <a:latin typeface="Arial" panose="020B0604020202020204" pitchFamily="34" charset="0"/>
              </a:defRPr>
            </a:lvl8pPr>
            <a:lvl9pPr marL="3886200" indent="-228600" eaLnBrk="0" fontAlgn="base" hangingPunct="0">
              <a:lnSpc>
                <a:spcPct val="90000"/>
              </a:lnSpc>
              <a:spcBef>
                <a:spcPct val="0"/>
              </a:spcBef>
              <a:spcAft>
                <a:spcPct val="0"/>
              </a:spcAft>
              <a:defRPr sz="2000">
                <a:solidFill>
                  <a:schemeClr val="tx1"/>
                </a:solidFill>
                <a:latin typeface="Arial" panose="020B0604020202020204" pitchFamily="34" charset="0"/>
              </a:defRPr>
            </a:lvl9pPr>
          </a:lstStyle>
          <a:p>
            <a:endParaRPr lang="en-GB" altLang="zh-CN" dirty="0">
              <a:ea typeface="SimSun" panose="02010600030101010101" pitchFamily="2" charset="-122"/>
            </a:endParaRPr>
          </a:p>
        </p:txBody>
      </p:sp>
      <p:graphicFrame>
        <p:nvGraphicFramePr>
          <p:cNvPr id="6" name="Group 350"/>
          <p:cNvGraphicFramePr>
            <a:graphicFrameLocks noGrp="1"/>
          </p:cNvGraphicFramePr>
          <p:nvPr>
            <p:extLst>
              <p:ext uri="{D42A27DB-BD31-4B8C-83A1-F6EECF244321}">
                <p14:modId xmlns:p14="http://schemas.microsoft.com/office/powerpoint/2010/main" val="575562466"/>
              </p:ext>
            </p:extLst>
          </p:nvPr>
        </p:nvGraphicFramePr>
        <p:xfrm>
          <a:off x="719138" y="1758950"/>
          <a:ext cx="7467600" cy="3181350"/>
        </p:xfrm>
        <a:graphic>
          <a:graphicData uri="http://schemas.openxmlformats.org/drawingml/2006/table">
            <a:tbl>
              <a:tblPr/>
              <a:tblGrid>
                <a:gridCol w="3462044"/>
                <a:gridCol w="1880463"/>
                <a:gridCol w="526155"/>
                <a:gridCol w="691164"/>
                <a:gridCol w="907774"/>
              </a:tblGrid>
              <a:tr h="257175">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a:noFill/>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rowSpan="2" gridSpan="3">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t"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Approximate duration in months</a:t>
                      </a:r>
                    </a:p>
                    <a:p>
                      <a:pPr marL="0" marR="0" lvl="0" indent="0" algn="ctr" defTabSz="914400" rtl="0" eaLnBrk="0" fontAlgn="t" latinLnBrk="0" hangingPunct="0">
                        <a:lnSpc>
                          <a:spcPct val="90000"/>
                        </a:lnSpc>
                        <a:spcBef>
                          <a:spcPct val="0"/>
                        </a:spcBef>
                        <a:spcAft>
                          <a:spcPct val="0"/>
                        </a:spcAft>
                        <a:buClrTx/>
                        <a:buSzTx/>
                        <a:buFontTx/>
                        <a:buNone/>
                        <a:tabLst>
                          <a:tab pos="1704975" algn="l"/>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                            Total</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rowSpan="2" hMerge="1">
                  <a:txBody>
                    <a:bodyPr/>
                    <a:lstStyle/>
                    <a:p>
                      <a:endParaRPr lang="en-GB"/>
                    </a:p>
                  </a:txBody>
                  <a:tcPr/>
                </a:tc>
                <a:tc rowSpan="2" hMerge="1">
                  <a:txBody>
                    <a:bodyPr/>
                    <a:lstStyle/>
                    <a:p>
                      <a:endParaRPr lang="en-GB"/>
                    </a:p>
                  </a:txBody>
                  <a:tcPr/>
                </a:tc>
              </a:tr>
              <a:tr h="352425">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Date</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gridSpan="3" vMerge="1">
                  <a:txBody>
                    <a:bodyPr/>
                    <a:lstStyle/>
                    <a:p>
                      <a:endParaRPr lang="en-GB"/>
                    </a:p>
                  </a:txBody>
                  <a:tcPr/>
                </a:tc>
                <a:tc hMerge="1" vMerge="1">
                  <a:txBody>
                    <a:bodyPr/>
                    <a:lstStyle/>
                    <a:p>
                      <a:endParaRPr lang="en-GB"/>
                    </a:p>
                  </a:txBody>
                  <a:tcPr/>
                </a:tc>
                <a:tc hMerge="1" vMerge="1">
                  <a:txBody>
                    <a:bodyPr/>
                    <a:lstStyle/>
                    <a:p>
                      <a:endParaRPr lang="en-GB"/>
                    </a:p>
                  </a:txBody>
                  <a:tcPr/>
                </a:tc>
              </a:tr>
              <a:tr h="257175">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RD start</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endParaRPr kumimoji="0" lang="en-US" altLang="zh-CN" sz="12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a:noFill/>
                    </a:lnTlToBr>
                    <a:lnBlToTr>
                      <a:noFill/>
                    </a:lnBlToTr>
                    <a:solidFill>
                      <a:srgbClr val="FFFFFF"/>
                    </a:solidFill>
                  </a:tcPr>
                </a:tc>
              </a:tr>
              <a:tr h="257175">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New </a:t>
                      </a:r>
                      <a:r>
                        <a:rPr kumimoji="0" lang="en-US" altLang="zh-CN" sz="1200" b="1" i="0" u="none" strike="noStrike" cap="none" normalizeH="0" baseline="0" dirty="0" err="1" smtClean="0">
                          <a:ln>
                            <a:noFill/>
                          </a:ln>
                          <a:solidFill>
                            <a:schemeClr val="tx1"/>
                          </a:solidFill>
                          <a:effectLst/>
                          <a:latin typeface="Arial" charset="0"/>
                          <a:ea typeface="SimSun" pitchFamily="2" charset="-122"/>
                          <a:cs typeface="Arial" charset="0"/>
                        </a:rPr>
                        <a:t>reqs</a:t>
                      </a: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 deadline</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endParaRPr kumimoji="0" lang="en-US" altLang="zh-CN" sz="12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r>
              <a:tr h="257175">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RD review start</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endParaRPr kumimoji="0" lang="en-US" altLang="zh-CN" sz="12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r>
              <a:tr h="257175">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RD as Candidate</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endParaRPr kumimoji="0" lang="en-US" altLang="zh-CN" sz="12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0</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r>
              <a:tr h="257175">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AD start</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endParaRPr kumimoji="0" lang="en-US" altLang="zh-CN" sz="12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r>
              <a:tr h="257175">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AD review start</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endParaRPr kumimoji="0" lang="en-US" altLang="zh-CN" sz="12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r>
              <a:tr h="257175">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AD as Candidate</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endParaRPr kumimoji="0" lang="en-US" altLang="zh-CN" sz="12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0</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r>
              <a:tr h="257175">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Detailed spec start</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2017-06-28</a:t>
                      </a:r>
                      <a:endParaRPr kumimoji="0" lang="en-US" altLang="zh-CN" sz="12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r>
              <a:tr h="257175">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Consistency start</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2017-07-20</a:t>
                      </a:r>
                      <a:endParaRPr kumimoji="0" lang="en-US" altLang="zh-CN" sz="12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0.7</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1</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r>
              <a:tr h="257175">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Enabler as Candidate</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2017-07-31</a:t>
                      </a:r>
                      <a:endParaRPr kumimoji="0" lang="en-US" altLang="zh-CN" sz="12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a:noFill/>
                    </a:lnL>
                    <a:lnR>
                      <a:noFill/>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1</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r>
            </a:tbl>
          </a:graphicData>
        </a:graphic>
      </p:graphicFrame>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p:txBody>
          <a:bodyPr/>
          <a:lstStyle/>
          <a:p>
            <a:r>
              <a:rPr lang="es-ES" altLang="zh-CN" smtClean="0">
                <a:ea typeface="SimSun" panose="02010600030101010101" pitchFamily="2" charset="-122"/>
              </a:rPr>
              <a:t>Planned deliverables</a:t>
            </a:r>
          </a:p>
        </p:txBody>
      </p:sp>
      <p:sp>
        <p:nvSpPr>
          <p:cNvPr id="20483" name="Rectangle 3"/>
          <p:cNvSpPr>
            <a:spLocks noGrp="1" noChangeArrowheads="1"/>
          </p:cNvSpPr>
          <p:nvPr>
            <p:ph type="body" idx="1"/>
          </p:nvPr>
        </p:nvSpPr>
        <p:spPr/>
        <p:txBody>
          <a:bodyPr/>
          <a:lstStyle/>
          <a:p>
            <a:r>
              <a:rPr lang="es-ES" altLang="zh-CN" dirty="0" smtClean="0">
                <a:ea typeface="SimSun" panose="02010600030101010101" pitchFamily="2" charset="-122"/>
              </a:rPr>
              <a:t>Requirements</a:t>
            </a:r>
          </a:p>
          <a:p>
            <a:pPr marL="339725" lvl="2" indent="-111125"/>
            <a:r>
              <a:rPr lang="es-ES" altLang="zh-CN" dirty="0" smtClean="0">
                <a:ea typeface="宋体" charset="-122"/>
              </a:rPr>
              <a:t>No Requirements</a:t>
            </a:r>
            <a:endParaRPr lang="es-ES" altLang="zh-CN" dirty="0" smtClean="0">
              <a:ea typeface="SimSun" panose="02010600030101010101" pitchFamily="2" charset="-122"/>
            </a:endParaRPr>
          </a:p>
          <a:p>
            <a:r>
              <a:rPr lang="es-ES" altLang="zh-CN" dirty="0" smtClean="0">
                <a:ea typeface="SimSun" panose="02010600030101010101" pitchFamily="2" charset="-122"/>
              </a:rPr>
              <a:t>Architecture</a:t>
            </a:r>
          </a:p>
          <a:p>
            <a:pPr marL="339725" lvl="2" indent="-111125"/>
            <a:r>
              <a:rPr lang="es-ES" altLang="zh-CN" dirty="0" smtClean="0">
                <a:ea typeface="宋体" charset="-122"/>
              </a:rPr>
              <a:t>No Architecture</a:t>
            </a:r>
            <a:endParaRPr lang="es-ES" altLang="zh-CN" i="1" dirty="0" smtClean="0">
              <a:ea typeface="宋体" charset="-122"/>
            </a:endParaRPr>
          </a:p>
          <a:p>
            <a:r>
              <a:rPr lang="es-ES" altLang="zh-CN" dirty="0" smtClean="0">
                <a:ea typeface="SimSun" panose="02010600030101010101" pitchFamily="2" charset="-122"/>
              </a:rPr>
              <a:t>Development Phase</a:t>
            </a:r>
          </a:p>
          <a:p>
            <a:pPr marL="339725" lvl="2" indent="-111125"/>
            <a:r>
              <a:rPr lang="es-ES" altLang="zh-CN" dirty="0" smtClean="0">
                <a:ea typeface="宋体" charset="-122"/>
              </a:rPr>
              <a:t>Data Description Specifications (e.g. Schema, MO, DDS, etc) </a:t>
            </a:r>
            <a:endParaRPr lang="es-ES" altLang="zh-CN" i="1" dirty="0" smtClean="0">
              <a:ea typeface="宋体" charset="-122"/>
            </a:endParaRPr>
          </a:p>
          <a:p>
            <a:endParaRPr lang="es-ES" altLang="zh-CN" dirty="0" smtClean="0">
              <a:ea typeface="SimSun" panose="02010600030101010101" pitchFamily="2" charset="-122"/>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p:txBody>
          <a:bodyPr/>
          <a:lstStyle/>
          <a:p>
            <a:r>
              <a:rPr lang="es-ES" altLang="zh-CN" smtClean="0">
                <a:ea typeface="SimSun" panose="02010600030101010101" pitchFamily="2" charset="-122"/>
              </a:rPr>
              <a:t>Planned Review Types</a:t>
            </a:r>
          </a:p>
        </p:txBody>
      </p:sp>
      <p:graphicFrame>
        <p:nvGraphicFramePr>
          <p:cNvPr id="5" name="Table 4"/>
          <p:cNvGraphicFramePr>
            <a:graphicFrameLocks noGrp="1"/>
          </p:cNvGraphicFramePr>
          <p:nvPr>
            <p:extLst>
              <p:ext uri="{D42A27DB-BD31-4B8C-83A1-F6EECF244321}">
                <p14:modId xmlns:p14="http://schemas.microsoft.com/office/powerpoint/2010/main" val="1584875974"/>
              </p:ext>
            </p:extLst>
          </p:nvPr>
        </p:nvGraphicFramePr>
        <p:xfrm>
          <a:off x="414338" y="1682750"/>
          <a:ext cx="8153400" cy="1603376"/>
        </p:xfrm>
        <a:graphic>
          <a:graphicData uri="http://schemas.openxmlformats.org/drawingml/2006/table">
            <a:tbl>
              <a:tblPr/>
              <a:tblGrid>
                <a:gridCol w="1447800"/>
                <a:gridCol w="6705600"/>
              </a:tblGrid>
              <a:tr h="341171">
                <a:tc gridSpan="2">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914400" rtl="0" eaLnBrk="1" fontAlgn="b" latinLnBrk="0" hangingPunct="1">
                        <a:lnSpc>
                          <a:spcPct val="100000"/>
                        </a:lnSpc>
                        <a:spcBef>
                          <a:spcPct val="0"/>
                        </a:spcBef>
                        <a:spcAft>
                          <a:spcPct val="0"/>
                        </a:spcAft>
                        <a:buClrTx/>
                        <a:buSzTx/>
                        <a:buFontTx/>
                        <a:buNone/>
                        <a:tabLst/>
                      </a:pPr>
                      <a:r>
                        <a:rPr kumimoji="0" lang="en-GB" altLang="zh-CN" sz="2000" b="1" i="0" u="none" strike="noStrike" cap="none" normalizeH="0" baseline="0" dirty="0" smtClean="0">
                          <a:ln>
                            <a:noFill/>
                          </a:ln>
                          <a:solidFill>
                            <a:schemeClr val="tx1"/>
                          </a:solidFill>
                          <a:effectLst/>
                          <a:latin typeface="Arial Narrow" pitchFamily="34" charset="0"/>
                          <a:ea typeface="宋体" charset="-122"/>
                        </a:rPr>
                        <a:t>Planned Review Types </a:t>
                      </a:r>
                      <a:endParaRPr kumimoji="0" lang="en-GB" altLang="zh-CN" sz="2000" b="1" i="0" u="none" strike="noStrike" cap="none" normalizeH="0" baseline="0" dirty="0" smtClean="0">
                        <a:ln>
                          <a:noFill/>
                        </a:ln>
                        <a:solidFill>
                          <a:srgbClr val="000000"/>
                        </a:solidFill>
                        <a:effectLst/>
                        <a:latin typeface="Calibri" pitchFamily="34" charset="0"/>
                        <a:ea typeface="宋体" charset="-122"/>
                      </a:endParaRPr>
                    </a:p>
                  </a:txBody>
                  <a:tcPr marL="7620" marR="7620" marT="7622"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420735">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914400" rtl="0" eaLnBrk="1" fontAlgn="b" latinLnBrk="0" hangingPunct="1">
                        <a:lnSpc>
                          <a:spcPct val="100000"/>
                        </a:lnSpc>
                        <a:spcBef>
                          <a:spcPct val="0"/>
                        </a:spcBef>
                        <a:spcAft>
                          <a:spcPct val="0"/>
                        </a:spcAft>
                        <a:buClrTx/>
                        <a:buSzTx/>
                        <a:buFontTx/>
                        <a:buNone/>
                        <a:tabLst/>
                        <a:defRPr/>
                      </a:pPr>
                      <a:r>
                        <a:rPr kumimoji="0" lang="en-GB" altLang="zh-CN" sz="1800" b="1" i="0" u="none" strike="noStrike" cap="none" normalizeH="0" baseline="0" dirty="0" smtClean="0">
                          <a:ln>
                            <a:noFill/>
                          </a:ln>
                          <a:solidFill>
                            <a:schemeClr val="tx1"/>
                          </a:solidFill>
                          <a:effectLst/>
                          <a:latin typeface="Arial Narrow" pitchFamily="34" charset="0"/>
                          <a:ea typeface="宋体" charset="-122"/>
                        </a:rPr>
                        <a:t>Requirements</a:t>
                      </a:r>
                      <a:endParaRPr kumimoji="0" lang="en-GB" altLang="zh-CN" sz="1800" b="1" i="0" u="none" strike="noStrike" cap="none" normalizeH="0" baseline="0" dirty="0" smtClean="0">
                        <a:ln>
                          <a:noFill/>
                        </a:ln>
                        <a:solidFill>
                          <a:srgbClr val="000000"/>
                        </a:solidFill>
                        <a:effectLst/>
                        <a:latin typeface="Calibri" pitchFamily="34" charset="0"/>
                        <a:ea typeface="宋体" charset="-122"/>
                      </a:endParaRPr>
                    </a:p>
                  </a:txBody>
                  <a:tcPr marL="7620" marR="7620" marT="7622"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defRPr/>
                      </a:pPr>
                      <a:r>
                        <a:rPr lang="es-ES" altLang="zh-CN" dirty="0" smtClean="0">
                          <a:ea typeface="宋体" charset="-122"/>
                        </a:rPr>
                        <a:t>No Review</a:t>
                      </a:r>
                      <a:endParaRPr lang="es-ES" altLang="zh-CN" i="1" dirty="0" smtClean="0">
                        <a:ea typeface="宋体" charset="-122"/>
                      </a:endParaRPr>
                    </a:p>
                  </a:txBody>
                  <a:tcPr marL="7620" marR="7620" marT="7622"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20735">
                <a:tc>
                  <a:txBody>
                    <a:bodyPr/>
                    <a:lstStyle/>
                    <a:p>
                      <a:pPr marL="0" marR="0" lvl="0" indent="0" algn="l" defTabSz="914400" rtl="0" eaLnBrk="1" fontAlgn="b" latinLnBrk="0" hangingPunct="1">
                        <a:lnSpc>
                          <a:spcPct val="100000"/>
                        </a:lnSpc>
                        <a:spcBef>
                          <a:spcPct val="0"/>
                        </a:spcBef>
                        <a:spcAft>
                          <a:spcPct val="0"/>
                        </a:spcAft>
                        <a:buClrTx/>
                        <a:buSzTx/>
                        <a:buFontTx/>
                        <a:buNone/>
                        <a:tabLst/>
                        <a:defRPr/>
                      </a:pPr>
                      <a:r>
                        <a:rPr kumimoji="0" lang="en-GB" altLang="zh-CN" sz="1800" b="1" i="0" u="none" strike="noStrike" cap="none" normalizeH="0" baseline="0" dirty="0" smtClean="0">
                          <a:ln>
                            <a:noFill/>
                          </a:ln>
                          <a:solidFill>
                            <a:schemeClr val="tx1"/>
                          </a:solidFill>
                          <a:effectLst/>
                          <a:latin typeface="Arial Narrow" pitchFamily="34" charset="0"/>
                          <a:ea typeface="宋体" charset="-122"/>
                        </a:rPr>
                        <a:t>Architecture</a:t>
                      </a:r>
                      <a:endParaRPr kumimoji="0" lang="en-GB" altLang="zh-CN" sz="1800" b="1" i="0" u="none" strike="noStrike" cap="none" normalizeH="0" baseline="0" dirty="0" smtClean="0">
                        <a:ln>
                          <a:noFill/>
                        </a:ln>
                        <a:solidFill>
                          <a:srgbClr val="000000"/>
                        </a:solidFill>
                        <a:effectLst/>
                        <a:latin typeface="Calibri" pitchFamily="34" charset="0"/>
                        <a:ea typeface="宋体" charset="-122"/>
                      </a:endParaRPr>
                    </a:p>
                  </a:txBody>
                  <a:tcPr marL="7620" marR="7620" marT="7622"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defRPr/>
                      </a:pPr>
                      <a:r>
                        <a:rPr lang="es-ES" altLang="zh-CN" dirty="0" smtClean="0">
                          <a:ea typeface="宋体" charset="-122"/>
                        </a:rPr>
                        <a:t>No Review</a:t>
                      </a:r>
                      <a:endParaRPr lang="es-ES" altLang="zh-CN" i="1" dirty="0" smtClean="0">
                        <a:ea typeface="宋体" charset="-122"/>
                      </a:endParaRPr>
                    </a:p>
                  </a:txBody>
                  <a:tcPr marL="7620" marR="7620" marT="7622"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20735">
                <a:tc>
                  <a:txBody>
                    <a:bodyPr/>
                    <a:lstStyle/>
                    <a:p>
                      <a:pPr marL="0" marR="0" lvl="0" indent="0" algn="l" defTabSz="914400" rtl="0" eaLnBrk="1" fontAlgn="b" latinLnBrk="0" hangingPunct="1">
                        <a:lnSpc>
                          <a:spcPct val="100000"/>
                        </a:lnSpc>
                        <a:spcBef>
                          <a:spcPct val="0"/>
                        </a:spcBef>
                        <a:spcAft>
                          <a:spcPct val="0"/>
                        </a:spcAft>
                        <a:buClrTx/>
                        <a:buSzTx/>
                        <a:buFontTx/>
                        <a:buNone/>
                        <a:tabLst/>
                        <a:defRPr/>
                      </a:pPr>
                      <a:r>
                        <a:rPr kumimoji="0" lang="en-GB" altLang="zh-CN" sz="1800" b="1" i="0" u="none" strike="noStrike" cap="none" normalizeH="0" baseline="0" dirty="0" smtClean="0">
                          <a:ln>
                            <a:noFill/>
                          </a:ln>
                          <a:solidFill>
                            <a:srgbClr val="000000"/>
                          </a:solidFill>
                          <a:effectLst/>
                          <a:latin typeface="Calibri" pitchFamily="34" charset="0"/>
                          <a:ea typeface="宋体" charset="-122"/>
                        </a:rPr>
                        <a:t>Release</a:t>
                      </a:r>
                    </a:p>
                  </a:txBody>
                  <a:tcPr marL="7620" marR="7620" marT="7622"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lvl="0"/>
                      <a:r>
                        <a:rPr lang="es-ES" altLang="zh-CN" dirty="0" smtClean="0">
                          <a:ea typeface="宋体" charset="-122"/>
                        </a:rPr>
                        <a:t>Closure Review</a:t>
                      </a:r>
                      <a:endParaRPr lang="es-ES" altLang="zh-CN" i="1" dirty="0" smtClean="0">
                        <a:ea typeface="宋体" charset="-122"/>
                      </a:endParaRPr>
                    </a:p>
                  </a:txBody>
                  <a:tcPr marL="7620" marR="7620" marT="7622"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theme/theme1.xml><?xml version="1.0" encoding="utf-8"?>
<a:theme xmlns:a="http://schemas.openxmlformats.org/drawingml/2006/main" name="OMA Templat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MA Template">
      <a:majorFont>
        <a:latin typeface="Tahoma"/>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lnDef>
  </a:objectDefaults>
  <a:extraClrSchemeLst>
    <a:extraClrScheme>
      <a:clrScheme name="OMA 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MA 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MA 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MA 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MA 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MA 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MA 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D:\Data\OMA\OMA Template.pot</Template>
  <TotalTime>12718</TotalTime>
  <Pages>15</Pages>
  <Words>2297</Words>
  <Application>Microsoft Office PowerPoint</Application>
  <PresentationFormat>Custom</PresentationFormat>
  <Paragraphs>224</Paragraphs>
  <Slides>12</Slides>
  <Notes>12</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12</vt:i4>
      </vt:variant>
    </vt:vector>
  </HeadingPairs>
  <TitlesOfParts>
    <vt:vector size="20" baseType="lpstr">
      <vt:lpstr>SimSun</vt:lpstr>
      <vt:lpstr>SimSun</vt:lpstr>
      <vt:lpstr>Arial</vt:lpstr>
      <vt:lpstr>Arial Narrow</vt:lpstr>
      <vt:lpstr>Calibri</vt:lpstr>
      <vt:lpstr>Tahoma</vt:lpstr>
      <vt:lpstr>Times New Roman</vt:lpstr>
      <vt:lpstr>OMA Template</vt:lpstr>
      <vt:lpstr>OMA-WID-0068-LwM2M_Object_EventLog     Work Item Document WI0068 - LwM2M_Object_EventLog</vt:lpstr>
      <vt:lpstr>Work Item Title and Registration Name </vt:lpstr>
      <vt:lpstr>Background</vt:lpstr>
      <vt:lpstr>Description and Objectives</vt:lpstr>
      <vt:lpstr>Main Use Case(s)</vt:lpstr>
      <vt:lpstr>Impacts, Relationships and Dependencies</vt:lpstr>
      <vt:lpstr>Proposed Timeline</vt:lpstr>
      <vt:lpstr>Planned deliverables</vt:lpstr>
      <vt:lpstr>Planned Review Types</vt:lpstr>
      <vt:lpstr>Supporting Companies</vt:lpstr>
      <vt:lpstr>Proposed Resources</vt:lpstr>
      <vt:lpstr>Document History</vt:lpstr>
    </vt:vector>
  </TitlesOfParts>
  <Company>OMA</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Template</dc:title>
  <dc:subject>Slide Deck</dc:subject>
  <dc:creator>chris.lowe@neul.com</dc:creator>
  <cp:lastModifiedBy>Chris Lowe</cp:lastModifiedBy>
  <cp:revision>528</cp:revision>
  <cp:lastPrinted>1999-04-27T06:51:51Z</cp:lastPrinted>
  <dcterms:created xsi:type="dcterms:W3CDTF">2002-03-19T14:05:12Z</dcterms:created>
  <dcterms:modified xsi:type="dcterms:W3CDTF">2017-06-22T10:39:27Z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(3)Arl2qumnHF6LNHp3mMkHLcIOwn0Gzgilj2JCJ+QwPnIgrGB9n2ccHLGzDg9kDOPeYrQ1wF8v
ERUxS4faxrJJugP2JYI5nMmJJKnIh1aLm5csgmwMyIBheD5M3JmMepfXKppKoyZvYcjI9NfQ
vUA71hcPF2ChEI4jd0X42QvDxFzyhHUzwYJIWsKomANUd2Mbnxx8yt8FfDU82n9eZN2j3dGQ
YAt2X0Lv3wjdb3zEBo</vt:lpwstr>
  </property>
  <property fmtid="{D5CDD505-2E9C-101B-9397-08002B2CF9AE}" pid="3" name="_2015_ms_pID_7253431">
    <vt:lpwstr>NiR0snR1kdcETxP6z4E8O37yegE4Ra3zXgoGbMCsGZWk5Lt/ILfLy+
lQQ/Tc7UYOpQZlDmxOTGTjdazDNyPun0b2VgXv4mK3dPtN7B4Qasspldr7g4OVjslRjcW9CS
lc+QE6uA8U1wOWRADL9gQv99NkTZhdo/lKEn28zoBSLKC3LdoAIP3IrIxdrfCo7BQF7bL7wV
oF/VCuDihAfW2WpICP6KBRedIOnyuQ60WlyU</vt:lpwstr>
  </property>
  <property fmtid="{D5CDD505-2E9C-101B-9397-08002B2CF9AE}" pid="4" name="_2015_ms_pID_7253432">
    <vt:lpwstr>ag==</vt:lpwstr>
  </property>
  <property fmtid="{D5CDD505-2E9C-101B-9397-08002B2CF9AE}" pid="5" name="_readonly">
    <vt:lpwstr/>
  </property>
  <property fmtid="{D5CDD505-2E9C-101B-9397-08002B2CF9AE}" pid="6" name="_change">
    <vt:lpwstr/>
  </property>
  <property fmtid="{D5CDD505-2E9C-101B-9397-08002B2CF9AE}" pid="7" name="_full-control">
    <vt:lpwstr/>
  </property>
  <property fmtid="{D5CDD505-2E9C-101B-9397-08002B2CF9AE}" pid="8" name="sflag">
    <vt:lpwstr>1498039678</vt:lpwstr>
  </property>
</Properties>
</file>