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97" r:id="rId3"/>
    <p:sldId id="294" r:id="rId4"/>
    <p:sldId id="295" r:id="rId5"/>
    <p:sldId id="376" r:id="rId6"/>
    <p:sldId id="377" r:id="rId7"/>
    <p:sldId id="378" r:id="rId8"/>
    <p:sldId id="379" r:id="rId9"/>
    <p:sldId id="380" r:id="rId10"/>
    <p:sldId id="381" r:id="rId11"/>
    <p:sldId id="382" r:id="rId12"/>
    <p:sldId id="383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93" r:id="rId23"/>
    <p:sldId id="395" r:id="rId24"/>
    <p:sldId id="396" r:id="rId25"/>
    <p:sldId id="400" r:id="rId26"/>
    <p:sldId id="402" r:id="rId27"/>
    <p:sldId id="403" r:id="rId28"/>
    <p:sldId id="399" r:id="rId29"/>
    <p:sldId id="398" r:id="rId30"/>
    <p:sldId id="401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Z6cwglhEkg4alTcoIBbr1g==" hashData="h6nN5e1qxf+BpN338Z1O2MCuvt4BKDR2bTaN0og6YUdM5TtQYfT2fCTcO6f56o5k8QtluTwEIWMeJxPQMrlgJQ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5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56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C38EC2-D949-49C0-8E78-680B331EDCFC}" type="doc">
      <dgm:prSet loTypeId="urn:microsoft.com/office/officeart/2005/8/layout/cycle1" loCatId="cycle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DD8EFDFF-36FD-41D1-A3A0-000407A9D348}">
      <dgm:prSet phldrT="[Text]"/>
      <dgm:spPr/>
      <dgm:t>
        <a:bodyPr/>
        <a:lstStyle/>
        <a:p>
          <a:r>
            <a:rPr lang="en-US" dirty="0"/>
            <a:t>Public Safety</a:t>
          </a:r>
        </a:p>
      </dgm:t>
    </dgm:pt>
    <dgm:pt modelId="{660E524A-786D-4DD6-9D6B-1CA62C54010A}" type="parTrans" cxnId="{A50CF030-92EE-471B-854B-C7F463D1CE97}">
      <dgm:prSet/>
      <dgm:spPr/>
      <dgm:t>
        <a:bodyPr/>
        <a:lstStyle/>
        <a:p>
          <a:endParaRPr lang="en-US"/>
        </a:p>
      </dgm:t>
    </dgm:pt>
    <dgm:pt modelId="{F25B6DA8-DF4A-4EA2-88AA-032B8B1D1626}" type="sibTrans" cxnId="{A50CF030-92EE-471B-854B-C7F463D1CE97}">
      <dgm:prSet/>
      <dgm:spPr/>
      <dgm:t>
        <a:bodyPr/>
        <a:lstStyle/>
        <a:p>
          <a:endParaRPr lang="en-US"/>
        </a:p>
      </dgm:t>
    </dgm:pt>
    <dgm:pt modelId="{4974A9B2-7618-421E-8084-41702CADE361}">
      <dgm:prSet phldrT="[Text]"/>
      <dgm:spPr/>
      <dgm:t>
        <a:bodyPr/>
        <a:lstStyle/>
        <a:p>
          <a:r>
            <a:rPr lang="en-US" dirty="0"/>
            <a:t>Automotive</a:t>
          </a:r>
        </a:p>
      </dgm:t>
    </dgm:pt>
    <dgm:pt modelId="{231ABBFB-03D2-49BD-9DC8-B66F362CB22F}" type="parTrans" cxnId="{44230F2D-91D3-4F3F-A61A-4FC1CDFE1F25}">
      <dgm:prSet/>
      <dgm:spPr/>
      <dgm:t>
        <a:bodyPr/>
        <a:lstStyle/>
        <a:p>
          <a:endParaRPr lang="en-US"/>
        </a:p>
      </dgm:t>
    </dgm:pt>
    <dgm:pt modelId="{0DF32E8A-0AF1-4B98-A13F-F2EDAD4963A6}" type="sibTrans" cxnId="{44230F2D-91D3-4F3F-A61A-4FC1CDFE1F25}">
      <dgm:prSet/>
      <dgm:spPr/>
      <dgm:t>
        <a:bodyPr/>
        <a:lstStyle/>
        <a:p>
          <a:endParaRPr lang="en-US"/>
        </a:p>
      </dgm:t>
    </dgm:pt>
    <dgm:pt modelId="{E0BA6CFB-16B6-4580-8781-0D9CFF0FC7AE}">
      <dgm:prSet phldrT="[Text]"/>
      <dgm:spPr/>
      <dgm:t>
        <a:bodyPr/>
        <a:lstStyle/>
        <a:p>
          <a:r>
            <a:rPr lang="en-US" dirty="0"/>
            <a:t>Industrial Automation</a:t>
          </a:r>
        </a:p>
      </dgm:t>
    </dgm:pt>
    <dgm:pt modelId="{106D97BB-DEFC-4577-BB17-5B8DD1FE8FCA}" type="parTrans" cxnId="{934E0383-1B4C-481E-A0B3-0C8621FB4AE0}">
      <dgm:prSet/>
      <dgm:spPr/>
      <dgm:t>
        <a:bodyPr/>
        <a:lstStyle/>
        <a:p>
          <a:endParaRPr lang="en-US"/>
        </a:p>
      </dgm:t>
    </dgm:pt>
    <dgm:pt modelId="{4C16B80A-C6AF-4EFF-99A5-36C44F5F9714}" type="sibTrans" cxnId="{934E0383-1B4C-481E-A0B3-0C8621FB4AE0}">
      <dgm:prSet/>
      <dgm:spPr/>
      <dgm:t>
        <a:bodyPr/>
        <a:lstStyle/>
        <a:p>
          <a:endParaRPr lang="en-US"/>
        </a:p>
      </dgm:t>
    </dgm:pt>
    <dgm:pt modelId="{B65C2BCA-ED50-4D7A-BB7D-8340BDE67BC5}">
      <dgm:prSet phldrT="[Text]"/>
      <dgm:spPr/>
      <dgm:t>
        <a:bodyPr/>
        <a:lstStyle/>
        <a:p>
          <a:r>
            <a:rPr lang="en-US" dirty="0"/>
            <a:t>Energy</a:t>
          </a:r>
        </a:p>
      </dgm:t>
    </dgm:pt>
    <dgm:pt modelId="{6E5748AD-0DCC-4BA9-9E95-D8933D080218}" type="parTrans" cxnId="{2DD15929-3990-4D90-AF49-212E9798B193}">
      <dgm:prSet/>
      <dgm:spPr/>
      <dgm:t>
        <a:bodyPr/>
        <a:lstStyle/>
        <a:p>
          <a:endParaRPr lang="en-US"/>
        </a:p>
      </dgm:t>
    </dgm:pt>
    <dgm:pt modelId="{422C1A96-EBA5-4C1E-9E08-6D3504899EA2}" type="sibTrans" cxnId="{2DD15929-3990-4D90-AF49-212E9798B193}">
      <dgm:prSet/>
      <dgm:spPr/>
      <dgm:t>
        <a:bodyPr/>
        <a:lstStyle/>
        <a:p>
          <a:endParaRPr lang="en-US"/>
        </a:p>
      </dgm:t>
    </dgm:pt>
    <dgm:pt modelId="{A3CDB258-1AFD-4F4F-A749-B5C26C75A713}">
      <dgm:prSet phldrT="[Text]"/>
      <dgm:spPr/>
      <dgm:t>
        <a:bodyPr/>
        <a:lstStyle/>
        <a:p>
          <a:r>
            <a:rPr lang="en-US" dirty="0"/>
            <a:t>Smart City</a:t>
          </a:r>
        </a:p>
      </dgm:t>
    </dgm:pt>
    <dgm:pt modelId="{BE3FC1F2-9033-4219-9894-1A8247121960}" type="parTrans" cxnId="{EFDF88A4-AA66-42A9-BBC4-CF62125C16F0}">
      <dgm:prSet/>
      <dgm:spPr/>
      <dgm:t>
        <a:bodyPr/>
        <a:lstStyle/>
        <a:p>
          <a:endParaRPr lang="en-US"/>
        </a:p>
      </dgm:t>
    </dgm:pt>
    <dgm:pt modelId="{49431E1E-AA12-4D88-9395-6E0055C9F6C0}" type="sibTrans" cxnId="{EFDF88A4-AA66-42A9-BBC4-CF62125C16F0}">
      <dgm:prSet/>
      <dgm:spPr/>
      <dgm:t>
        <a:bodyPr/>
        <a:lstStyle/>
        <a:p>
          <a:endParaRPr lang="en-US"/>
        </a:p>
      </dgm:t>
    </dgm:pt>
    <dgm:pt modelId="{23982FD4-8811-4974-B191-93116036B28D}">
      <dgm:prSet phldrT="[Text]"/>
      <dgm:spPr/>
      <dgm:t>
        <a:bodyPr/>
        <a:lstStyle/>
        <a:p>
          <a:r>
            <a:rPr lang="en-US" dirty="0"/>
            <a:t>Health Care</a:t>
          </a:r>
        </a:p>
      </dgm:t>
    </dgm:pt>
    <dgm:pt modelId="{615385F5-BEF5-45A3-8556-D0B515AAC620}" type="parTrans" cxnId="{A1D786F3-48D8-46BA-9DDA-13BB3DC3649F}">
      <dgm:prSet/>
      <dgm:spPr/>
      <dgm:t>
        <a:bodyPr/>
        <a:lstStyle/>
        <a:p>
          <a:endParaRPr lang="en-US"/>
        </a:p>
      </dgm:t>
    </dgm:pt>
    <dgm:pt modelId="{E09F0C42-A272-4B0E-AA37-9169EA0521BA}" type="sibTrans" cxnId="{A1D786F3-48D8-46BA-9DDA-13BB3DC3649F}">
      <dgm:prSet/>
      <dgm:spPr/>
      <dgm:t>
        <a:bodyPr/>
        <a:lstStyle/>
        <a:p>
          <a:endParaRPr lang="en-US"/>
        </a:p>
      </dgm:t>
    </dgm:pt>
    <dgm:pt modelId="{BE3A40A3-256B-47CE-B6B5-A0AEE883F2CE}" type="pres">
      <dgm:prSet presAssocID="{9FC38EC2-D949-49C0-8E78-680B331EDCFC}" presName="cycle" presStyleCnt="0">
        <dgm:presLayoutVars>
          <dgm:dir/>
          <dgm:resizeHandles val="exact"/>
        </dgm:presLayoutVars>
      </dgm:prSet>
      <dgm:spPr/>
    </dgm:pt>
    <dgm:pt modelId="{B46F67B6-B0A8-4DAC-85CD-5CB4962D07C8}" type="pres">
      <dgm:prSet presAssocID="{DD8EFDFF-36FD-41D1-A3A0-000407A9D348}" presName="dummy" presStyleCnt="0"/>
      <dgm:spPr/>
    </dgm:pt>
    <dgm:pt modelId="{99D9711A-4F26-4FC1-AAB6-6D2BF32DF6FF}" type="pres">
      <dgm:prSet presAssocID="{DD8EFDFF-36FD-41D1-A3A0-000407A9D348}" presName="node" presStyleLbl="revTx" presStyleIdx="0" presStyleCnt="6">
        <dgm:presLayoutVars>
          <dgm:bulletEnabled val="1"/>
        </dgm:presLayoutVars>
      </dgm:prSet>
      <dgm:spPr/>
    </dgm:pt>
    <dgm:pt modelId="{5322EA37-A613-469F-B6D9-CA07C34BCCB1}" type="pres">
      <dgm:prSet presAssocID="{F25B6DA8-DF4A-4EA2-88AA-032B8B1D1626}" presName="sibTrans" presStyleLbl="node1" presStyleIdx="0" presStyleCnt="6"/>
      <dgm:spPr/>
    </dgm:pt>
    <dgm:pt modelId="{1E1D523E-381A-4E23-8570-3602B03CC1F0}" type="pres">
      <dgm:prSet presAssocID="{4974A9B2-7618-421E-8084-41702CADE361}" presName="dummy" presStyleCnt="0"/>
      <dgm:spPr/>
    </dgm:pt>
    <dgm:pt modelId="{9A69D1D9-89DF-4B04-9E5C-F76E827E48C2}" type="pres">
      <dgm:prSet presAssocID="{4974A9B2-7618-421E-8084-41702CADE361}" presName="node" presStyleLbl="revTx" presStyleIdx="1" presStyleCnt="6">
        <dgm:presLayoutVars>
          <dgm:bulletEnabled val="1"/>
        </dgm:presLayoutVars>
      </dgm:prSet>
      <dgm:spPr/>
    </dgm:pt>
    <dgm:pt modelId="{7560AABE-061A-4F35-A640-1D7A1367E43F}" type="pres">
      <dgm:prSet presAssocID="{0DF32E8A-0AF1-4B98-A13F-F2EDAD4963A6}" presName="sibTrans" presStyleLbl="node1" presStyleIdx="1" presStyleCnt="6" custLinFactNeighborY="-1078"/>
      <dgm:spPr/>
    </dgm:pt>
    <dgm:pt modelId="{75DA90D4-4FB6-42AB-8D59-8F54888673C4}" type="pres">
      <dgm:prSet presAssocID="{23982FD4-8811-4974-B191-93116036B28D}" presName="dummy" presStyleCnt="0"/>
      <dgm:spPr/>
    </dgm:pt>
    <dgm:pt modelId="{852E55B7-C861-4AD2-B5FC-1E387D47AA0C}" type="pres">
      <dgm:prSet presAssocID="{23982FD4-8811-4974-B191-93116036B28D}" presName="node" presStyleLbl="revTx" presStyleIdx="2" presStyleCnt="6">
        <dgm:presLayoutVars>
          <dgm:bulletEnabled val="1"/>
        </dgm:presLayoutVars>
      </dgm:prSet>
      <dgm:spPr/>
    </dgm:pt>
    <dgm:pt modelId="{7BAF3AC4-7E87-4860-9005-4B3F64078763}" type="pres">
      <dgm:prSet presAssocID="{E09F0C42-A272-4B0E-AA37-9169EA0521BA}" presName="sibTrans" presStyleLbl="node1" presStyleIdx="2" presStyleCnt="6"/>
      <dgm:spPr/>
    </dgm:pt>
    <dgm:pt modelId="{5FEF9CF6-3BB7-449D-A6BA-9B34D03BA41A}" type="pres">
      <dgm:prSet presAssocID="{E0BA6CFB-16B6-4580-8781-0D9CFF0FC7AE}" presName="dummy" presStyleCnt="0"/>
      <dgm:spPr/>
    </dgm:pt>
    <dgm:pt modelId="{FDB599B2-2B96-484D-A34F-DAB59FD23BDC}" type="pres">
      <dgm:prSet presAssocID="{E0BA6CFB-16B6-4580-8781-0D9CFF0FC7AE}" presName="node" presStyleLbl="revTx" presStyleIdx="3" presStyleCnt="6">
        <dgm:presLayoutVars>
          <dgm:bulletEnabled val="1"/>
        </dgm:presLayoutVars>
      </dgm:prSet>
      <dgm:spPr/>
    </dgm:pt>
    <dgm:pt modelId="{D35B4674-42F3-41DA-AB79-CA152C930B32}" type="pres">
      <dgm:prSet presAssocID="{4C16B80A-C6AF-4EFF-99A5-36C44F5F9714}" presName="sibTrans" presStyleLbl="node1" presStyleIdx="3" presStyleCnt="6"/>
      <dgm:spPr/>
    </dgm:pt>
    <dgm:pt modelId="{E01EFDAD-2940-4046-BFE7-F8FCF3227506}" type="pres">
      <dgm:prSet presAssocID="{B65C2BCA-ED50-4D7A-BB7D-8340BDE67BC5}" presName="dummy" presStyleCnt="0"/>
      <dgm:spPr/>
    </dgm:pt>
    <dgm:pt modelId="{6FA691AB-AE4A-4C07-B200-BC95FB8DB409}" type="pres">
      <dgm:prSet presAssocID="{B65C2BCA-ED50-4D7A-BB7D-8340BDE67BC5}" presName="node" presStyleLbl="revTx" presStyleIdx="4" presStyleCnt="6">
        <dgm:presLayoutVars>
          <dgm:bulletEnabled val="1"/>
        </dgm:presLayoutVars>
      </dgm:prSet>
      <dgm:spPr/>
    </dgm:pt>
    <dgm:pt modelId="{B56E228D-7547-4787-B995-A5DB6D754427}" type="pres">
      <dgm:prSet presAssocID="{422C1A96-EBA5-4C1E-9E08-6D3504899EA2}" presName="sibTrans" presStyleLbl="node1" presStyleIdx="4" presStyleCnt="6"/>
      <dgm:spPr/>
    </dgm:pt>
    <dgm:pt modelId="{FC50C3F9-40D4-42B5-982B-F4C2730EB660}" type="pres">
      <dgm:prSet presAssocID="{A3CDB258-1AFD-4F4F-A749-B5C26C75A713}" presName="dummy" presStyleCnt="0"/>
      <dgm:spPr/>
    </dgm:pt>
    <dgm:pt modelId="{73E928CE-92F9-4946-9DC6-D7BB19B16481}" type="pres">
      <dgm:prSet presAssocID="{A3CDB258-1AFD-4F4F-A749-B5C26C75A713}" presName="node" presStyleLbl="revTx" presStyleIdx="5" presStyleCnt="6">
        <dgm:presLayoutVars>
          <dgm:bulletEnabled val="1"/>
        </dgm:presLayoutVars>
      </dgm:prSet>
      <dgm:spPr/>
    </dgm:pt>
    <dgm:pt modelId="{CE6A63ED-CA50-4D43-9D95-157A5EBD880F}" type="pres">
      <dgm:prSet presAssocID="{49431E1E-AA12-4D88-9395-6E0055C9F6C0}" presName="sibTrans" presStyleLbl="node1" presStyleIdx="5" presStyleCnt="6"/>
      <dgm:spPr/>
    </dgm:pt>
  </dgm:ptLst>
  <dgm:cxnLst>
    <dgm:cxn modelId="{47B23312-6559-4A28-92F5-703D44D9CF62}" type="presOf" srcId="{E0BA6CFB-16B6-4580-8781-0D9CFF0FC7AE}" destId="{FDB599B2-2B96-484D-A34F-DAB59FD23BDC}" srcOrd="0" destOrd="0" presId="urn:microsoft.com/office/officeart/2005/8/layout/cycle1"/>
    <dgm:cxn modelId="{8D971B28-6FE0-45C4-A358-9236EE32BA32}" type="presOf" srcId="{4974A9B2-7618-421E-8084-41702CADE361}" destId="{9A69D1D9-89DF-4B04-9E5C-F76E827E48C2}" srcOrd="0" destOrd="0" presId="urn:microsoft.com/office/officeart/2005/8/layout/cycle1"/>
    <dgm:cxn modelId="{DF4E7E28-7E17-48C5-AC0C-D1ADFD3FE499}" type="presOf" srcId="{422C1A96-EBA5-4C1E-9E08-6D3504899EA2}" destId="{B56E228D-7547-4787-B995-A5DB6D754427}" srcOrd="0" destOrd="0" presId="urn:microsoft.com/office/officeart/2005/8/layout/cycle1"/>
    <dgm:cxn modelId="{2DD15929-3990-4D90-AF49-212E9798B193}" srcId="{9FC38EC2-D949-49C0-8E78-680B331EDCFC}" destId="{B65C2BCA-ED50-4D7A-BB7D-8340BDE67BC5}" srcOrd="4" destOrd="0" parTransId="{6E5748AD-0DCC-4BA9-9E95-D8933D080218}" sibTransId="{422C1A96-EBA5-4C1E-9E08-6D3504899EA2}"/>
    <dgm:cxn modelId="{44230F2D-91D3-4F3F-A61A-4FC1CDFE1F25}" srcId="{9FC38EC2-D949-49C0-8E78-680B331EDCFC}" destId="{4974A9B2-7618-421E-8084-41702CADE361}" srcOrd="1" destOrd="0" parTransId="{231ABBFB-03D2-49BD-9DC8-B66F362CB22F}" sibTransId="{0DF32E8A-0AF1-4B98-A13F-F2EDAD4963A6}"/>
    <dgm:cxn modelId="{A50CF030-92EE-471B-854B-C7F463D1CE97}" srcId="{9FC38EC2-D949-49C0-8E78-680B331EDCFC}" destId="{DD8EFDFF-36FD-41D1-A3A0-000407A9D348}" srcOrd="0" destOrd="0" parTransId="{660E524A-786D-4DD6-9D6B-1CA62C54010A}" sibTransId="{F25B6DA8-DF4A-4EA2-88AA-032B8B1D1626}"/>
    <dgm:cxn modelId="{55025D5F-9646-494C-ADF8-0EEEB82D366C}" type="presOf" srcId="{9FC38EC2-D949-49C0-8E78-680B331EDCFC}" destId="{BE3A40A3-256B-47CE-B6B5-A0AEE883F2CE}" srcOrd="0" destOrd="0" presId="urn:microsoft.com/office/officeart/2005/8/layout/cycle1"/>
    <dgm:cxn modelId="{E050B66B-7E42-47FC-8115-53F48017635C}" type="presOf" srcId="{B65C2BCA-ED50-4D7A-BB7D-8340BDE67BC5}" destId="{6FA691AB-AE4A-4C07-B200-BC95FB8DB409}" srcOrd="0" destOrd="0" presId="urn:microsoft.com/office/officeart/2005/8/layout/cycle1"/>
    <dgm:cxn modelId="{934E0383-1B4C-481E-A0B3-0C8621FB4AE0}" srcId="{9FC38EC2-D949-49C0-8E78-680B331EDCFC}" destId="{E0BA6CFB-16B6-4580-8781-0D9CFF0FC7AE}" srcOrd="3" destOrd="0" parTransId="{106D97BB-DEFC-4577-BB17-5B8DD1FE8FCA}" sibTransId="{4C16B80A-C6AF-4EFF-99A5-36C44F5F9714}"/>
    <dgm:cxn modelId="{278D1A9A-82AA-4D9F-994F-63E81EABF3C2}" type="presOf" srcId="{0DF32E8A-0AF1-4B98-A13F-F2EDAD4963A6}" destId="{7560AABE-061A-4F35-A640-1D7A1367E43F}" srcOrd="0" destOrd="0" presId="urn:microsoft.com/office/officeart/2005/8/layout/cycle1"/>
    <dgm:cxn modelId="{9AF722A3-A869-45C9-A01D-6B2B7F0C46D0}" type="presOf" srcId="{E09F0C42-A272-4B0E-AA37-9169EA0521BA}" destId="{7BAF3AC4-7E87-4860-9005-4B3F64078763}" srcOrd="0" destOrd="0" presId="urn:microsoft.com/office/officeart/2005/8/layout/cycle1"/>
    <dgm:cxn modelId="{EFDF88A4-AA66-42A9-BBC4-CF62125C16F0}" srcId="{9FC38EC2-D949-49C0-8E78-680B331EDCFC}" destId="{A3CDB258-1AFD-4F4F-A749-B5C26C75A713}" srcOrd="5" destOrd="0" parTransId="{BE3FC1F2-9033-4219-9894-1A8247121960}" sibTransId="{49431E1E-AA12-4D88-9395-6E0055C9F6C0}"/>
    <dgm:cxn modelId="{29E8F8AF-43DC-47BF-8702-AC27A6CE3B3C}" type="presOf" srcId="{F25B6DA8-DF4A-4EA2-88AA-032B8B1D1626}" destId="{5322EA37-A613-469F-B6D9-CA07C34BCCB1}" srcOrd="0" destOrd="0" presId="urn:microsoft.com/office/officeart/2005/8/layout/cycle1"/>
    <dgm:cxn modelId="{1AF34EBA-BA86-4213-AB81-82E797A027B9}" type="presOf" srcId="{A3CDB258-1AFD-4F4F-A749-B5C26C75A713}" destId="{73E928CE-92F9-4946-9DC6-D7BB19B16481}" srcOrd="0" destOrd="0" presId="urn:microsoft.com/office/officeart/2005/8/layout/cycle1"/>
    <dgm:cxn modelId="{0B1490CF-C053-420A-BD36-00C14D84FEC2}" type="presOf" srcId="{49431E1E-AA12-4D88-9395-6E0055C9F6C0}" destId="{CE6A63ED-CA50-4D43-9D95-157A5EBD880F}" srcOrd="0" destOrd="0" presId="urn:microsoft.com/office/officeart/2005/8/layout/cycle1"/>
    <dgm:cxn modelId="{CE2355D2-2F30-41B5-91F3-AADA0748080C}" type="presOf" srcId="{23982FD4-8811-4974-B191-93116036B28D}" destId="{852E55B7-C861-4AD2-B5FC-1E387D47AA0C}" srcOrd="0" destOrd="0" presId="urn:microsoft.com/office/officeart/2005/8/layout/cycle1"/>
    <dgm:cxn modelId="{7A922CD8-42EC-43F3-A249-0C5068074CBC}" type="presOf" srcId="{4C16B80A-C6AF-4EFF-99A5-36C44F5F9714}" destId="{D35B4674-42F3-41DA-AB79-CA152C930B32}" srcOrd="0" destOrd="0" presId="urn:microsoft.com/office/officeart/2005/8/layout/cycle1"/>
    <dgm:cxn modelId="{A1D786F3-48D8-46BA-9DDA-13BB3DC3649F}" srcId="{9FC38EC2-D949-49C0-8E78-680B331EDCFC}" destId="{23982FD4-8811-4974-B191-93116036B28D}" srcOrd="2" destOrd="0" parTransId="{615385F5-BEF5-45A3-8556-D0B515AAC620}" sibTransId="{E09F0C42-A272-4B0E-AA37-9169EA0521BA}"/>
    <dgm:cxn modelId="{02DFA5F9-3D78-4DC7-84B7-F1436AC1B063}" type="presOf" srcId="{DD8EFDFF-36FD-41D1-A3A0-000407A9D348}" destId="{99D9711A-4F26-4FC1-AAB6-6D2BF32DF6FF}" srcOrd="0" destOrd="0" presId="urn:microsoft.com/office/officeart/2005/8/layout/cycle1"/>
    <dgm:cxn modelId="{4FDBDAA3-E547-45B1-837D-AC7921152209}" type="presParOf" srcId="{BE3A40A3-256B-47CE-B6B5-A0AEE883F2CE}" destId="{B46F67B6-B0A8-4DAC-85CD-5CB4962D07C8}" srcOrd="0" destOrd="0" presId="urn:microsoft.com/office/officeart/2005/8/layout/cycle1"/>
    <dgm:cxn modelId="{74553893-0642-4D68-B1C2-D9252F2EF21C}" type="presParOf" srcId="{BE3A40A3-256B-47CE-B6B5-A0AEE883F2CE}" destId="{99D9711A-4F26-4FC1-AAB6-6D2BF32DF6FF}" srcOrd="1" destOrd="0" presId="urn:microsoft.com/office/officeart/2005/8/layout/cycle1"/>
    <dgm:cxn modelId="{0ABD486F-E87E-401E-8C0E-F3F45B412301}" type="presParOf" srcId="{BE3A40A3-256B-47CE-B6B5-A0AEE883F2CE}" destId="{5322EA37-A613-469F-B6D9-CA07C34BCCB1}" srcOrd="2" destOrd="0" presId="urn:microsoft.com/office/officeart/2005/8/layout/cycle1"/>
    <dgm:cxn modelId="{15151A96-A235-480D-A859-B882549C2290}" type="presParOf" srcId="{BE3A40A3-256B-47CE-B6B5-A0AEE883F2CE}" destId="{1E1D523E-381A-4E23-8570-3602B03CC1F0}" srcOrd="3" destOrd="0" presId="urn:microsoft.com/office/officeart/2005/8/layout/cycle1"/>
    <dgm:cxn modelId="{80513BE6-74EE-42F7-9282-939BD348C754}" type="presParOf" srcId="{BE3A40A3-256B-47CE-B6B5-A0AEE883F2CE}" destId="{9A69D1D9-89DF-4B04-9E5C-F76E827E48C2}" srcOrd="4" destOrd="0" presId="urn:microsoft.com/office/officeart/2005/8/layout/cycle1"/>
    <dgm:cxn modelId="{1C3D183B-C402-4C73-AF7F-00361E6E9AAF}" type="presParOf" srcId="{BE3A40A3-256B-47CE-B6B5-A0AEE883F2CE}" destId="{7560AABE-061A-4F35-A640-1D7A1367E43F}" srcOrd="5" destOrd="0" presId="urn:microsoft.com/office/officeart/2005/8/layout/cycle1"/>
    <dgm:cxn modelId="{ED4A9169-C04B-4047-88B0-A74CFBFB7DE9}" type="presParOf" srcId="{BE3A40A3-256B-47CE-B6B5-A0AEE883F2CE}" destId="{75DA90D4-4FB6-42AB-8D59-8F54888673C4}" srcOrd="6" destOrd="0" presId="urn:microsoft.com/office/officeart/2005/8/layout/cycle1"/>
    <dgm:cxn modelId="{8DF861C3-8580-46B0-A42D-1F868F88C1D0}" type="presParOf" srcId="{BE3A40A3-256B-47CE-B6B5-A0AEE883F2CE}" destId="{852E55B7-C861-4AD2-B5FC-1E387D47AA0C}" srcOrd="7" destOrd="0" presId="urn:microsoft.com/office/officeart/2005/8/layout/cycle1"/>
    <dgm:cxn modelId="{0BE9AE95-F5FD-4D31-857E-8AEF071C80DE}" type="presParOf" srcId="{BE3A40A3-256B-47CE-B6B5-A0AEE883F2CE}" destId="{7BAF3AC4-7E87-4860-9005-4B3F64078763}" srcOrd="8" destOrd="0" presId="urn:microsoft.com/office/officeart/2005/8/layout/cycle1"/>
    <dgm:cxn modelId="{E0D7B0A0-A7FD-476B-BFC7-5A132825B876}" type="presParOf" srcId="{BE3A40A3-256B-47CE-B6B5-A0AEE883F2CE}" destId="{5FEF9CF6-3BB7-449D-A6BA-9B34D03BA41A}" srcOrd="9" destOrd="0" presId="urn:microsoft.com/office/officeart/2005/8/layout/cycle1"/>
    <dgm:cxn modelId="{6806FE4E-5188-4E41-A708-8A65E7EC0950}" type="presParOf" srcId="{BE3A40A3-256B-47CE-B6B5-A0AEE883F2CE}" destId="{FDB599B2-2B96-484D-A34F-DAB59FD23BDC}" srcOrd="10" destOrd="0" presId="urn:microsoft.com/office/officeart/2005/8/layout/cycle1"/>
    <dgm:cxn modelId="{10683286-180C-4521-B8DF-881EC86FE899}" type="presParOf" srcId="{BE3A40A3-256B-47CE-B6B5-A0AEE883F2CE}" destId="{D35B4674-42F3-41DA-AB79-CA152C930B32}" srcOrd="11" destOrd="0" presId="urn:microsoft.com/office/officeart/2005/8/layout/cycle1"/>
    <dgm:cxn modelId="{665CBF7E-7A5A-4E1F-8122-82CA015D0025}" type="presParOf" srcId="{BE3A40A3-256B-47CE-B6B5-A0AEE883F2CE}" destId="{E01EFDAD-2940-4046-BFE7-F8FCF3227506}" srcOrd="12" destOrd="0" presId="urn:microsoft.com/office/officeart/2005/8/layout/cycle1"/>
    <dgm:cxn modelId="{FC84F87C-00BE-40F9-BDF5-6CA2B94B8876}" type="presParOf" srcId="{BE3A40A3-256B-47CE-B6B5-A0AEE883F2CE}" destId="{6FA691AB-AE4A-4C07-B200-BC95FB8DB409}" srcOrd="13" destOrd="0" presId="urn:microsoft.com/office/officeart/2005/8/layout/cycle1"/>
    <dgm:cxn modelId="{8ADC35DC-229B-4C9D-AB00-A5B93CDB30C7}" type="presParOf" srcId="{BE3A40A3-256B-47CE-B6B5-A0AEE883F2CE}" destId="{B56E228D-7547-4787-B995-A5DB6D754427}" srcOrd="14" destOrd="0" presId="urn:microsoft.com/office/officeart/2005/8/layout/cycle1"/>
    <dgm:cxn modelId="{93EC0A4C-8104-418A-A32A-2A4DE4491458}" type="presParOf" srcId="{BE3A40A3-256B-47CE-B6B5-A0AEE883F2CE}" destId="{FC50C3F9-40D4-42B5-982B-F4C2730EB660}" srcOrd="15" destOrd="0" presId="urn:microsoft.com/office/officeart/2005/8/layout/cycle1"/>
    <dgm:cxn modelId="{D90D284D-14D6-4B39-8C1D-297A5B287220}" type="presParOf" srcId="{BE3A40A3-256B-47CE-B6B5-A0AEE883F2CE}" destId="{73E928CE-92F9-4946-9DC6-D7BB19B16481}" srcOrd="16" destOrd="0" presId="urn:microsoft.com/office/officeart/2005/8/layout/cycle1"/>
    <dgm:cxn modelId="{A02A823B-BEA2-4FAC-BEF6-27EDF44D4E1C}" type="presParOf" srcId="{BE3A40A3-256B-47CE-B6B5-A0AEE883F2CE}" destId="{CE6A63ED-CA50-4D43-9D95-157A5EBD880F}" srcOrd="17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45CDAC-73EB-4E0E-8054-7CF80357F0AE}" type="doc">
      <dgm:prSet loTypeId="urn:microsoft.com/office/officeart/2005/8/layout/venn2" loCatId="relationship" qsTypeId="urn:microsoft.com/office/officeart/2005/8/quickstyle/simple3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8C7C9669-0A65-4FDA-86FC-FB9A237BDF60}">
      <dgm:prSet phldrT="[Text]"/>
      <dgm:spPr/>
      <dgm:t>
        <a:bodyPr/>
        <a:lstStyle/>
        <a:p>
          <a:r>
            <a:rPr lang="en-US" dirty="0"/>
            <a:t>M2M Service Layer</a:t>
          </a:r>
        </a:p>
      </dgm:t>
    </dgm:pt>
    <dgm:pt modelId="{2B7834DE-D8DA-4295-86AE-1ED5EFE1E8E0}" type="parTrans" cxnId="{4D0C47D3-8AA0-42FE-B6AB-9CD86B1CBF8F}">
      <dgm:prSet/>
      <dgm:spPr/>
      <dgm:t>
        <a:bodyPr/>
        <a:lstStyle/>
        <a:p>
          <a:endParaRPr lang="en-US"/>
        </a:p>
      </dgm:t>
    </dgm:pt>
    <dgm:pt modelId="{F468E439-3DED-4686-90E9-935B0A09BE47}" type="sibTrans" cxnId="{4D0C47D3-8AA0-42FE-B6AB-9CD86B1CBF8F}">
      <dgm:prSet/>
      <dgm:spPr/>
      <dgm:t>
        <a:bodyPr/>
        <a:lstStyle/>
        <a:p>
          <a:endParaRPr lang="en-US"/>
        </a:p>
      </dgm:t>
    </dgm:pt>
    <dgm:pt modelId="{4A65CDA4-1F1D-447A-B9B2-13F338AC819A}">
      <dgm:prSet phldrT="[Text]"/>
      <dgm:spPr/>
      <dgm:t>
        <a:bodyPr/>
        <a:lstStyle/>
        <a:p>
          <a:r>
            <a:rPr lang="en-US" dirty="0"/>
            <a:t>M2M Devices</a:t>
          </a:r>
        </a:p>
      </dgm:t>
    </dgm:pt>
    <dgm:pt modelId="{53554A65-B8C9-4338-A96B-57CCF943EE6B}" type="parTrans" cxnId="{291721D9-A333-49E0-8D10-74F3605BDF5B}">
      <dgm:prSet/>
      <dgm:spPr/>
      <dgm:t>
        <a:bodyPr/>
        <a:lstStyle/>
        <a:p>
          <a:endParaRPr lang="en-US"/>
        </a:p>
      </dgm:t>
    </dgm:pt>
    <dgm:pt modelId="{E98E8886-AB3A-4384-B0D1-1C703327BE41}" type="sibTrans" cxnId="{291721D9-A333-49E0-8D10-74F3605BDF5B}">
      <dgm:prSet/>
      <dgm:spPr/>
      <dgm:t>
        <a:bodyPr/>
        <a:lstStyle/>
        <a:p>
          <a:endParaRPr lang="en-US"/>
        </a:p>
      </dgm:t>
    </dgm:pt>
    <dgm:pt modelId="{9C96275D-0080-4874-9876-6F8D35917CB5}">
      <dgm:prSet phldrT="[Text]"/>
      <dgm:spPr/>
      <dgm:t>
        <a:bodyPr/>
        <a:lstStyle/>
        <a:p>
          <a:r>
            <a:rPr lang="en-US" dirty="0"/>
            <a:t>Telecom Network</a:t>
          </a:r>
        </a:p>
      </dgm:t>
    </dgm:pt>
    <dgm:pt modelId="{C5BE3FF8-9EAB-4EDF-B0F5-CF349AA2862D}" type="parTrans" cxnId="{0A77BFC3-697D-4196-AA96-37557001EA59}">
      <dgm:prSet/>
      <dgm:spPr/>
      <dgm:t>
        <a:bodyPr/>
        <a:lstStyle/>
        <a:p>
          <a:endParaRPr lang="en-US"/>
        </a:p>
      </dgm:t>
    </dgm:pt>
    <dgm:pt modelId="{69CDFDDA-7CA0-40C3-A49D-8AA104D6E959}" type="sibTrans" cxnId="{0A77BFC3-697D-4196-AA96-37557001EA59}">
      <dgm:prSet/>
      <dgm:spPr/>
      <dgm:t>
        <a:bodyPr/>
        <a:lstStyle/>
        <a:p>
          <a:endParaRPr lang="en-US"/>
        </a:p>
      </dgm:t>
    </dgm:pt>
    <dgm:pt modelId="{43A3AE34-1E84-4FBE-9B28-13941844A68B}">
      <dgm:prSet phldrT="[Text]"/>
      <dgm:spPr/>
      <dgm:t>
        <a:bodyPr/>
        <a:lstStyle/>
        <a:p>
          <a:r>
            <a:rPr lang="en-US" dirty="0"/>
            <a:t>Services</a:t>
          </a:r>
        </a:p>
      </dgm:t>
    </dgm:pt>
    <dgm:pt modelId="{017BE3C4-26CE-4C76-BE8F-7B07C4D7A4FF}" type="parTrans" cxnId="{C3D38573-7642-4278-9BCE-72FD20677908}">
      <dgm:prSet/>
      <dgm:spPr/>
    </dgm:pt>
    <dgm:pt modelId="{6B188CEB-43FE-455F-A89A-7723430F1CAA}" type="sibTrans" cxnId="{C3D38573-7642-4278-9BCE-72FD20677908}">
      <dgm:prSet/>
      <dgm:spPr/>
    </dgm:pt>
    <dgm:pt modelId="{67D3DAF8-D9E6-4743-BF64-CFC742FC88EC}" type="pres">
      <dgm:prSet presAssocID="{A145CDAC-73EB-4E0E-8054-7CF80357F0AE}" presName="Name0" presStyleCnt="0">
        <dgm:presLayoutVars>
          <dgm:chMax val="7"/>
          <dgm:resizeHandles val="exact"/>
        </dgm:presLayoutVars>
      </dgm:prSet>
      <dgm:spPr/>
    </dgm:pt>
    <dgm:pt modelId="{540FB643-B902-4DE1-A28B-8EF3491E7694}" type="pres">
      <dgm:prSet presAssocID="{A145CDAC-73EB-4E0E-8054-7CF80357F0AE}" presName="comp1" presStyleCnt="0"/>
      <dgm:spPr/>
    </dgm:pt>
    <dgm:pt modelId="{62464BA0-CB83-4559-BB65-A76905B8F3E2}" type="pres">
      <dgm:prSet presAssocID="{A145CDAC-73EB-4E0E-8054-7CF80357F0AE}" presName="circle1" presStyleLbl="node1" presStyleIdx="0" presStyleCnt="4"/>
      <dgm:spPr/>
    </dgm:pt>
    <dgm:pt modelId="{41FD3D30-699D-4BCF-948A-69C88FC4513A}" type="pres">
      <dgm:prSet presAssocID="{A145CDAC-73EB-4E0E-8054-7CF80357F0AE}" presName="c1text" presStyleLbl="node1" presStyleIdx="0" presStyleCnt="4">
        <dgm:presLayoutVars>
          <dgm:bulletEnabled val="1"/>
        </dgm:presLayoutVars>
      </dgm:prSet>
      <dgm:spPr/>
    </dgm:pt>
    <dgm:pt modelId="{465F09DD-F85A-41B9-BB8B-90DF25B90134}" type="pres">
      <dgm:prSet presAssocID="{A145CDAC-73EB-4E0E-8054-7CF80357F0AE}" presName="comp2" presStyleCnt="0"/>
      <dgm:spPr/>
    </dgm:pt>
    <dgm:pt modelId="{ABA3CA66-24F4-41AC-B702-CB3EFDCD391B}" type="pres">
      <dgm:prSet presAssocID="{A145CDAC-73EB-4E0E-8054-7CF80357F0AE}" presName="circle2" presStyleLbl="node1" presStyleIdx="1" presStyleCnt="4"/>
      <dgm:spPr/>
    </dgm:pt>
    <dgm:pt modelId="{922DD47F-D06A-4AEE-8367-F8E03804C5A7}" type="pres">
      <dgm:prSet presAssocID="{A145CDAC-73EB-4E0E-8054-7CF80357F0AE}" presName="c2text" presStyleLbl="node1" presStyleIdx="1" presStyleCnt="4">
        <dgm:presLayoutVars>
          <dgm:bulletEnabled val="1"/>
        </dgm:presLayoutVars>
      </dgm:prSet>
      <dgm:spPr/>
    </dgm:pt>
    <dgm:pt modelId="{C7224530-C9A5-4A4F-A616-10C492D59DD7}" type="pres">
      <dgm:prSet presAssocID="{A145CDAC-73EB-4E0E-8054-7CF80357F0AE}" presName="comp3" presStyleCnt="0"/>
      <dgm:spPr/>
    </dgm:pt>
    <dgm:pt modelId="{07023075-946E-45D2-A852-6D2B2C193F33}" type="pres">
      <dgm:prSet presAssocID="{A145CDAC-73EB-4E0E-8054-7CF80357F0AE}" presName="circle3" presStyleLbl="node1" presStyleIdx="2" presStyleCnt="4"/>
      <dgm:spPr/>
    </dgm:pt>
    <dgm:pt modelId="{6E21E728-C598-4C50-8B57-D1CE19DEB026}" type="pres">
      <dgm:prSet presAssocID="{A145CDAC-73EB-4E0E-8054-7CF80357F0AE}" presName="c3text" presStyleLbl="node1" presStyleIdx="2" presStyleCnt="4">
        <dgm:presLayoutVars>
          <dgm:bulletEnabled val="1"/>
        </dgm:presLayoutVars>
      </dgm:prSet>
      <dgm:spPr/>
    </dgm:pt>
    <dgm:pt modelId="{53BBDF47-B9EA-4022-9ACD-36AD306C694B}" type="pres">
      <dgm:prSet presAssocID="{A145CDAC-73EB-4E0E-8054-7CF80357F0AE}" presName="comp4" presStyleCnt="0"/>
      <dgm:spPr/>
    </dgm:pt>
    <dgm:pt modelId="{25BFF0B7-AE7D-4D86-9C9D-AC8C79E4A5D3}" type="pres">
      <dgm:prSet presAssocID="{A145CDAC-73EB-4E0E-8054-7CF80357F0AE}" presName="circle4" presStyleLbl="node1" presStyleIdx="3" presStyleCnt="4"/>
      <dgm:spPr/>
    </dgm:pt>
    <dgm:pt modelId="{BFECF262-3D46-48F8-AB40-DB5CDA0BB05D}" type="pres">
      <dgm:prSet presAssocID="{A145CDAC-73EB-4E0E-8054-7CF80357F0AE}" presName="c4text" presStyleLbl="node1" presStyleIdx="3" presStyleCnt="4">
        <dgm:presLayoutVars>
          <dgm:bulletEnabled val="1"/>
        </dgm:presLayoutVars>
      </dgm:prSet>
      <dgm:spPr/>
    </dgm:pt>
  </dgm:ptLst>
  <dgm:cxnLst>
    <dgm:cxn modelId="{80D9E31B-CB5F-4CDC-917C-C339DB73B386}" type="presOf" srcId="{4A65CDA4-1F1D-447A-B9B2-13F338AC819A}" destId="{07023075-946E-45D2-A852-6D2B2C193F33}" srcOrd="0" destOrd="0" presId="urn:microsoft.com/office/officeart/2005/8/layout/venn2"/>
    <dgm:cxn modelId="{67BEF91C-30F9-4FA0-900B-DC7ACFF765B7}" type="presOf" srcId="{8C7C9669-0A65-4FDA-86FC-FB9A237BDF60}" destId="{922DD47F-D06A-4AEE-8367-F8E03804C5A7}" srcOrd="1" destOrd="0" presId="urn:microsoft.com/office/officeart/2005/8/layout/venn2"/>
    <dgm:cxn modelId="{D81CB34B-77D2-4F23-9F57-689A97C220AC}" type="presOf" srcId="{A145CDAC-73EB-4E0E-8054-7CF80357F0AE}" destId="{67D3DAF8-D9E6-4743-BF64-CFC742FC88EC}" srcOrd="0" destOrd="0" presId="urn:microsoft.com/office/officeart/2005/8/layout/venn2"/>
    <dgm:cxn modelId="{08301F60-B474-4216-8491-6D5C2969C2AB}" type="presOf" srcId="{8C7C9669-0A65-4FDA-86FC-FB9A237BDF60}" destId="{ABA3CA66-24F4-41AC-B702-CB3EFDCD391B}" srcOrd="0" destOrd="0" presId="urn:microsoft.com/office/officeart/2005/8/layout/venn2"/>
    <dgm:cxn modelId="{C3D38573-7642-4278-9BCE-72FD20677908}" srcId="{A145CDAC-73EB-4E0E-8054-7CF80357F0AE}" destId="{43A3AE34-1E84-4FBE-9B28-13941844A68B}" srcOrd="0" destOrd="0" parTransId="{017BE3C4-26CE-4C76-BE8F-7B07C4D7A4FF}" sibTransId="{6B188CEB-43FE-455F-A89A-7723430F1CAA}"/>
    <dgm:cxn modelId="{26F7617C-CDF1-455C-A2DB-50D2284587F0}" type="presOf" srcId="{43A3AE34-1E84-4FBE-9B28-13941844A68B}" destId="{62464BA0-CB83-4559-BB65-A76905B8F3E2}" srcOrd="0" destOrd="0" presId="urn:microsoft.com/office/officeart/2005/8/layout/venn2"/>
    <dgm:cxn modelId="{2981F07F-008F-4A61-9DFA-460E183D1C3F}" type="presOf" srcId="{9C96275D-0080-4874-9876-6F8D35917CB5}" destId="{25BFF0B7-AE7D-4D86-9C9D-AC8C79E4A5D3}" srcOrd="0" destOrd="0" presId="urn:microsoft.com/office/officeart/2005/8/layout/venn2"/>
    <dgm:cxn modelId="{B729C6A2-2BF7-4E77-ADED-26A08BD9B13D}" type="presOf" srcId="{9C96275D-0080-4874-9876-6F8D35917CB5}" destId="{BFECF262-3D46-48F8-AB40-DB5CDA0BB05D}" srcOrd="1" destOrd="0" presId="urn:microsoft.com/office/officeart/2005/8/layout/venn2"/>
    <dgm:cxn modelId="{0A77BFC3-697D-4196-AA96-37557001EA59}" srcId="{A145CDAC-73EB-4E0E-8054-7CF80357F0AE}" destId="{9C96275D-0080-4874-9876-6F8D35917CB5}" srcOrd="3" destOrd="0" parTransId="{C5BE3FF8-9EAB-4EDF-B0F5-CF349AA2862D}" sibTransId="{69CDFDDA-7CA0-40C3-A49D-8AA104D6E959}"/>
    <dgm:cxn modelId="{71E5A6D0-0ED2-4442-878A-7B6A1EC26A12}" type="presOf" srcId="{43A3AE34-1E84-4FBE-9B28-13941844A68B}" destId="{41FD3D30-699D-4BCF-948A-69C88FC4513A}" srcOrd="1" destOrd="0" presId="urn:microsoft.com/office/officeart/2005/8/layout/venn2"/>
    <dgm:cxn modelId="{4D0C47D3-8AA0-42FE-B6AB-9CD86B1CBF8F}" srcId="{A145CDAC-73EB-4E0E-8054-7CF80357F0AE}" destId="{8C7C9669-0A65-4FDA-86FC-FB9A237BDF60}" srcOrd="1" destOrd="0" parTransId="{2B7834DE-D8DA-4295-86AE-1ED5EFE1E8E0}" sibTransId="{F468E439-3DED-4686-90E9-935B0A09BE47}"/>
    <dgm:cxn modelId="{DB02AFD4-2BD6-4CF4-B3EC-39D7E305B14B}" type="presOf" srcId="{4A65CDA4-1F1D-447A-B9B2-13F338AC819A}" destId="{6E21E728-C598-4C50-8B57-D1CE19DEB026}" srcOrd="1" destOrd="0" presId="urn:microsoft.com/office/officeart/2005/8/layout/venn2"/>
    <dgm:cxn modelId="{291721D9-A333-49E0-8D10-74F3605BDF5B}" srcId="{A145CDAC-73EB-4E0E-8054-7CF80357F0AE}" destId="{4A65CDA4-1F1D-447A-B9B2-13F338AC819A}" srcOrd="2" destOrd="0" parTransId="{53554A65-B8C9-4338-A96B-57CCF943EE6B}" sibTransId="{E98E8886-AB3A-4384-B0D1-1C703327BE41}"/>
    <dgm:cxn modelId="{5EDBC58D-B9DD-494A-B2A6-3C6884228C88}" type="presParOf" srcId="{67D3DAF8-D9E6-4743-BF64-CFC742FC88EC}" destId="{540FB643-B902-4DE1-A28B-8EF3491E7694}" srcOrd="0" destOrd="0" presId="urn:microsoft.com/office/officeart/2005/8/layout/venn2"/>
    <dgm:cxn modelId="{4139843F-CC6D-47E7-B602-413180E71111}" type="presParOf" srcId="{540FB643-B902-4DE1-A28B-8EF3491E7694}" destId="{62464BA0-CB83-4559-BB65-A76905B8F3E2}" srcOrd="0" destOrd="0" presId="urn:microsoft.com/office/officeart/2005/8/layout/venn2"/>
    <dgm:cxn modelId="{2BF80599-65FD-4543-9ECA-49233F5E0E7B}" type="presParOf" srcId="{540FB643-B902-4DE1-A28B-8EF3491E7694}" destId="{41FD3D30-699D-4BCF-948A-69C88FC4513A}" srcOrd="1" destOrd="0" presId="urn:microsoft.com/office/officeart/2005/8/layout/venn2"/>
    <dgm:cxn modelId="{CB9263F8-2A77-4300-BAB5-8A86BF293690}" type="presParOf" srcId="{67D3DAF8-D9E6-4743-BF64-CFC742FC88EC}" destId="{465F09DD-F85A-41B9-BB8B-90DF25B90134}" srcOrd="1" destOrd="0" presId="urn:microsoft.com/office/officeart/2005/8/layout/venn2"/>
    <dgm:cxn modelId="{9073FE79-FF43-4B49-BA7F-3D299E1D7710}" type="presParOf" srcId="{465F09DD-F85A-41B9-BB8B-90DF25B90134}" destId="{ABA3CA66-24F4-41AC-B702-CB3EFDCD391B}" srcOrd="0" destOrd="0" presId="urn:microsoft.com/office/officeart/2005/8/layout/venn2"/>
    <dgm:cxn modelId="{F767B11E-BAC7-463B-A67B-5BD440A0C197}" type="presParOf" srcId="{465F09DD-F85A-41B9-BB8B-90DF25B90134}" destId="{922DD47F-D06A-4AEE-8367-F8E03804C5A7}" srcOrd="1" destOrd="0" presId="urn:microsoft.com/office/officeart/2005/8/layout/venn2"/>
    <dgm:cxn modelId="{4AC40881-697C-460D-849F-4B02F59D096D}" type="presParOf" srcId="{67D3DAF8-D9E6-4743-BF64-CFC742FC88EC}" destId="{C7224530-C9A5-4A4F-A616-10C492D59DD7}" srcOrd="2" destOrd="0" presId="urn:microsoft.com/office/officeart/2005/8/layout/venn2"/>
    <dgm:cxn modelId="{67E11F87-B351-4B38-B233-6FEF511554F4}" type="presParOf" srcId="{C7224530-C9A5-4A4F-A616-10C492D59DD7}" destId="{07023075-946E-45D2-A852-6D2B2C193F33}" srcOrd="0" destOrd="0" presId="urn:microsoft.com/office/officeart/2005/8/layout/venn2"/>
    <dgm:cxn modelId="{E82C4225-7D2A-4C46-A3D9-C5E0AA5D6682}" type="presParOf" srcId="{C7224530-C9A5-4A4F-A616-10C492D59DD7}" destId="{6E21E728-C598-4C50-8B57-D1CE19DEB026}" srcOrd="1" destOrd="0" presId="urn:microsoft.com/office/officeart/2005/8/layout/venn2"/>
    <dgm:cxn modelId="{82DED9C6-7F71-49A7-966F-574F0F552A55}" type="presParOf" srcId="{67D3DAF8-D9E6-4743-BF64-CFC742FC88EC}" destId="{53BBDF47-B9EA-4022-9ACD-36AD306C694B}" srcOrd="3" destOrd="0" presId="urn:microsoft.com/office/officeart/2005/8/layout/venn2"/>
    <dgm:cxn modelId="{22C225BD-850D-4D65-82AA-A93BA5BB75CA}" type="presParOf" srcId="{53BBDF47-B9EA-4022-9ACD-36AD306C694B}" destId="{25BFF0B7-AE7D-4D86-9C9D-AC8C79E4A5D3}" srcOrd="0" destOrd="0" presId="urn:microsoft.com/office/officeart/2005/8/layout/venn2"/>
    <dgm:cxn modelId="{E007A2C0-F59E-4F67-B002-FA05679AFF04}" type="presParOf" srcId="{53BBDF47-B9EA-4022-9ACD-36AD306C694B}" destId="{BFECF262-3D46-48F8-AB40-DB5CDA0BB05D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D9711A-4F26-4FC1-AAB6-6D2BF32DF6FF}">
      <dsp:nvSpPr>
        <dsp:cNvPr id="0" name=""/>
        <dsp:cNvSpPr/>
      </dsp:nvSpPr>
      <dsp:spPr>
        <a:xfrm>
          <a:off x="3559795" y="10415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Public Safety</a:t>
          </a:r>
        </a:p>
      </dsp:txBody>
      <dsp:txXfrm>
        <a:off x="3559795" y="10415"/>
        <a:ext cx="830367" cy="830367"/>
      </dsp:txXfrm>
    </dsp:sp>
    <dsp:sp modelId="{5322EA37-A613-469F-B6D9-CA07C34BCCB1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20573676"/>
            <a:gd name="adj4" fmla="val 18982452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A69D1D9-89DF-4B04-9E5C-F76E827E48C2}">
      <dsp:nvSpPr>
        <dsp:cNvPr id="0" name=""/>
        <dsp:cNvSpPr/>
      </dsp:nvSpPr>
      <dsp:spPr>
        <a:xfrm>
          <a:off x="4487118" y="1616586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Automotive</a:t>
          </a:r>
        </a:p>
      </dsp:txBody>
      <dsp:txXfrm>
        <a:off x="4487118" y="1616586"/>
        <a:ext cx="830367" cy="830367"/>
      </dsp:txXfrm>
    </dsp:sp>
    <dsp:sp modelId="{7560AABE-061A-4F35-A640-1D7A1367E43F}">
      <dsp:nvSpPr>
        <dsp:cNvPr id="0" name=""/>
        <dsp:cNvSpPr/>
      </dsp:nvSpPr>
      <dsp:spPr>
        <a:xfrm>
          <a:off x="1017593" y="-42059"/>
          <a:ext cx="4060123" cy="4060123"/>
        </a:xfrm>
        <a:prstGeom prst="circularArrow">
          <a:avLst>
            <a:gd name="adj1" fmla="val 3988"/>
            <a:gd name="adj2" fmla="val 250168"/>
            <a:gd name="adj3" fmla="val 2367380"/>
            <a:gd name="adj4" fmla="val 776155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52E55B7-C861-4AD2-B5FC-1E387D47AA0C}">
      <dsp:nvSpPr>
        <dsp:cNvPr id="0" name=""/>
        <dsp:cNvSpPr/>
      </dsp:nvSpPr>
      <dsp:spPr>
        <a:xfrm>
          <a:off x="3559795" y="3222758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Health Care</a:t>
          </a:r>
        </a:p>
      </dsp:txBody>
      <dsp:txXfrm>
        <a:off x="3559795" y="3222758"/>
        <a:ext cx="830367" cy="830367"/>
      </dsp:txXfrm>
    </dsp:sp>
    <dsp:sp modelId="{7BAF3AC4-7E87-4860-9005-4B3F64078763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6111625"/>
            <a:gd name="adj4" fmla="val 4438207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DB599B2-2B96-484D-A34F-DAB59FD23BDC}">
      <dsp:nvSpPr>
        <dsp:cNvPr id="0" name=""/>
        <dsp:cNvSpPr/>
      </dsp:nvSpPr>
      <dsp:spPr>
        <a:xfrm>
          <a:off x="1705148" y="3222758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Industrial Automation</a:t>
          </a:r>
        </a:p>
      </dsp:txBody>
      <dsp:txXfrm>
        <a:off x="1705148" y="3222758"/>
        <a:ext cx="830367" cy="830367"/>
      </dsp:txXfrm>
    </dsp:sp>
    <dsp:sp modelId="{D35B4674-42F3-41DA-AB79-CA152C930B32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9773676"/>
            <a:gd name="adj4" fmla="val 8182452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FA691AB-AE4A-4C07-B200-BC95FB8DB409}">
      <dsp:nvSpPr>
        <dsp:cNvPr id="0" name=""/>
        <dsp:cNvSpPr/>
      </dsp:nvSpPr>
      <dsp:spPr>
        <a:xfrm>
          <a:off x="777825" y="1616586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Energy</a:t>
          </a:r>
        </a:p>
      </dsp:txBody>
      <dsp:txXfrm>
        <a:off x="777825" y="1616586"/>
        <a:ext cx="830367" cy="830367"/>
      </dsp:txXfrm>
    </dsp:sp>
    <dsp:sp modelId="{B56E228D-7547-4787-B995-A5DB6D754427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13167380"/>
            <a:gd name="adj4" fmla="val 11576155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3E928CE-92F9-4946-9DC6-D7BB19B16481}">
      <dsp:nvSpPr>
        <dsp:cNvPr id="0" name=""/>
        <dsp:cNvSpPr/>
      </dsp:nvSpPr>
      <dsp:spPr>
        <a:xfrm>
          <a:off x="1705148" y="10415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Smart City</a:t>
          </a:r>
        </a:p>
      </dsp:txBody>
      <dsp:txXfrm>
        <a:off x="1705148" y="10415"/>
        <a:ext cx="830367" cy="830367"/>
      </dsp:txXfrm>
    </dsp:sp>
    <dsp:sp modelId="{CE6A63ED-CA50-4D43-9D95-157A5EBD880F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16911625"/>
            <a:gd name="adj4" fmla="val 15238207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64BA0-CB83-4559-BB65-A76905B8F3E2}">
      <dsp:nvSpPr>
        <dsp:cNvPr id="0" name=""/>
        <dsp:cNvSpPr/>
      </dsp:nvSpPr>
      <dsp:spPr>
        <a:xfrm>
          <a:off x="723159" y="0"/>
          <a:ext cx="2678712" cy="2678712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Services</a:t>
          </a:r>
        </a:p>
      </dsp:txBody>
      <dsp:txXfrm>
        <a:off x="1688031" y="133935"/>
        <a:ext cx="748967" cy="401806"/>
      </dsp:txXfrm>
    </dsp:sp>
    <dsp:sp modelId="{ABA3CA66-24F4-41AC-B702-CB3EFDCD391B}">
      <dsp:nvSpPr>
        <dsp:cNvPr id="0" name=""/>
        <dsp:cNvSpPr/>
      </dsp:nvSpPr>
      <dsp:spPr>
        <a:xfrm>
          <a:off x="991030" y="535742"/>
          <a:ext cx="2142969" cy="214296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1798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M2M Service Layer</a:t>
          </a:r>
        </a:p>
      </dsp:txBody>
      <dsp:txXfrm>
        <a:off x="1688031" y="664320"/>
        <a:ext cx="748967" cy="385734"/>
      </dsp:txXfrm>
    </dsp:sp>
    <dsp:sp modelId="{07023075-946E-45D2-A852-6D2B2C193F33}">
      <dsp:nvSpPr>
        <dsp:cNvPr id="0" name=""/>
        <dsp:cNvSpPr/>
      </dsp:nvSpPr>
      <dsp:spPr>
        <a:xfrm>
          <a:off x="1258901" y="1071484"/>
          <a:ext cx="1607227" cy="1607227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35962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35962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35962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M2M Devices</a:t>
          </a:r>
        </a:p>
      </dsp:txBody>
      <dsp:txXfrm>
        <a:off x="1688031" y="1192026"/>
        <a:ext cx="748967" cy="361626"/>
      </dsp:txXfrm>
    </dsp:sp>
    <dsp:sp modelId="{25BFF0B7-AE7D-4D86-9C9D-AC8C79E4A5D3}">
      <dsp:nvSpPr>
        <dsp:cNvPr id="0" name=""/>
        <dsp:cNvSpPr/>
      </dsp:nvSpPr>
      <dsp:spPr>
        <a:xfrm>
          <a:off x="1526773" y="1607227"/>
          <a:ext cx="1071484" cy="1071484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1798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Telecom Network</a:t>
          </a:r>
        </a:p>
      </dsp:txBody>
      <dsp:txXfrm>
        <a:off x="1683688" y="1875098"/>
        <a:ext cx="757654" cy="5357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42A41-C6BC-46B3-B3D8-623D413C0E01}" type="datetimeFigureOut">
              <a:rPr lang="en-IN" smtClean="0"/>
              <a:t>12/11/18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4C879-86BB-42F5-BF75-27A117A5B9A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92499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55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hape 1156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en-US"/>
              <a:t>This slide is a pure styling rework based on the look of the other slides</a:t>
            </a:r>
          </a:p>
        </p:txBody>
      </p:sp>
    </p:spTree>
    <p:extLst>
      <p:ext uri="{BB962C8B-B14F-4D97-AF65-F5344CB8AC3E}">
        <p14:creationId xmlns:p14="http://schemas.microsoft.com/office/powerpoint/2010/main" val="2897376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590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181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292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D1E1B-539E-4BB4-8111-A6E0A3250A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E91006-AA7A-48AB-BFFF-2F0683A7B3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6CA1B2-6F65-4664-A285-2580E00B0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12/11/18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E54504-6734-4F69-AB17-CAECBC27E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1C6A9-F6DD-4048-801A-71D167826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73119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B51A7C-87CE-4B9D-BE69-48DB6B8C1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8AEF5D-CBAA-401B-A349-42FED6066C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1F23FE-6864-42E9-8E23-4A13AABE3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12/11/18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9916DC-72C1-4B9B-BF8D-CC90123FD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D963BC-E4F0-49F9-B76D-802616A85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2296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722A66-3321-4608-B196-3B943ECF16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C1708D-B3FD-4BD5-A171-5A08FA2BD4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EAD62-A202-4DDA-AB58-83FAE7D3A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12/11/18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FB726-4645-4647-BDD8-0A1756E35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82AFF7-5DFD-4B55-B54B-1426AB457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13835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4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3473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7397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4348800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8160000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5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21"/>
          </p:nvPr>
        </p:nvSpPr>
        <p:spPr>
          <a:xfrm>
            <a:off x="3589867" y="6421967"/>
            <a:ext cx="3441700" cy="1629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1135"/>
                </a:solidFill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9800211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4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9444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50459-1F52-4381-B384-14DA0E754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6FB899-AC48-4D36-A936-E47A3A6D8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F501A1-9A42-41E6-97C2-FD9021DDE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12/11/18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CBEE0-0918-4054-8EB8-6733FBAA7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4F5186-DEB5-43D8-84E4-D353D992C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36955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1B426-0104-4268-AC21-DFD84EC12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CA3B4-9705-4C25-B0D1-4F383B9DE7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13C3D3-C7D2-438A-8407-E588C4795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12/11/18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F598D-708F-484E-9C58-EEA902FBB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6C9347-7BC7-48C2-AFAC-E17C90DF7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9792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F33A4-9723-49A2-8C54-23DF6B3A0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0A9B4B-47C7-4D64-80AC-330FA6EA84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3FDB2B-C002-4618-8981-8EFBA3FBCF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6DB7FA-FFEA-4943-8905-AB5AF34D9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12/11/18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DF8548-4B3C-4574-BF38-CEE2F9068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9DAB2F-F3A2-4233-B96F-99A8400F8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81602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DCE77-404F-4C25-950B-D55351231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64D46D-8DE6-4630-ABC0-330A54C8B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776066-85FF-401E-9765-A8CE69CB1F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759CF5-1152-4BEC-96E7-9DEEF105B7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49FA6F-27BF-4A11-B51C-B09D147D4F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06D3AA-1C5B-4CF3-A525-ED298EEB1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12/11/18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AAC579-8F5D-47D7-91D6-EEF4F4225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185CF6-D3F6-4918-81F8-AD687C23B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30547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223ADA-3CB1-45A0-817A-2911DE79C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77D605D-A51F-4DAC-AA8F-0FA9A5453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12/11/18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E42FB2-096D-4C43-99FA-BB8660685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62CEA1-F788-496B-A311-7AE2B6599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7890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49BB416-456B-4B95-BE7B-8C4E3B8D9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12/11/18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F46B2F-B653-4DA3-9DE1-0E9DD13DF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B92DA4-E4BC-411B-8DAC-2F3B9EA2D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70452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3DBA0-DC9D-44B4-860C-F382098D1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B2874-3859-435A-BB05-5EF65F6F8E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0C0E4D-7614-4FAE-AAAA-9C5D830E7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3BCF35-CEDB-476F-8AAC-6C4FBC3A9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12/11/18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AC7463-BF3C-4165-945A-46DB8D7E2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C1BDD4-5C34-486C-A68A-643F0691A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34942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3E9E2-60C7-4C58-BF68-A9A68C8DF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4A60D5-AF03-4535-9B30-100DAC9DF2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736470-A94D-4E62-866F-640B4B74FC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A3CF32-6C00-437A-8299-D63BB09EC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12/11/18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6A55A6-DCE9-450D-9C35-C248A13D7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799352-294A-419C-BAE2-3E1025E20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9402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DAF2EB-2425-48F3-BABC-45FF1B7AD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4FD4DB-2FA6-4FC0-9692-1DBA46903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C4E601-19C0-4C1B-84FE-EA214F8E28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6647C-0CCE-4EDD-B7B5-1D98CDB25D2F}" type="datetimeFigureOut">
              <a:rPr lang="en-IN" smtClean="0"/>
              <a:t>12/11/18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BBCF4F-B412-41EE-AC94-844C760132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CC037-8E3F-4CD6-8422-E5FD204CF4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  <p:pic>
        <p:nvPicPr>
          <p:cNvPr id="8" name="Picture 7" descr="A close up of a logo&#10;&#10;Description generated with high confidence">
            <a:extLst>
              <a:ext uri="{FF2B5EF4-FFF2-40B4-BE49-F238E27FC236}">
                <a16:creationId xmlns:a16="http://schemas.microsoft.com/office/drawing/2014/main" id="{CA24788E-8775-4BFE-988C-08A871808A23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6279918"/>
            <a:ext cx="1752527" cy="425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6484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14.wmf"/><Relationship Id="rId18" Type="http://schemas.openxmlformats.org/officeDocument/2006/relationships/image" Target="../media/image19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openxmlformats.org/officeDocument/2006/relationships/image" Target="../media/image18.png"/><Relationship Id="rId2" Type="http://schemas.openxmlformats.org/officeDocument/2006/relationships/image" Target="../media/image13.wmf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6.wmf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png"/><Relationship Id="rId7" Type="http://schemas.openxmlformats.org/officeDocument/2006/relationships/image" Target="../media/image25.w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png"/><Relationship Id="rId9" Type="http://schemas.openxmlformats.org/officeDocument/2006/relationships/image" Target="../media/image27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D741E-4E1E-4491-AE43-BD9C9B10FD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6804" y="2415905"/>
            <a:ext cx="5170448" cy="1109109"/>
          </a:xfrm>
        </p:spPr>
        <p:txBody>
          <a:bodyPr/>
          <a:lstStyle/>
          <a:p>
            <a:pPr algn="l"/>
            <a:r>
              <a:rPr lang="en-US" b="1" dirty="0"/>
              <a:t>LwM2M v1.1</a:t>
            </a:r>
            <a:endParaRPr lang="en-IN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1BEFF4-5C59-4312-89B4-5F371668B2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4211" y="3525014"/>
            <a:ext cx="5015047" cy="1303464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sz="1800" dirty="0"/>
              <a:t>Lightweight Machine to Machine</a:t>
            </a:r>
          </a:p>
          <a:p>
            <a:r>
              <a:rPr lang="en-US" sz="2000" dirty="0"/>
              <a:t>Open Mobile Alliance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2BAC86-3CF0-EB41-B41B-6E01C423EF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76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192" y="257213"/>
            <a:ext cx="10515600" cy="616387"/>
          </a:xfrm>
        </p:spPr>
        <p:txBody>
          <a:bodyPr>
            <a:normAutofit fontScale="90000"/>
          </a:bodyPr>
          <a:lstStyle/>
          <a:p>
            <a:r>
              <a:rPr lang="en-US" dirty="0"/>
              <a:t>Device Configuration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5093" y="1306266"/>
            <a:ext cx="5015121" cy="52178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D96F6D-7A23-4C04-9EF8-3C9BBDFDA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17" y="1099266"/>
            <a:ext cx="6007100" cy="527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309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108" y="1196577"/>
            <a:ext cx="6767117" cy="55327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447" y="197346"/>
            <a:ext cx="10632347" cy="507330"/>
          </a:xfrm>
        </p:spPr>
        <p:txBody>
          <a:bodyPr>
            <a:normAutofit fontScale="90000"/>
          </a:bodyPr>
          <a:lstStyle/>
          <a:p>
            <a:r>
              <a:rPr lang="en-US" dirty="0"/>
              <a:t>Firmware Update</a:t>
            </a:r>
          </a:p>
        </p:txBody>
      </p:sp>
    </p:spTree>
    <p:extLst>
      <p:ext uri="{BB962C8B-B14F-4D97-AF65-F5344CB8AC3E}">
        <p14:creationId xmlns:p14="http://schemas.microsoft.com/office/powerpoint/2010/main" val="298169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56685" y="1440000"/>
            <a:ext cx="6699043" cy="4747200"/>
          </a:xfrm>
        </p:spPr>
        <p:txBody>
          <a:bodyPr>
            <a:normAutofit/>
          </a:bodyPr>
          <a:lstStyle/>
          <a:p>
            <a:r>
              <a:rPr lang="en-US" sz="2667" dirty="0">
                <a:solidFill>
                  <a:schemeClr val="tx2"/>
                </a:solidFill>
              </a:rPr>
              <a:t>Power sources and its values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Battery level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Memory status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Supported binding modes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Version of hardware/software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Capabilities of the LwM2M Device</a:t>
            </a:r>
          </a:p>
          <a:p>
            <a:endParaRPr lang="en-US" sz="2667" dirty="0"/>
          </a:p>
          <a:p>
            <a:endParaRPr lang="en-US" sz="2667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E7EE97-CC53-4D0C-A04B-9FA12B98FF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1660" y="15499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Diagnostics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900" y="1264755"/>
            <a:ext cx="5168253" cy="487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286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</a:rPr>
              <a:t>Mapping of necessary Cellular and Wi-Fi technologies</a:t>
            </a:r>
          </a:p>
          <a:p>
            <a:r>
              <a:rPr lang="en-US" sz="3200" dirty="0">
                <a:solidFill>
                  <a:schemeClr val="tx2"/>
                </a:solidFill>
              </a:rPr>
              <a:t>Managing basic parameters needed for those technologies functioning like APN, WEP keys etc.,</a:t>
            </a:r>
          </a:p>
          <a:p>
            <a:r>
              <a:rPr lang="en-US" sz="3200" dirty="0">
                <a:solidFill>
                  <a:schemeClr val="tx2"/>
                </a:solidFill>
              </a:rPr>
              <a:t>Adding relevant parameters for bearer selection for cellular connectivity</a:t>
            </a:r>
          </a:p>
          <a:p>
            <a:r>
              <a:rPr lang="en-US" sz="3200" dirty="0">
                <a:solidFill>
                  <a:schemeClr val="tx2"/>
                </a:solidFill>
              </a:rPr>
              <a:t>Security is covered by DTLS and relevant section provide multiple details 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CC49B6-E45A-4FCB-A9B5-A90F34AF98E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1935" y="62713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Connection Management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265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556684" y="1440000"/>
            <a:ext cx="3963277" cy="4747200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tx2"/>
                </a:solidFill>
              </a:rPr>
              <a:t>Ability to setup access control on Objects for various LwM2M server</a:t>
            </a:r>
          </a:p>
          <a:p>
            <a:r>
              <a:rPr lang="en-US" dirty="0">
                <a:solidFill>
                  <a:schemeClr val="tx2"/>
                </a:solidFill>
              </a:rPr>
              <a:t>Wake up the LwM2M Device using SMS</a:t>
            </a:r>
          </a:p>
          <a:p>
            <a:r>
              <a:rPr lang="en-US" dirty="0">
                <a:solidFill>
                  <a:schemeClr val="tx2"/>
                </a:solidFill>
              </a:rPr>
              <a:t>Reboot the LwM2M Device</a:t>
            </a:r>
          </a:p>
          <a:p>
            <a:r>
              <a:rPr lang="en-US" dirty="0">
                <a:solidFill>
                  <a:schemeClr val="tx2"/>
                </a:solidFill>
              </a:rPr>
              <a:t>Disable the LwM2M Device for a specified time</a:t>
            </a:r>
          </a:p>
          <a:p>
            <a:r>
              <a:rPr lang="en-US" dirty="0">
                <a:solidFill>
                  <a:schemeClr val="tx2"/>
                </a:solidFill>
              </a:rPr>
              <a:t>Ask the LwM2M Device to perform registration 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34E79F-F77B-4B02-A42A-938E86DF4B8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544" y="268633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Control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2303" y="1063711"/>
            <a:ext cx="5905091" cy="570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979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747" y="4010"/>
            <a:ext cx="10515600" cy="700665"/>
          </a:xfrm>
        </p:spPr>
        <p:txBody>
          <a:bodyPr>
            <a:normAutofit/>
          </a:bodyPr>
          <a:lstStyle/>
          <a:p>
            <a:r>
              <a:rPr lang="en-US" sz="4000" dirty="0"/>
              <a:t>Data Reporting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1527" y="1329573"/>
            <a:ext cx="5636579" cy="5318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331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469" y="222513"/>
            <a:ext cx="10515600" cy="574442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Lock &amp; Wipe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650" y="1089199"/>
            <a:ext cx="7810429" cy="563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32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Types of credential procedures supported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Certificates 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Pre-shared key 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Public Raw Key </a:t>
            </a:r>
          </a:p>
          <a:p>
            <a:r>
              <a:rPr lang="en-US" sz="2400" dirty="0">
                <a:solidFill>
                  <a:srgbClr val="C00000"/>
                </a:solidFill>
              </a:rPr>
              <a:t>PKI deployments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Security paths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DTLS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SMS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DTLS over SMS</a:t>
            </a:r>
          </a:p>
          <a:p>
            <a:r>
              <a:rPr lang="en-US" sz="2400" dirty="0">
                <a:solidFill>
                  <a:srgbClr val="C00000"/>
                </a:solidFill>
              </a:rPr>
              <a:t>OSCORE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2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LwM2M Security abilities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Initial keys can be replaced during bootstrap procedure</a:t>
            </a:r>
          </a:p>
          <a:p>
            <a:r>
              <a:rPr lang="en-US" sz="2400" dirty="0">
                <a:solidFill>
                  <a:srgbClr val="000000"/>
                </a:solidFill>
              </a:rPr>
              <a:t>Multiple servers could be added with different credentials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Provide security in every path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601B3A-22F3-4C60-B0D8-87E7E375D4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2400" y="124469"/>
            <a:ext cx="11078400" cy="412800"/>
          </a:xfrm>
        </p:spPr>
        <p:txBody>
          <a:bodyPr>
            <a:noAutofit/>
          </a:bodyPr>
          <a:lstStyle/>
          <a:p>
            <a:r>
              <a:rPr lang="en-IN" sz="4000" dirty="0">
                <a:solidFill>
                  <a:schemeClr val="tx1"/>
                </a:solidFill>
              </a:rPr>
              <a:t>LwM2M Security</a:t>
            </a:r>
          </a:p>
        </p:txBody>
      </p:sp>
    </p:spTree>
    <p:extLst>
      <p:ext uri="{BB962C8B-B14F-4D97-AF65-F5344CB8AC3E}">
        <p14:creationId xmlns:p14="http://schemas.microsoft.com/office/powerpoint/2010/main" val="35639443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1823586-44AC-4167-8DF8-B7970EA65A2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1689" y="291972"/>
            <a:ext cx="10623666" cy="568266"/>
          </a:xfrm>
        </p:spPr>
        <p:txBody>
          <a:bodyPr>
            <a:normAutofit fontScale="40000" lnSpcReduction="20000"/>
          </a:bodyPr>
          <a:lstStyle/>
          <a:p>
            <a:r>
              <a:rPr lang="en-IN" sz="10000" dirty="0">
                <a:solidFill>
                  <a:schemeClr val="tx1"/>
                </a:solidFill>
              </a:rPr>
              <a:t>LwM2M security – contd. </a:t>
            </a:r>
          </a:p>
          <a:p>
            <a:endParaRPr lang="en-IN" dirty="0"/>
          </a:p>
        </p:txBody>
      </p:sp>
      <p:sp>
        <p:nvSpPr>
          <p:cNvPr id="3" name="Rectangle: Rounded Corners 2"/>
          <p:cNvSpPr/>
          <p:nvPr/>
        </p:nvSpPr>
        <p:spPr>
          <a:xfrm>
            <a:off x="1402080" y="1690689"/>
            <a:ext cx="1524000" cy="13659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Security Keys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4586111" y="1690689"/>
            <a:ext cx="1524000" cy="13659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Bootstrap Server</a:t>
            </a:r>
          </a:p>
        </p:txBody>
      </p:sp>
      <p:sp>
        <p:nvSpPr>
          <p:cNvPr id="4" name="Oval 3"/>
          <p:cNvSpPr/>
          <p:nvPr/>
        </p:nvSpPr>
        <p:spPr>
          <a:xfrm>
            <a:off x="4710290" y="5085714"/>
            <a:ext cx="1399823" cy="110631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LwM2M</a:t>
            </a:r>
            <a:r>
              <a:rPr lang="en-US" dirty="0"/>
              <a:t> Device</a:t>
            </a:r>
          </a:p>
        </p:txBody>
      </p:sp>
      <p:sp>
        <p:nvSpPr>
          <p:cNvPr id="7" name="Rectangle: Rounded Corners 6"/>
          <p:cNvSpPr/>
          <p:nvPr/>
        </p:nvSpPr>
        <p:spPr>
          <a:xfrm>
            <a:off x="7627055" y="1690689"/>
            <a:ext cx="1524000" cy="13659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LwM2M </a:t>
            </a:r>
            <a:r>
              <a:rPr lang="en-US" sz="1867" dirty="0"/>
              <a:t>Server1</a:t>
            </a:r>
          </a:p>
        </p:txBody>
      </p:sp>
      <p:sp>
        <p:nvSpPr>
          <p:cNvPr id="12" name="Freeform: Shape 11"/>
          <p:cNvSpPr/>
          <p:nvPr/>
        </p:nvSpPr>
        <p:spPr>
          <a:xfrm>
            <a:off x="1874520" y="3093720"/>
            <a:ext cx="2834640" cy="2484120"/>
          </a:xfrm>
          <a:custGeom>
            <a:avLst/>
            <a:gdLst>
              <a:gd name="connsiteX0" fmla="*/ 0 w 2834640"/>
              <a:gd name="connsiteY0" fmla="*/ 0 h 2484120"/>
              <a:gd name="connsiteX1" fmla="*/ 487680 w 2834640"/>
              <a:gd name="connsiteY1" fmla="*/ 1737360 h 2484120"/>
              <a:gd name="connsiteX2" fmla="*/ 2834640 w 2834640"/>
              <a:gd name="connsiteY2" fmla="*/ 2484120 h 248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4640" h="2484120">
                <a:moveTo>
                  <a:pt x="0" y="0"/>
                </a:moveTo>
                <a:cubicBezTo>
                  <a:pt x="7620" y="661670"/>
                  <a:pt x="15240" y="1323340"/>
                  <a:pt x="487680" y="1737360"/>
                </a:cubicBezTo>
                <a:cubicBezTo>
                  <a:pt x="960120" y="2151380"/>
                  <a:pt x="1897380" y="2317750"/>
                  <a:pt x="2834640" y="2484120"/>
                </a:cubicBezTo>
              </a:path>
            </a:pathLst>
          </a:custGeom>
          <a:noFill/>
          <a:ln w="34925">
            <a:solidFill>
              <a:schemeClr val="accent2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249681" y="3962402"/>
            <a:ext cx="1281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Factory </a:t>
            </a:r>
          </a:p>
          <a:p>
            <a:r>
              <a:rPr lang="en-US" dirty="0">
                <a:solidFill>
                  <a:schemeClr val="accent2"/>
                </a:solidFill>
              </a:rPr>
              <a:t>Provisioned</a:t>
            </a:r>
          </a:p>
        </p:txBody>
      </p:sp>
      <p:sp>
        <p:nvSpPr>
          <p:cNvPr id="14" name="Freeform: Shape 13"/>
          <p:cNvSpPr/>
          <p:nvPr/>
        </p:nvSpPr>
        <p:spPr>
          <a:xfrm>
            <a:off x="4785066" y="3078480"/>
            <a:ext cx="320335" cy="2057400"/>
          </a:xfrm>
          <a:custGeom>
            <a:avLst/>
            <a:gdLst>
              <a:gd name="connsiteX0" fmla="*/ 320335 w 320335"/>
              <a:gd name="connsiteY0" fmla="*/ 0 h 2057400"/>
              <a:gd name="connsiteX1" fmla="*/ 295 w 320335"/>
              <a:gd name="connsiteY1" fmla="*/ 1158240 h 2057400"/>
              <a:gd name="connsiteX2" fmla="*/ 274615 w 320335"/>
              <a:gd name="connsiteY2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335" h="2057400">
                <a:moveTo>
                  <a:pt x="320335" y="0"/>
                </a:moveTo>
                <a:cubicBezTo>
                  <a:pt x="164125" y="407670"/>
                  <a:pt x="7915" y="815340"/>
                  <a:pt x="295" y="1158240"/>
                </a:cubicBezTo>
                <a:cubicBezTo>
                  <a:pt x="-7325" y="1501140"/>
                  <a:pt x="133645" y="1779270"/>
                  <a:pt x="274615" y="2057400"/>
                </a:cubicBezTo>
              </a:path>
            </a:pathLst>
          </a:custGeom>
          <a:noFill/>
          <a:ln w="25400">
            <a:solidFill>
              <a:schemeClr val="accent6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432925" y="3682682"/>
            <a:ext cx="1830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Provisioning after</a:t>
            </a:r>
          </a:p>
          <a:p>
            <a:r>
              <a:rPr lang="en-US" dirty="0"/>
              <a:t>First contact</a:t>
            </a:r>
          </a:p>
        </p:txBody>
      </p:sp>
      <p:sp>
        <p:nvSpPr>
          <p:cNvPr id="16" name="Freeform: Shape 15"/>
          <p:cNvSpPr/>
          <p:nvPr/>
        </p:nvSpPr>
        <p:spPr>
          <a:xfrm>
            <a:off x="4156882" y="2499360"/>
            <a:ext cx="643719" cy="2849880"/>
          </a:xfrm>
          <a:custGeom>
            <a:avLst/>
            <a:gdLst>
              <a:gd name="connsiteX0" fmla="*/ 643719 w 643719"/>
              <a:gd name="connsiteY0" fmla="*/ 2849880 h 2849880"/>
              <a:gd name="connsiteX1" fmla="*/ 3639 w 643719"/>
              <a:gd name="connsiteY1" fmla="*/ 1143000 h 2849880"/>
              <a:gd name="connsiteX2" fmla="*/ 430359 w 643719"/>
              <a:gd name="connsiteY2" fmla="*/ 0 h 284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3719" h="2849880">
                <a:moveTo>
                  <a:pt x="643719" y="2849880"/>
                </a:moveTo>
                <a:cubicBezTo>
                  <a:pt x="341459" y="2233930"/>
                  <a:pt x="39199" y="1617980"/>
                  <a:pt x="3639" y="1143000"/>
                </a:cubicBezTo>
                <a:cubicBezTo>
                  <a:pt x="-31921" y="668020"/>
                  <a:pt x="199219" y="334010"/>
                  <a:pt x="430359" y="0"/>
                </a:cubicBezTo>
              </a:path>
            </a:pathLst>
          </a:custGeom>
          <a:noFill/>
          <a:ln w="25400">
            <a:solidFill>
              <a:schemeClr val="accent2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203677" y="3111830"/>
            <a:ext cx="909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First </a:t>
            </a:r>
          </a:p>
          <a:p>
            <a:r>
              <a:rPr lang="en-US" dirty="0">
                <a:solidFill>
                  <a:schemeClr val="accent2"/>
                </a:solidFill>
              </a:rPr>
              <a:t>Contact</a:t>
            </a:r>
          </a:p>
        </p:txBody>
      </p:sp>
      <p:sp>
        <p:nvSpPr>
          <p:cNvPr id="18" name="Freeform: Shape 17"/>
          <p:cNvSpPr/>
          <p:nvPr/>
        </p:nvSpPr>
        <p:spPr>
          <a:xfrm>
            <a:off x="5882640" y="2560320"/>
            <a:ext cx="1737360" cy="2651760"/>
          </a:xfrm>
          <a:custGeom>
            <a:avLst/>
            <a:gdLst>
              <a:gd name="connsiteX0" fmla="*/ 0 w 1737360"/>
              <a:gd name="connsiteY0" fmla="*/ 2651760 h 2651760"/>
              <a:gd name="connsiteX1" fmla="*/ 1021080 w 1737360"/>
              <a:gd name="connsiteY1" fmla="*/ 533400 h 2651760"/>
              <a:gd name="connsiteX2" fmla="*/ 1737360 w 1737360"/>
              <a:gd name="connsiteY2" fmla="*/ 0 h 265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37360" h="2651760">
                <a:moveTo>
                  <a:pt x="0" y="2651760"/>
                </a:moveTo>
                <a:cubicBezTo>
                  <a:pt x="365760" y="1813560"/>
                  <a:pt x="731520" y="975360"/>
                  <a:pt x="1021080" y="533400"/>
                </a:cubicBezTo>
                <a:cubicBezTo>
                  <a:pt x="1310640" y="91440"/>
                  <a:pt x="1524000" y="45720"/>
                  <a:pt x="1737360" y="0"/>
                </a:cubicBezTo>
              </a:path>
            </a:pathLst>
          </a:custGeom>
          <a:noFill/>
          <a:ln w="25400">
            <a:solidFill>
              <a:schemeClr val="accent2"/>
            </a:solidFill>
            <a:headEnd type="none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766316" y="3005574"/>
            <a:ext cx="1284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Pre-</a:t>
            </a:r>
          </a:p>
          <a:p>
            <a:r>
              <a:rPr lang="en-US" dirty="0">
                <a:solidFill>
                  <a:schemeClr val="accent2"/>
                </a:solidFill>
              </a:rPr>
              <a:t>provisioned</a:t>
            </a:r>
          </a:p>
        </p:txBody>
      </p:sp>
      <p:sp>
        <p:nvSpPr>
          <p:cNvPr id="20" name="Freeform: Shape 19"/>
          <p:cNvSpPr/>
          <p:nvPr/>
        </p:nvSpPr>
        <p:spPr>
          <a:xfrm>
            <a:off x="5320690" y="3065532"/>
            <a:ext cx="320335" cy="2057400"/>
          </a:xfrm>
          <a:custGeom>
            <a:avLst/>
            <a:gdLst>
              <a:gd name="connsiteX0" fmla="*/ 320335 w 320335"/>
              <a:gd name="connsiteY0" fmla="*/ 0 h 2057400"/>
              <a:gd name="connsiteX1" fmla="*/ 295 w 320335"/>
              <a:gd name="connsiteY1" fmla="*/ 1158240 h 2057400"/>
              <a:gd name="connsiteX2" fmla="*/ 274615 w 320335"/>
              <a:gd name="connsiteY2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335" h="2057400">
                <a:moveTo>
                  <a:pt x="320335" y="0"/>
                </a:moveTo>
                <a:cubicBezTo>
                  <a:pt x="164125" y="407670"/>
                  <a:pt x="7915" y="815340"/>
                  <a:pt x="295" y="1158240"/>
                </a:cubicBezTo>
                <a:cubicBezTo>
                  <a:pt x="-7325" y="1501140"/>
                  <a:pt x="133645" y="1779270"/>
                  <a:pt x="274615" y="2057400"/>
                </a:cubicBezTo>
              </a:path>
            </a:pathLst>
          </a:custGeom>
          <a:noFill/>
          <a:ln w="25400">
            <a:solidFill>
              <a:srgbClr val="002060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/>
          <p:cNvSpPr/>
          <p:nvPr/>
        </p:nvSpPr>
        <p:spPr>
          <a:xfrm>
            <a:off x="10217855" y="1703023"/>
            <a:ext cx="1524000" cy="136595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LwM2M Server2</a:t>
            </a:r>
          </a:p>
        </p:txBody>
      </p:sp>
      <p:sp>
        <p:nvSpPr>
          <p:cNvPr id="23" name="Freeform: Shape 22"/>
          <p:cNvSpPr/>
          <p:nvPr/>
        </p:nvSpPr>
        <p:spPr>
          <a:xfrm>
            <a:off x="6050282" y="3063240"/>
            <a:ext cx="2597871" cy="2362200"/>
          </a:xfrm>
          <a:custGeom>
            <a:avLst/>
            <a:gdLst>
              <a:gd name="connsiteX0" fmla="*/ 0 w 2597871"/>
              <a:gd name="connsiteY0" fmla="*/ 2362200 h 2362200"/>
              <a:gd name="connsiteX1" fmla="*/ 2194560 w 2597871"/>
              <a:gd name="connsiteY1" fmla="*/ 1188720 h 2362200"/>
              <a:gd name="connsiteX2" fmla="*/ 2590800 w 2597871"/>
              <a:gd name="connsiteY2" fmla="*/ 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97871" h="2362200">
                <a:moveTo>
                  <a:pt x="0" y="2362200"/>
                </a:moveTo>
                <a:cubicBezTo>
                  <a:pt x="881380" y="1972310"/>
                  <a:pt x="1762760" y="1582420"/>
                  <a:pt x="2194560" y="1188720"/>
                </a:cubicBezTo>
                <a:cubicBezTo>
                  <a:pt x="2626360" y="795020"/>
                  <a:pt x="2608580" y="397510"/>
                  <a:pt x="2590800" y="0"/>
                </a:cubicBezTo>
              </a:path>
            </a:pathLst>
          </a:custGeom>
          <a:noFill/>
          <a:ln w="25400">
            <a:solidFill>
              <a:schemeClr val="accent6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451356" y="3963447"/>
            <a:ext cx="185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Using Provisioned</a:t>
            </a:r>
          </a:p>
          <a:p>
            <a:r>
              <a:rPr lang="en-US" dirty="0"/>
              <a:t>Credential 1</a:t>
            </a:r>
          </a:p>
        </p:txBody>
      </p:sp>
      <p:sp>
        <p:nvSpPr>
          <p:cNvPr id="25" name="Freeform: Shape 24"/>
          <p:cNvSpPr/>
          <p:nvPr/>
        </p:nvSpPr>
        <p:spPr>
          <a:xfrm>
            <a:off x="6126480" y="3063240"/>
            <a:ext cx="5288280" cy="2575560"/>
          </a:xfrm>
          <a:custGeom>
            <a:avLst/>
            <a:gdLst>
              <a:gd name="connsiteX0" fmla="*/ 0 w 5288280"/>
              <a:gd name="connsiteY0" fmla="*/ 2575560 h 2575560"/>
              <a:gd name="connsiteX1" fmla="*/ 4099560 w 5288280"/>
              <a:gd name="connsiteY1" fmla="*/ 1767840 h 2575560"/>
              <a:gd name="connsiteX2" fmla="*/ 5288280 w 5288280"/>
              <a:gd name="connsiteY2" fmla="*/ 0 h 2575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88280" h="2575560">
                <a:moveTo>
                  <a:pt x="0" y="2575560"/>
                </a:moveTo>
                <a:cubicBezTo>
                  <a:pt x="1609090" y="2386330"/>
                  <a:pt x="3218180" y="2197100"/>
                  <a:pt x="4099560" y="1767840"/>
                </a:cubicBezTo>
                <a:cubicBezTo>
                  <a:pt x="4980940" y="1338580"/>
                  <a:pt x="5134610" y="669290"/>
                  <a:pt x="5288280" y="0"/>
                </a:cubicBezTo>
              </a:path>
            </a:pathLst>
          </a:custGeom>
          <a:noFill/>
          <a:ln w="25400">
            <a:solidFill>
              <a:srgbClr val="002060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9346827" y="5029027"/>
            <a:ext cx="185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Using Provisioned</a:t>
            </a:r>
          </a:p>
          <a:p>
            <a:r>
              <a:rPr lang="en-US" dirty="0"/>
              <a:t>Credential 2</a:t>
            </a:r>
          </a:p>
        </p:txBody>
      </p:sp>
    </p:spTree>
    <p:extLst>
      <p:ext uri="{BB962C8B-B14F-4D97-AF65-F5344CB8AC3E}">
        <p14:creationId xmlns:p14="http://schemas.microsoft.com/office/powerpoint/2010/main" val="39622079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chemeClr val="tx2"/>
                </a:solidFill>
              </a:rPr>
              <a:t>Simple resource model with the core set of objects and resources defined in this specification. The full list of registered objects can be found at [OMNA]. </a:t>
            </a:r>
          </a:p>
          <a:p>
            <a:r>
              <a:rPr lang="en-US" sz="2400" dirty="0">
                <a:solidFill>
                  <a:schemeClr val="tx2"/>
                </a:solidFill>
              </a:rPr>
              <a:t>Operations for creation, update, deletion, and retrieval of resources.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Asynchronous notifications of resource changes.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Support for several serialization formats, namely TLV, JSON, Plain Text and binary data formats and the core set of LightweightM2M Objects.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UDP and SMS transport support.</a:t>
            </a:r>
          </a:p>
          <a:p>
            <a:r>
              <a:rPr lang="en-US" sz="2400" dirty="0">
                <a:solidFill>
                  <a:schemeClr val="tx2"/>
                </a:solidFill>
              </a:rPr>
              <a:t>Communication security based on the DTLS protocol supporting different types of credentials.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914E5C-2E6D-4A6D-9706-26034D79E98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1936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v1.0 features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332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LightweightM2M (LwM2M) </a:t>
            </a:r>
            <a:r>
              <a:rPr lang="en-US" sz="2800" dirty="0"/>
              <a:t>is a Device Management Protocol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9600" y="6356351"/>
            <a:ext cx="9186044" cy="365125"/>
          </a:xfrm>
        </p:spPr>
        <p:txBody>
          <a:bodyPr/>
          <a:lstStyle/>
          <a:p>
            <a:r>
              <a:rPr lang="en-US" dirty="0"/>
              <a:t>The information in this presentation is public.     |     Copyright © 2018  Open Mobile Alliance</a:t>
            </a: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5309326" y="2731763"/>
            <a:ext cx="992116" cy="892904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O-ID</a:t>
            </a:r>
            <a:endParaRPr lang="en-GB" altLang="en-US" sz="1867" b="1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410314" y="2324015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R-ID</a:t>
            </a:r>
            <a:endParaRPr lang="en-GB" altLang="en-US" sz="1867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410313" y="3029631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R-ID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410314" y="3758449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5701</a:t>
            </a: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3489247" y="3180318"/>
            <a:ext cx="3961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3200" dirty="0"/>
              <a:t>…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399" y="2476734"/>
            <a:ext cx="2579501" cy="140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73" y="2261969"/>
            <a:ext cx="758555" cy="75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37" y="3309892"/>
            <a:ext cx="816428" cy="68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1904091" y="2324015"/>
            <a:ext cx="1091327" cy="1680397"/>
          </a:xfrm>
          <a:prstGeom prst="rect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2052909" y="2431495"/>
            <a:ext cx="793692" cy="59526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432"/>
              <a:t>Switch</a:t>
            </a:r>
          </a:p>
          <a:p>
            <a:pPr algn="ctr">
              <a:lnSpc>
                <a:spcPct val="90000"/>
              </a:lnSpc>
            </a:pPr>
            <a:r>
              <a:rPr lang="en-GB" altLang="en-US" sz="1432"/>
              <a:t>Drvr</a:t>
            </a:r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2052909" y="3311998"/>
            <a:ext cx="793692" cy="59526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432"/>
              <a:t>Temp</a:t>
            </a:r>
          </a:p>
          <a:p>
            <a:pPr algn="ctr">
              <a:lnSpc>
                <a:spcPct val="90000"/>
              </a:lnSpc>
            </a:pPr>
            <a:r>
              <a:rPr lang="en-GB" altLang="en-US" sz="1432"/>
              <a:t>Drvr</a:t>
            </a: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43733" y="2098684"/>
            <a:ext cx="1537780" cy="2083443"/>
          </a:xfrm>
          <a:prstGeom prst="rect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/>
          </a:p>
        </p:txBody>
      </p:sp>
      <p:sp>
        <p:nvSpPr>
          <p:cNvPr id="28" name="TextBox 9"/>
          <p:cNvSpPr txBox="1">
            <a:spLocks noChangeArrowheads="1"/>
          </p:cNvSpPr>
          <p:nvPr/>
        </p:nvSpPr>
        <p:spPr bwMode="auto">
          <a:xfrm>
            <a:off x="366959" y="4353225"/>
            <a:ext cx="109132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H/W Sensors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1903161" y="4326060"/>
            <a:ext cx="109132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Driver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/>
              <a:t>Sensors</a:t>
            </a:r>
          </a:p>
        </p:txBody>
      </p:sp>
      <p:sp>
        <p:nvSpPr>
          <p:cNvPr id="30" name="TextBox 14"/>
          <p:cNvSpPr txBox="1">
            <a:spLocks noChangeArrowheads="1"/>
          </p:cNvSpPr>
          <p:nvPr/>
        </p:nvSpPr>
        <p:spPr bwMode="auto">
          <a:xfrm>
            <a:off x="7023407" y="4334429"/>
            <a:ext cx="233249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Constrained Device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/>
              <a:t>/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Client  LwM2M</a:t>
            </a: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6627581" y="2294845"/>
            <a:ext cx="2877136" cy="1678329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3074" y="2482936"/>
            <a:ext cx="1811567" cy="1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14"/>
          <p:cNvSpPr txBox="1">
            <a:spLocks noChangeArrowheads="1"/>
          </p:cNvSpPr>
          <p:nvPr/>
        </p:nvSpPr>
        <p:spPr bwMode="auto">
          <a:xfrm>
            <a:off x="9686754" y="4320821"/>
            <a:ext cx="189186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Remote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Server 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LwM2M</a:t>
            </a:r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9795644" y="2297400"/>
            <a:ext cx="2275608" cy="1678329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/>
          </a:p>
        </p:txBody>
      </p:sp>
      <p:sp>
        <p:nvSpPr>
          <p:cNvPr id="37" name="TextBox 14"/>
          <p:cNvSpPr txBox="1">
            <a:spLocks noChangeArrowheads="1"/>
          </p:cNvSpPr>
          <p:nvPr/>
        </p:nvSpPr>
        <p:spPr bwMode="auto">
          <a:xfrm>
            <a:off x="3807161" y="4338271"/>
            <a:ext cx="189186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Sensor(s)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Object/Resource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Data Model</a:t>
            </a: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3215310" y="2098684"/>
            <a:ext cx="3121345" cy="2083443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33762" y="3919523"/>
            <a:ext cx="11610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Temp (3303)</a:t>
            </a:r>
            <a:endParaRPr lang="en-GB" altLang="en-US" sz="1823" dirty="0"/>
          </a:p>
        </p:txBody>
      </p:sp>
      <p:sp>
        <p:nvSpPr>
          <p:cNvPr id="39" name="TextBox 6"/>
          <p:cNvSpPr txBox="1">
            <a:spLocks noChangeArrowheads="1"/>
          </p:cNvSpPr>
          <p:nvPr/>
        </p:nvSpPr>
        <p:spPr bwMode="auto">
          <a:xfrm>
            <a:off x="295307" y="2972251"/>
            <a:ext cx="1167739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Relay (3342)</a:t>
            </a:r>
            <a:endParaRPr lang="en-GB" altLang="en-US" sz="1823" dirty="0"/>
          </a:p>
        </p:txBody>
      </p:sp>
      <p:sp>
        <p:nvSpPr>
          <p:cNvPr id="4" name="TextBox 3"/>
          <p:cNvSpPr txBox="1"/>
          <p:nvPr/>
        </p:nvSpPr>
        <p:spPr>
          <a:xfrm>
            <a:off x="1" y="5538240"/>
            <a:ext cx="1219200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33" b="1" i="1" dirty="0"/>
              <a:t>*</a:t>
            </a:r>
            <a:r>
              <a:rPr lang="en-GB" sz="1733" b="1" i="1" dirty="0">
                <a:solidFill>
                  <a:srgbClr val="FF0000"/>
                </a:solidFill>
              </a:rPr>
              <a:t>Bootstrapping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00B050"/>
                </a:solidFill>
              </a:rPr>
              <a:t>Device Configuration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0070C0"/>
                </a:solidFill>
              </a:rPr>
              <a:t>Firmware Update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C00000"/>
                </a:solidFill>
              </a:rPr>
              <a:t>Fault Management</a:t>
            </a:r>
            <a:r>
              <a:rPr lang="en-GB" sz="1733" i="1" dirty="0"/>
              <a:t> |</a:t>
            </a:r>
            <a:r>
              <a:rPr lang="en-GB" sz="1733" b="1" i="1" dirty="0">
                <a:solidFill>
                  <a:srgbClr val="7030A0"/>
                </a:solidFill>
              </a:rPr>
              <a:t>Configuration &amp; Control</a:t>
            </a:r>
            <a:r>
              <a:rPr lang="en-GB" sz="1733" i="1" dirty="0"/>
              <a:t> |</a:t>
            </a:r>
            <a:r>
              <a:rPr lang="en-GB" sz="1733" b="1" i="1" dirty="0">
                <a:solidFill>
                  <a:schemeClr val="bg1">
                    <a:lumMod val="50000"/>
                  </a:schemeClr>
                </a:solidFill>
              </a:rPr>
              <a:t>Reporting</a:t>
            </a:r>
          </a:p>
        </p:txBody>
      </p:sp>
      <p:cxnSp>
        <p:nvCxnSpPr>
          <p:cNvPr id="19" name="Straight Connector 18"/>
          <p:cNvCxnSpPr>
            <a:stCxn id="12" idx="3"/>
            <a:endCxn id="10" idx="2"/>
          </p:cNvCxnSpPr>
          <p:nvPr/>
        </p:nvCxnSpPr>
        <p:spPr>
          <a:xfrm flipV="1">
            <a:off x="4204005" y="3178216"/>
            <a:ext cx="1105321" cy="233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1" idx="3"/>
            <a:endCxn id="10" idx="2"/>
          </p:cNvCxnSpPr>
          <p:nvPr/>
        </p:nvCxnSpPr>
        <p:spPr>
          <a:xfrm>
            <a:off x="4204005" y="2472833"/>
            <a:ext cx="1105320" cy="705383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13" idx="3"/>
            <a:endCxn id="10" idx="2"/>
          </p:cNvCxnSpPr>
          <p:nvPr/>
        </p:nvCxnSpPr>
        <p:spPr>
          <a:xfrm flipV="1">
            <a:off x="4204005" y="3178215"/>
            <a:ext cx="1105320" cy="729052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7"/>
          <p:cNvSpPr txBox="1">
            <a:spLocks noChangeArrowheads="1"/>
          </p:cNvSpPr>
          <p:nvPr/>
        </p:nvSpPr>
        <p:spPr bwMode="auto">
          <a:xfrm>
            <a:off x="5309326" y="3746627"/>
            <a:ext cx="102732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800" dirty="0"/>
              <a:t>One object for each sensor</a:t>
            </a:r>
          </a:p>
        </p:txBody>
      </p:sp>
      <p:sp>
        <p:nvSpPr>
          <p:cNvPr id="41" name="TextBox 7"/>
          <p:cNvSpPr txBox="1">
            <a:spLocks noChangeArrowheads="1"/>
          </p:cNvSpPr>
          <p:nvPr/>
        </p:nvSpPr>
        <p:spPr bwMode="auto">
          <a:xfrm>
            <a:off x="127634" y="6011642"/>
            <a:ext cx="2657241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1200" b="1" dirty="0"/>
              <a:t>*</a:t>
            </a:r>
            <a:r>
              <a:rPr lang="en-GB" altLang="en-US" sz="1200" dirty="0"/>
              <a:t>Device Management Functions</a:t>
            </a:r>
          </a:p>
        </p:txBody>
      </p:sp>
      <p:sp>
        <p:nvSpPr>
          <p:cNvPr id="40" name="TextBox 6"/>
          <p:cNvSpPr txBox="1">
            <a:spLocks noChangeArrowheads="1"/>
          </p:cNvSpPr>
          <p:nvPr/>
        </p:nvSpPr>
        <p:spPr bwMode="auto">
          <a:xfrm>
            <a:off x="5372934" y="3304708"/>
            <a:ext cx="87325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(3303)</a:t>
            </a:r>
            <a:endParaRPr lang="en-GB" altLang="en-US" sz="1823" dirty="0"/>
          </a:p>
        </p:txBody>
      </p:sp>
      <p:sp>
        <p:nvSpPr>
          <p:cNvPr id="42" name="TextBox 6"/>
          <p:cNvSpPr txBox="1">
            <a:spLocks noChangeArrowheads="1"/>
          </p:cNvSpPr>
          <p:nvPr/>
        </p:nvSpPr>
        <p:spPr bwMode="auto">
          <a:xfrm>
            <a:off x="6590409" y="5134692"/>
            <a:ext cx="31984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10KB RAM, 100KB Flash, 40 MHZ</a:t>
            </a:r>
            <a:endParaRPr lang="en-GB" altLang="en-US" sz="1823" dirty="0"/>
          </a:p>
        </p:txBody>
      </p:sp>
    </p:spTree>
    <p:extLst>
      <p:ext uri="{BB962C8B-B14F-4D97-AF65-F5344CB8AC3E}">
        <p14:creationId xmlns:p14="http://schemas.microsoft.com/office/powerpoint/2010/main" val="32400910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Queue Mode offers functionality for a LwM2M Client to inform the LwM2M Server that it may be disconnected for an extended period of time and also when it becomes reachable again.  </a:t>
            </a:r>
          </a:p>
          <a:p>
            <a:r>
              <a:rPr lang="en-US" sz="2400" dirty="0">
                <a:solidFill>
                  <a:schemeClr val="tx2"/>
                </a:solidFill>
              </a:rPr>
              <a:t>Support for use of multiple LwM2M Servers. </a:t>
            </a:r>
          </a:p>
          <a:p>
            <a:r>
              <a:rPr lang="en-US" sz="2400" dirty="0">
                <a:solidFill>
                  <a:schemeClr val="tx2"/>
                </a:solidFill>
              </a:rPr>
              <a:t>Provisioning of security credentials and access control lists by a dedicated LwM2M bootstrap-server.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F50BFF-62CF-4629-9A30-48E7806243F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5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v1.0 features contd..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568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IN" sz="2400" dirty="0">
                <a:solidFill>
                  <a:srgbClr val="C00000"/>
                </a:solidFill>
              </a:rPr>
              <a:t>Improved support for Public Key Infrastructure (PKI) deployments.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Introduction of enhanced registration sequence mechanisms by the LwM2M Client to LwM2M Server(s).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LwM2M over TCP/TLS to better support firewall and NAT traversal.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application layer security for LwM2M based on OSCORE</a:t>
            </a:r>
          </a:p>
          <a:p>
            <a:r>
              <a:rPr lang="en-IN" sz="2400" dirty="0">
                <a:solidFill>
                  <a:srgbClr val="C00000"/>
                </a:solidFill>
              </a:rPr>
              <a:t>Better support of LwM2M over Low Power WANs, including 3GPP CIoT &amp; </a:t>
            </a:r>
            <a:r>
              <a:rPr lang="en-IN" sz="2400" dirty="0" err="1">
                <a:solidFill>
                  <a:srgbClr val="C00000"/>
                </a:solidFill>
              </a:rPr>
              <a:t>LoRaWAN</a:t>
            </a:r>
            <a:r>
              <a:rPr lang="en-IN" sz="2400" dirty="0">
                <a:solidFill>
                  <a:srgbClr val="C00000"/>
                </a:solidFill>
              </a:rPr>
              <a:t>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Extended LwM2M commands to enable Resource Instance level access.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Performance improvement for retrieving and updating Resources of multiple objects. 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JSON using </a:t>
            </a:r>
            <a:r>
              <a:rPr lang="en-IN" sz="2400" dirty="0" err="1">
                <a:solidFill>
                  <a:srgbClr val="C00000"/>
                </a:solidFill>
              </a:rPr>
              <a:t>SenML</a:t>
            </a:r>
            <a:r>
              <a:rPr lang="en-IN" sz="2400" dirty="0">
                <a:solidFill>
                  <a:srgbClr val="C00000"/>
                </a:solidFill>
              </a:rPr>
              <a:t> with CBOR serialization for compressed payload with highly efficient transmission.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AC63F3-2EFB-465A-B090-563DE626293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3213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v1.1 features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111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4" y="233186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Enhanced Registration Sequence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5EF31A-4AB4-4927-8F77-31269634D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52" y="933282"/>
            <a:ext cx="10594061" cy="502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647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4" y="33116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Security &amp; additions to v1.1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F45C95C-5C66-455D-ADD3-96C22565A5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480" y="1901465"/>
            <a:ext cx="9794240" cy="364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076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71602" y="309836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Support of LPWAN – 3GPP CIoT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95051F5-B79F-474A-8942-1DDDAE111A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30" y="1119221"/>
            <a:ext cx="6856948" cy="542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884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489" y="32277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Support of LPWAN – </a:t>
            </a:r>
            <a:r>
              <a:rPr lang="en-US" sz="4000" dirty="0" err="1">
                <a:solidFill>
                  <a:schemeClr val="tx1"/>
                </a:solidFill>
              </a:rPr>
              <a:t>LoRAWAN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01310C-8221-4A0E-9023-5B98EC823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829" y="1312741"/>
            <a:ext cx="9676336" cy="466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047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41C41A-F4F9-462B-9E13-99496194961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LwM2M Security</a:t>
            </a:r>
          </a:p>
          <a:p>
            <a:r>
              <a:rPr lang="en-US" dirty="0"/>
              <a:t>LwM2M Server</a:t>
            </a:r>
          </a:p>
          <a:p>
            <a:r>
              <a:rPr lang="en-US" dirty="0"/>
              <a:t>LwM2M Access Control</a:t>
            </a:r>
          </a:p>
          <a:p>
            <a:r>
              <a:rPr lang="en-US" dirty="0"/>
              <a:t>Device</a:t>
            </a:r>
          </a:p>
          <a:p>
            <a:r>
              <a:rPr lang="en-US" dirty="0"/>
              <a:t>Connectivity Monitoring</a:t>
            </a:r>
          </a:p>
          <a:p>
            <a:r>
              <a:rPr lang="en-US" dirty="0"/>
              <a:t>Firmware Update</a:t>
            </a:r>
          </a:p>
          <a:p>
            <a:r>
              <a:rPr lang="en-US" dirty="0"/>
              <a:t>Location</a:t>
            </a:r>
          </a:p>
          <a:p>
            <a:r>
              <a:rPr lang="en-US" dirty="0"/>
              <a:t>Connectivity Statistics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42AA17-7734-43FF-87FD-FE37D30900D8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/>
              <a:t>Cellular Connectivity</a:t>
            </a:r>
          </a:p>
          <a:p>
            <a:r>
              <a:rPr lang="en-US" dirty="0"/>
              <a:t>APN Connection Profile</a:t>
            </a:r>
          </a:p>
          <a:p>
            <a:r>
              <a:rPr lang="en-US" dirty="0"/>
              <a:t>WLAN Connectivity</a:t>
            </a:r>
          </a:p>
          <a:p>
            <a:r>
              <a:rPr lang="en-US" dirty="0"/>
              <a:t>Bearer Selection</a:t>
            </a:r>
          </a:p>
          <a:p>
            <a:r>
              <a:rPr lang="en-US" dirty="0">
                <a:solidFill>
                  <a:srgbClr val="C00000"/>
                </a:solidFill>
              </a:rPr>
              <a:t>Communication Characteristics</a:t>
            </a:r>
          </a:p>
          <a:p>
            <a:r>
              <a:rPr lang="en-US" dirty="0">
                <a:solidFill>
                  <a:srgbClr val="C00000"/>
                </a:solidFill>
              </a:rPr>
              <a:t>Non-Access Stratum (NAS) Configuration</a:t>
            </a:r>
          </a:p>
          <a:p>
            <a:r>
              <a:rPr lang="en-US" dirty="0">
                <a:solidFill>
                  <a:srgbClr val="C00000"/>
                </a:solidFill>
              </a:rPr>
              <a:t>LwM2M OSCORE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62D58BD-93C9-4CA1-8726-0EA8FAD83EF9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Lock and Wipe</a:t>
            </a:r>
          </a:p>
          <a:p>
            <a:r>
              <a:rPr lang="en-US" dirty="0" err="1"/>
              <a:t>DevCapMgmt</a:t>
            </a:r>
            <a:endParaRPr lang="en-US" dirty="0"/>
          </a:p>
          <a:p>
            <a:r>
              <a:rPr lang="en-US" dirty="0"/>
              <a:t>Portfolio</a:t>
            </a:r>
          </a:p>
          <a:p>
            <a:r>
              <a:rPr lang="en-US" dirty="0"/>
              <a:t>LwM2M Software Management</a:t>
            </a:r>
          </a:p>
          <a:p>
            <a:r>
              <a:rPr lang="en-US" dirty="0"/>
              <a:t>LwM2M Software Component</a:t>
            </a:r>
          </a:p>
          <a:p>
            <a:r>
              <a:rPr lang="en-IN" dirty="0" err="1"/>
              <a:t>BinaryAppDataContainer</a:t>
            </a:r>
            <a:endParaRPr lang="en-IN" dirty="0"/>
          </a:p>
          <a:p>
            <a:r>
              <a:rPr lang="en-US" dirty="0"/>
              <a:t>E</a:t>
            </a:r>
            <a:r>
              <a:rPr lang="en-IN" dirty="0"/>
              <a:t>vent Log</a:t>
            </a:r>
            <a:endParaRPr lang="en-US" dirty="0"/>
          </a:p>
          <a:p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DFE484A-B7F8-42AF-A5BA-549AD5555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Objects from </a:t>
            </a:r>
            <a:r>
              <a:rPr lang="en-US" sz="4000" dirty="0" err="1"/>
              <a:t>OMASpecWorks</a:t>
            </a:r>
            <a:endParaRPr lang="en-IN" sz="4000" dirty="0"/>
          </a:p>
        </p:txBody>
      </p:sp>
    </p:spTree>
    <p:extLst>
      <p:ext uri="{BB962C8B-B14F-4D97-AF65-F5344CB8AC3E}">
        <p14:creationId xmlns:p14="http://schemas.microsoft.com/office/powerpoint/2010/main" val="6942471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041C41A-F4F9-462B-9E13-99496194961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Power Control</a:t>
            </a:r>
          </a:p>
          <a:p>
            <a:r>
              <a:rPr lang="en-US" dirty="0"/>
              <a:t>Light Control</a:t>
            </a:r>
          </a:p>
          <a:p>
            <a:r>
              <a:rPr lang="en-US" dirty="0"/>
              <a:t>Accelerometer</a:t>
            </a:r>
          </a:p>
          <a:p>
            <a:r>
              <a:rPr lang="en-US" dirty="0"/>
              <a:t>Magnetometer</a:t>
            </a:r>
          </a:p>
          <a:p>
            <a:r>
              <a:rPr lang="en-US" dirty="0"/>
              <a:t>Barometer</a:t>
            </a:r>
          </a:p>
          <a:p>
            <a:r>
              <a:rPr lang="en-US" dirty="0"/>
              <a:t>Altitude</a:t>
            </a:r>
          </a:p>
          <a:p>
            <a:r>
              <a:rPr lang="en-US" dirty="0"/>
              <a:t>Load</a:t>
            </a:r>
          </a:p>
          <a:p>
            <a:r>
              <a:rPr lang="en-US" dirty="0"/>
              <a:t>Pressure</a:t>
            </a:r>
          </a:p>
          <a:p>
            <a:r>
              <a:rPr lang="en-US" dirty="0"/>
              <a:t>Loudness</a:t>
            </a:r>
          </a:p>
          <a:p>
            <a:r>
              <a:rPr lang="en-US" dirty="0" err="1"/>
              <a:t>Gyrometer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42AA17-7734-43FF-87FD-FE37D30900D8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/>
              <a:t>Addressable Text Display</a:t>
            </a:r>
          </a:p>
          <a:p>
            <a:r>
              <a:rPr lang="en-US" dirty="0"/>
              <a:t>Multiple Axis Joystick</a:t>
            </a:r>
          </a:p>
          <a:p>
            <a:r>
              <a:rPr lang="en-US" dirty="0"/>
              <a:t>Multi-state selector</a:t>
            </a:r>
          </a:p>
          <a:p>
            <a:r>
              <a:rPr lang="en-US" dirty="0"/>
              <a:t>Dimmer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62D58BD-93C9-4CA1-8726-0EA8FAD83EF9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 err="1"/>
              <a:t>powerupLog</a:t>
            </a:r>
            <a:endParaRPr lang="en-US" dirty="0"/>
          </a:p>
          <a:p>
            <a:r>
              <a:rPr lang="en-US" dirty="0" err="1"/>
              <a:t>radioLinkFailureEvent</a:t>
            </a:r>
            <a:endParaRPr lang="en-US" dirty="0"/>
          </a:p>
          <a:p>
            <a:r>
              <a:rPr lang="en-US" dirty="0" err="1"/>
              <a:t>cellBlacklistEvent</a:t>
            </a:r>
            <a:endParaRPr lang="en-US" dirty="0"/>
          </a:p>
          <a:p>
            <a:r>
              <a:rPr lang="en-US" dirty="0" err="1"/>
              <a:t>NeighborCellMeasurements</a:t>
            </a:r>
            <a:endParaRPr lang="en-US" dirty="0"/>
          </a:p>
          <a:p>
            <a:r>
              <a:rPr lang="en-US" dirty="0" err="1"/>
              <a:t>ServingCellMeasurement</a:t>
            </a:r>
            <a:endParaRPr lang="en-US" dirty="0"/>
          </a:p>
          <a:p>
            <a:r>
              <a:rPr lang="en-US" dirty="0" err="1"/>
              <a:t>PagingDRX</a:t>
            </a:r>
            <a:endParaRPr lang="en-US" dirty="0"/>
          </a:p>
          <a:p>
            <a:r>
              <a:rPr lang="en-US" dirty="0" err="1"/>
              <a:t>txPowerBackOffEvent</a:t>
            </a:r>
            <a:endParaRPr lang="en-US" dirty="0"/>
          </a:p>
          <a:p>
            <a:r>
              <a:rPr lang="en-US" dirty="0" err="1"/>
              <a:t>SipRegistrationEvent</a:t>
            </a:r>
            <a:endParaRPr lang="en-US" dirty="0"/>
          </a:p>
          <a:p>
            <a:r>
              <a:rPr lang="en-US" dirty="0" err="1"/>
              <a:t>sipSubscriptionEvent</a:t>
            </a:r>
            <a:endParaRPr lang="en-US" dirty="0"/>
          </a:p>
          <a:p>
            <a:r>
              <a:rPr lang="en-US" dirty="0" err="1"/>
              <a:t>VolteCallEvent</a:t>
            </a:r>
            <a:endParaRPr lang="en-US" dirty="0"/>
          </a:p>
          <a:p>
            <a:r>
              <a:rPr lang="en-US" dirty="0" err="1"/>
              <a:t>volteCallStateChangeEvent</a:t>
            </a:r>
            <a:endParaRPr lang="en-US" dirty="0"/>
          </a:p>
          <a:p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DFE484A-B7F8-42AF-A5BA-549AD5555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Objects registered </a:t>
            </a:r>
            <a:r>
              <a:rPr lang="en-US" sz="4000" dirty="0" err="1"/>
              <a:t>OMASpecWorks</a:t>
            </a:r>
            <a:r>
              <a:rPr lang="en-US" sz="4000" dirty="0"/>
              <a:t> </a:t>
            </a:r>
            <a:endParaRPr lang="en-IN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B6CCD9-CBEE-421A-9082-4DB30DDA17D0}"/>
              </a:ext>
            </a:extLst>
          </p:cNvPr>
          <p:cNvSpPr txBox="1"/>
          <p:nvPr/>
        </p:nvSpPr>
        <p:spPr>
          <a:xfrm flipH="1">
            <a:off x="416609" y="5781592"/>
            <a:ext cx="802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Refer OMNA for full list - http://www.openmobilealliance.org/wp/OMNA/LwM2M/LwM2MRegistry.html </a:t>
            </a:r>
            <a:endParaRPr lang="en-IN" b="1" u="sng" dirty="0"/>
          </a:p>
        </p:txBody>
      </p:sp>
    </p:spTree>
    <p:extLst>
      <p:ext uri="{BB962C8B-B14F-4D97-AF65-F5344CB8AC3E}">
        <p14:creationId xmlns:p14="http://schemas.microsoft.com/office/powerpoint/2010/main" val="14256469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24DC513-F76B-45CA-B273-570E36249B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12878" y="138215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Comparing Equivalent Standards in mobile space</a:t>
            </a:r>
            <a:endParaRPr lang="en-IN" sz="4000" dirty="0">
              <a:solidFill>
                <a:schemeClr val="tx1"/>
              </a:solidFill>
            </a:endParaRPr>
          </a:p>
        </p:txBody>
      </p:sp>
      <p:graphicFrame>
        <p:nvGraphicFramePr>
          <p:cNvPr id="11" name="Content Placeholder 8">
            <a:extLst>
              <a:ext uri="{FF2B5EF4-FFF2-40B4-BE49-F238E27FC236}">
                <a16:creationId xmlns:a16="http://schemas.microsoft.com/office/drawing/2014/main" id="{E3BA2334-2C41-4656-B819-3F02922F03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1583338"/>
              </p:ext>
            </p:extLst>
          </p:nvPr>
        </p:nvGraphicFramePr>
        <p:xfrm>
          <a:off x="244226" y="1118590"/>
          <a:ext cx="11527749" cy="4427458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3842583">
                  <a:extLst>
                    <a:ext uri="{9D8B030D-6E8A-4147-A177-3AD203B41FA5}">
                      <a16:colId xmlns:a16="http://schemas.microsoft.com/office/drawing/2014/main" val="81462469"/>
                    </a:ext>
                  </a:extLst>
                </a:gridCol>
                <a:gridCol w="3842583">
                  <a:extLst>
                    <a:ext uri="{9D8B030D-6E8A-4147-A177-3AD203B41FA5}">
                      <a16:colId xmlns:a16="http://schemas.microsoft.com/office/drawing/2014/main" val="95784589"/>
                    </a:ext>
                  </a:extLst>
                </a:gridCol>
                <a:gridCol w="3842583">
                  <a:extLst>
                    <a:ext uri="{9D8B030D-6E8A-4147-A177-3AD203B41FA5}">
                      <a16:colId xmlns:a16="http://schemas.microsoft.com/office/drawing/2014/main" val="1220521270"/>
                    </a:ext>
                  </a:extLst>
                </a:gridCol>
              </a:tblGrid>
              <a:tr h="4895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Areas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OMA-DM 1.x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LwM2M v1.1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064813241"/>
                  </a:ext>
                </a:extLst>
              </a:tr>
              <a:tr h="36325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Device Management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Established and stable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Growing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50235404"/>
                  </a:ext>
                </a:extLst>
              </a:tr>
              <a:tr h="27683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Firmware Updates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Partial Standardized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Partial Standardized and expanding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823357989"/>
                  </a:ext>
                </a:extLst>
              </a:tr>
              <a:tr h="31906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Scalability</a:t>
                      </a:r>
                      <a:endParaRPr lang="en-US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Targeting bigger devices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Wide Range feasible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650461564"/>
                  </a:ext>
                </a:extLst>
              </a:tr>
              <a:tr h="32773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Use in Constrained Devices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No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Y</a:t>
                      </a:r>
                      <a:r>
                        <a:rPr lang="en-US" sz="1400"/>
                        <a:t>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850227501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IoT enablement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Bigger devices feasible but data model needs evolution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Data Model evolved for IoT enablement and is expanding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567959441"/>
                  </a:ext>
                </a:extLst>
              </a:tr>
              <a:tr h="299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Active Standardization members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None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Stable with additional standards working on </a:t>
                      </a:r>
                      <a:r>
                        <a:rPr lang="en-US" sz="1400"/>
                        <a:t>top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716066153"/>
                  </a:ext>
                </a:extLst>
              </a:tr>
              <a:tr h="34171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Service Enablement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Limited to Telecom Features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Expanding into other IoT/verticals </a:t>
                      </a:r>
                      <a:endParaRPr lang="en-US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118065648"/>
                  </a:ext>
                </a:extLst>
              </a:tr>
              <a:tr h="79452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Service level standardization 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- NA -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IRTF T2TRG actively collaborating to expand semantic interoperability on top of LwM2M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(OCF, W3C </a:t>
                      </a:r>
                      <a:r>
                        <a:rPr lang="en-US" sz="1400" kern="1200" dirty="0" err="1"/>
                        <a:t>WoT</a:t>
                      </a:r>
                      <a:r>
                        <a:rPr lang="en-US" sz="1400" kern="1200" dirty="0"/>
                        <a:t>, </a:t>
                      </a:r>
                      <a:r>
                        <a:rPr lang="en-US" sz="1400" kern="1200" dirty="0" err="1"/>
                        <a:t>Fairhair</a:t>
                      </a:r>
                      <a:r>
                        <a:rPr lang="en-US" sz="1400" kern="1200" dirty="0"/>
                        <a:t> Alliance )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84041477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Supporting Standardization Groups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GSMA, 3GPP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GSMA, IPSO (assimilated into OMA), IETF, IRTF, </a:t>
                      </a:r>
                      <a:r>
                        <a:rPr lang="en-US" sz="1400" kern="1200" dirty="0" err="1"/>
                        <a:t>OpenAIS</a:t>
                      </a:r>
                      <a:r>
                        <a:rPr lang="en-US" sz="1400" kern="1200" dirty="0"/>
                        <a:t>, oneM2M and expanding..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134655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94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FB8C38E-3CCF-4637-97B2-42FCB4FAAB6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3456000" cy="406317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tx1"/>
                </a:solidFill>
              </a:rPr>
              <a:t>ARM</a:t>
            </a:r>
            <a:endParaRPr lang="en-US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Friendly Technologies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Gemalto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Netcomm</a:t>
            </a:r>
            <a:r>
              <a:rPr lang="en-US" dirty="0">
                <a:solidFill>
                  <a:schemeClr val="tx1"/>
                </a:solidFill>
              </a:rPr>
              <a:t> Wireless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Qualcomm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Sequans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Sierra Wireless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Ublox</a:t>
            </a:r>
            <a:endParaRPr lang="en-US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tx2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IN" dirty="0">
              <a:solidFill>
                <a:schemeClr val="tx2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8FCD95-0C88-432E-8828-00B91DB7C99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48800" y="1440000"/>
            <a:ext cx="3456000" cy="41709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A</a:t>
            </a:r>
            <a:r>
              <a:rPr lang="en-IN" dirty="0" err="1">
                <a:solidFill>
                  <a:schemeClr val="tx1"/>
                </a:solidFill>
              </a:rPr>
              <a:t>VSystems</a:t>
            </a:r>
            <a:endParaRPr lang="en-IN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C</a:t>
            </a:r>
            <a:r>
              <a:rPr lang="en-IN" dirty="0">
                <a:solidFill>
                  <a:schemeClr val="tx1"/>
                </a:solidFill>
              </a:rPr>
              <a:t>ISCO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M</a:t>
            </a:r>
            <a:r>
              <a:rPr lang="en-IN" dirty="0" err="1">
                <a:solidFill>
                  <a:schemeClr val="tx1"/>
                </a:solidFill>
              </a:rPr>
              <a:t>icrosoft</a:t>
            </a:r>
            <a:r>
              <a:rPr lang="en-IN" dirty="0">
                <a:solidFill>
                  <a:schemeClr val="tx1"/>
                </a:solidFill>
              </a:rPr>
              <a:t> Azure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 Ericsson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 Huawei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IoTerop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Nokia</a:t>
            </a:r>
            <a:endParaRPr lang="en-IN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 Software AG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S</a:t>
            </a:r>
            <a:r>
              <a:rPr lang="en-IN" dirty="0" err="1">
                <a:solidFill>
                  <a:schemeClr val="tx1"/>
                </a:solidFill>
              </a:rPr>
              <a:t>mith</a:t>
            </a:r>
            <a:r>
              <a:rPr lang="en-IN" dirty="0">
                <a:solidFill>
                  <a:schemeClr val="tx1"/>
                </a:solidFill>
              </a:rPr>
              <a:t> Micro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 </a:t>
            </a:r>
            <a:r>
              <a:rPr lang="en-IN" dirty="0" err="1">
                <a:solidFill>
                  <a:schemeClr val="tx1"/>
                </a:solidFill>
              </a:rPr>
              <a:t>Zatar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7B8DB9-5D29-41FC-8FFE-328414A7C5D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60000" y="1440000"/>
            <a:ext cx="3456000" cy="3516107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AT&amp;T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KDDI</a:t>
            </a:r>
            <a:endParaRPr lang="en-IN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Itron</a:t>
            </a:r>
            <a:endParaRPr lang="en-IN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 Orange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Softbank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TMobile</a:t>
            </a:r>
            <a:endParaRPr lang="en-US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Verizon</a:t>
            </a:r>
            <a:endParaRPr lang="en-IN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 Vodafone</a:t>
            </a:r>
            <a:endParaRPr lang="en-US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7F14278-E0EE-484C-A054-736B6AAE4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Status with Industry &amp; market</a:t>
            </a:r>
            <a:endParaRPr lang="en-IN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2C1FAA-B40D-4858-85D7-36132F8E5C79}"/>
              </a:ext>
            </a:extLst>
          </p:cNvPr>
          <p:cNvSpPr txBox="1"/>
          <p:nvPr/>
        </p:nvSpPr>
        <p:spPr>
          <a:xfrm>
            <a:off x="170311" y="5610975"/>
            <a:ext cx="11812977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i="1" u="sng" dirty="0">
                <a:solidFill>
                  <a:schemeClr val="tx2"/>
                </a:solidFill>
              </a:rPr>
              <a:t>Note : A large number of small and medium companies across the globe is working </a:t>
            </a:r>
            <a:r>
              <a:rPr lang="en-IN" sz="2000" i="1" u="sng" dirty="0">
                <a:solidFill>
                  <a:schemeClr val="tx2"/>
                </a:solidFill>
              </a:rPr>
              <a:t>on LwM2M implementations</a:t>
            </a:r>
            <a:endParaRPr lang="en-US" sz="2000" i="1" u="sng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794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Lwm2m Protocol stack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405054" y="6356350"/>
            <a:ext cx="6748346" cy="365125"/>
          </a:xfrm>
        </p:spPr>
        <p:txBody>
          <a:bodyPr/>
          <a:lstStyle/>
          <a:p>
            <a:r>
              <a:rPr lang="en-US" dirty="0"/>
              <a:t>The information in this presentation is public.     |     Copyright © 2018  Open Mobile Alliance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20" y="1240644"/>
            <a:ext cx="10191897" cy="500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663378" y="5917188"/>
            <a:ext cx="3028540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067" dirty="0"/>
              <a:t>Source: </a:t>
            </a:r>
            <a:r>
              <a:rPr lang="en-GB" sz="1067" dirty="0" err="1"/>
              <a:t>Ioterop</a:t>
            </a:r>
            <a:endParaRPr lang="en-GB" sz="1067" dirty="0"/>
          </a:p>
        </p:txBody>
      </p:sp>
      <p:sp>
        <p:nvSpPr>
          <p:cNvPr id="3" name="Rectangle 2"/>
          <p:cNvSpPr/>
          <p:nvPr/>
        </p:nvSpPr>
        <p:spPr>
          <a:xfrm>
            <a:off x="967047" y="1640769"/>
            <a:ext cx="1357197" cy="620663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752" y="1716560"/>
            <a:ext cx="991933" cy="43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967222" y="2282631"/>
            <a:ext cx="1357023" cy="569237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064" y="2335299"/>
            <a:ext cx="1203401" cy="4517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</p:pic>
      <p:sp>
        <p:nvSpPr>
          <p:cNvPr id="11" name="Rectangle 10"/>
          <p:cNvSpPr/>
          <p:nvPr/>
        </p:nvSpPr>
        <p:spPr>
          <a:xfrm>
            <a:off x="948844" y="2968488"/>
            <a:ext cx="1375401" cy="811897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409" y="3122345"/>
            <a:ext cx="1018211" cy="524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75666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Content Placeholder 11">
            <a:extLst>
              <a:ext uri="{FF2B5EF4-FFF2-40B4-BE49-F238E27FC236}">
                <a16:creationId xmlns:a16="http://schemas.microsoft.com/office/drawing/2014/main" id="{BB699566-06B0-438D-8308-263E718820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4214" y="2350481"/>
            <a:ext cx="3696175" cy="135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46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09600" y="6356351"/>
            <a:ext cx="10972800" cy="365125"/>
          </a:xfrm>
        </p:spPr>
        <p:txBody>
          <a:bodyPr/>
          <a:lstStyle/>
          <a:p>
            <a:r>
              <a:rPr lang="en-US" dirty="0"/>
              <a:t>The information in this presentation is public.     |     Copyright © 2018  Open Mobile Alliance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273" y="1339881"/>
            <a:ext cx="9188605" cy="505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6279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12" descr="C:\Users\padmas1\AppData\Local\Microsoft\Windows\Temporary Internet Files\Content.IE5\YO5B7DAW\MC900157785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925" y="1122332"/>
            <a:ext cx="1085127" cy="107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8" name="Diagram 107"/>
          <p:cNvGraphicFramePr/>
          <p:nvPr>
            <p:extLst/>
          </p:nvPr>
        </p:nvGraphicFramePr>
        <p:xfrm>
          <a:off x="3200265" y="1523312"/>
          <a:ext cx="6095311" cy="4063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7" name="Diagram 106"/>
          <p:cNvGraphicFramePr/>
          <p:nvPr/>
        </p:nvGraphicFramePr>
        <p:xfrm>
          <a:off x="4086969" y="2164053"/>
          <a:ext cx="4125031" cy="267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123" name="Title 49"/>
          <p:cNvSpPr>
            <a:spLocks noGrp="1"/>
          </p:cNvSpPr>
          <p:nvPr>
            <p:ph type="title"/>
          </p:nvPr>
        </p:nvSpPr>
        <p:spPr>
          <a:xfrm>
            <a:off x="200637" y="128322"/>
            <a:ext cx="10515600" cy="653477"/>
          </a:xfrm>
        </p:spPr>
        <p:txBody>
          <a:bodyPr>
            <a:normAutofit/>
          </a:bodyPr>
          <a:lstStyle/>
          <a:p>
            <a:r>
              <a:rPr lang="en-US" altLang="en-US" sz="3200" dirty="0"/>
              <a:t>M2M in the Telecom Network: The target for L</a:t>
            </a:r>
            <a:r>
              <a:rPr lang="en-US" altLang="en-US" sz="1600" dirty="0"/>
              <a:t>W</a:t>
            </a:r>
            <a:r>
              <a:rPr lang="en-US" altLang="en-US" sz="3200" dirty="0"/>
              <a:t>M2M Devices</a:t>
            </a:r>
          </a:p>
        </p:txBody>
      </p:sp>
      <p:pic>
        <p:nvPicPr>
          <p:cNvPr id="5124" name="Picture 5" descr="C:\Users\padmas1\AppData\Local\Microsoft\Windows\Temporary Internet Files\Content.IE5\RTT82KUE\MC900311308[1].wm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290" y="4974531"/>
            <a:ext cx="1264948" cy="909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7" descr="C:\Users\padmas1\AppData\Local\Microsoft\Windows\Temporary Internet Files\Content.IE5\8XI00TFG\MC900349993[1].wm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638" y="3875454"/>
            <a:ext cx="372044" cy="626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3" descr="C:\Users\padmas1\AppData\Local\Microsoft\Windows\Temporary Internet Files\Content.IE5\6Q3HFR7T\MC900383790[1].wmf"/>
          <p:cNvPicPr>
            <a:picLocks noChangeAspect="1" noChangeArrowheads="1"/>
          </p:cNvPicPr>
          <p:nvPr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700306" y="3205775"/>
            <a:ext cx="772705" cy="669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5" descr="C:\Users\padmas1\AppData\Local\Microsoft\Windows\Temporary Internet Files\Content.IE5\8XI00TFG\cropped-imagescaf2zgr7[1]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583" y="1345559"/>
            <a:ext cx="1264948" cy="725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7" descr="C:\Users\padmas1\AppData\Local\Microsoft\Windows\Temporary Internet Files\Content.IE5\6Q3HFR7T\healthcare_industry_issues[1]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177" y="4991585"/>
            <a:ext cx="1636991" cy="846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21" descr="C:\Users\padmas1\AppData\Local\Microsoft\Windows\Temporary Internet Files\Content.IE5\P6Q728VI\renewable-house[1]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751" y="2833731"/>
            <a:ext cx="1636991" cy="1210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473009" y="5884489"/>
            <a:ext cx="23105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Open Mobile Alliance</a:t>
            </a:r>
          </a:p>
        </p:txBody>
      </p:sp>
    </p:spTree>
    <p:extLst>
      <p:ext uri="{BB962C8B-B14F-4D97-AF65-F5344CB8AC3E}">
        <p14:creationId xmlns:p14="http://schemas.microsoft.com/office/powerpoint/2010/main" val="2452649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105"/>
          <p:cNvSpPr/>
          <p:nvPr/>
        </p:nvSpPr>
        <p:spPr>
          <a:xfrm>
            <a:off x="445643" y="1439341"/>
            <a:ext cx="5597444" cy="3638129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spcBef>
                <a:spcPts val="267"/>
              </a:spcBef>
              <a:tabLst>
                <a:tab pos="135458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LwM2M is recommended Device Management and Service Enablement due to benefits such as: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tabLst>
                <a:tab pos="135459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Increased bandwidth efficiency based on COAP bandwidth optimization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tabLst>
                <a:tab pos="135459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Transport-agnostic design that supports UDP, </a:t>
            </a:r>
            <a:r>
              <a:rPr lang="en-US" sz="2133" kern="0" dirty="0">
                <a:solidFill>
                  <a:srgbClr val="C00000"/>
                </a:solidFill>
                <a:latin typeface="Nokia Pure Text Light"/>
                <a:ea typeface="Nokia Pure Text Light"/>
                <a:cs typeface="Nokia Pure Text Light"/>
              </a:rPr>
              <a:t>TCP</a:t>
            </a: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, SMS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Developer toolkit for application development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DTLS-based security based on </a:t>
            </a:r>
            <a:r>
              <a:rPr lang="en-US" sz="2133" kern="0" dirty="0" err="1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CoAP</a:t>
            </a: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 (IETF)</a:t>
            </a:r>
          </a:p>
          <a:p>
            <a:pPr marL="306880" indent="-306880" defTabSz="609543" hangingPunct="0">
              <a:spcBef>
                <a:spcPts val="800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Low power client foot print designed for battery constrained devices</a:t>
            </a:r>
          </a:p>
          <a:p>
            <a:pPr marL="306880" indent="-306880" defTabSz="609543" hangingPunct="0">
              <a:spcBef>
                <a:spcPts val="800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rgbClr val="C00000"/>
                </a:solidFill>
                <a:latin typeface="Nokia Pure Text Light"/>
                <a:ea typeface="Nokia Pure Text Light"/>
                <a:cs typeface="Nokia Pure Text Light"/>
              </a:rPr>
              <a:t>End to end security using IETF OSCORE </a:t>
            </a:r>
          </a:p>
        </p:txBody>
      </p:sp>
      <p:grpSp>
        <p:nvGrpSpPr>
          <p:cNvPr id="6" name="Group 1108"/>
          <p:cNvGrpSpPr/>
          <p:nvPr/>
        </p:nvGrpSpPr>
        <p:grpSpPr>
          <a:xfrm>
            <a:off x="8407719" y="1677646"/>
            <a:ext cx="1468928" cy="899304"/>
            <a:chOff x="6314005" y="1033336"/>
            <a:chExt cx="973936" cy="484119"/>
          </a:xfrm>
        </p:grpSpPr>
        <p:sp>
          <p:nvSpPr>
            <p:cNvPr id="7" name="Shape 1106"/>
            <p:cNvSpPr/>
            <p:nvPr/>
          </p:nvSpPr>
          <p:spPr>
            <a:xfrm>
              <a:off x="6314005" y="1033336"/>
              <a:ext cx="973936" cy="484119"/>
            </a:xfrm>
            <a:prstGeom prst="roundRect">
              <a:avLst/>
            </a:pr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Shape 1107"/>
            <p:cNvSpPr/>
            <p:nvPr/>
          </p:nvSpPr>
          <p:spPr>
            <a:xfrm>
              <a:off x="6314005" y="1078699"/>
              <a:ext cx="973936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 err="1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Device</a:t>
              </a: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 management &amp; Service </a:t>
              </a:r>
              <a:r>
                <a:rPr lang="fr-BE" sz="1200" kern="0" dirty="0" err="1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Enablement</a:t>
              </a:r>
              <a:endParaRPr lang="fr-BE" sz="1200" kern="0" dirty="0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endParaRPr>
            </a:p>
          </p:txBody>
        </p:sp>
      </p:grpSp>
      <p:grpSp>
        <p:nvGrpSpPr>
          <p:cNvPr id="9" name="Group 1111"/>
          <p:cNvGrpSpPr/>
          <p:nvPr/>
        </p:nvGrpSpPr>
        <p:grpSpPr>
          <a:xfrm>
            <a:off x="9977189" y="977281"/>
            <a:ext cx="1296069" cy="645492"/>
            <a:chOff x="7386230" y="1033336"/>
            <a:chExt cx="972052" cy="484119"/>
          </a:xfrm>
        </p:grpSpPr>
        <p:sp>
          <p:nvSpPr>
            <p:cNvPr id="10" name="Shape 1109"/>
            <p:cNvSpPr/>
            <p:nvPr/>
          </p:nvSpPr>
          <p:spPr>
            <a:xfrm>
              <a:off x="7386230" y="1033336"/>
              <a:ext cx="972052" cy="484119"/>
            </a:xfrm>
            <a:custGeom>
              <a:avLst>
                <a:gd name="f0" fmla="val 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Shape 1110"/>
            <p:cNvSpPr/>
            <p:nvPr/>
          </p:nvSpPr>
          <p:spPr>
            <a:xfrm>
              <a:off x="7438095" y="1154905"/>
              <a:ext cx="868314" cy="240980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Application</a:t>
              </a:r>
            </a:p>
          </p:txBody>
        </p:sp>
      </p:grpSp>
      <p:sp>
        <p:nvSpPr>
          <p:cNvPr id="12" name="Shape 1112"/>
          <p:cNvSpPr/>
          <p:nvPr/>
        </p:nvSpPr>
        <p:spPr>
          <a:xfrm>
            <a:off x="6439862" y="1584497"/>
            <a:ext cx="574396" cy="404452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631"/>
              <a:gd name="f8" fmla="val 10800"/>
              <a:gd name="f9" fmla="val 16200"/>
              <a:gd name="f10" fmla="val 19969"/>
              <a:gd name="f11" fmla="val 5400"/>
              <a:gd name="f12" fmla="+- 0 0 -90"/>
              <a:gd name="f13" fmla="+- 0 0 -180"/>
              <a:gd name="f14" fmla="+- 0 0 -270"/>
              <a:gd name="f15" fmla="+- 0 0 -360"/>
              <a:gd name="f16" fmla="*/ f3 1 21600"/>
              <a:gd name="f17" fmla="*/ f4 1 21600"/>
              <a:gd name="f18" fmla="val f5"/>
              <a:gd name="f19" fmla="val f6"/>
              <a:gd name="f20" fmla="*/ f12 f0 1"/>
              <a:gd name="f21" fmla="*/ f13 f0 1"/>
              <a:gd name="f22" fmla="*/ f14 f0 1"/>
              <a:gd name="f23" fmla="*/ f15 f0 1"/>
              <a:gd name="f24" fmla="+- f19 0 f18"/>
              <a:gd name="f25" fmla="*/ f20 1 f2"/>
              <a:gd name="f26" fmla="*/ f21 1 f2"/>
              <a:gd name="f27" fmla="*/ f22 1 f2"/>
              <a:gd name="f28" fmla="*/ f23 1 f2"/>
              <a:gd name="f29" fmla="*/ f24 1 2"/>
              <a:gd name="f30" fmla="*/ f24 1 21600"/>
              <a:gd name="f31" fmla="+- f25 0 f1"/>
              <a:gd name="f32" fmla="+- f26 0 f1"/>
              <a:gd name="f33" fmla="+- f27 0 f1"/>
              <a:gd name="f34" fmla="+- f28 0 f1"/>
              <a:gd name="f35" fmla="*/ f29 1 f30"/>
              <a:gd name="f36" fmla="*/ 0 1 f30"/>
              <a:gd name="f37" fmla="*/ f19 1 f30"/>
              <a:gd name="f38" fmla="*/ f36 f16 1"/>
              <a:gd name="f39" fmla="*/ f37 f16 1"/>
              <a:gd name="f40" fmla="*/ f37 f17 1"/>
              <a:gd name="f41" fmla="*/ f36 f17 1"/>
              <a:gd name="f42" fmla="*/ f35 f16 1"/>
              <a:gd name="f43" fmla="*/ f35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1">
                <a:pos x="f42" y="f43"/>
              </a:cxn>
              <a:cxn ang="f32">
                <a:pos x="f42" y="f43"/>
              </a:cxn>
              <a:cxn ang="f33">
                <a:pos x="f42" y="f43"/>
              </a:cxn>
              <a:cxn ang="f34">
                <a:pos x="f42" y="f43"/>
              </a:cxn>
            </a:cxnLst>
            <a:rect l="f38" t="f41" r="f39" b="f40"/>
            <a:pathLst>
              <a:path w="21600" h="21600">
                <a:moveTo>
                  <a:pt x="f5" y="f7"/>
                </a:moveTo>
                <a:lnTo>
                  <a:pt x="f8" y="f5"/>
                </a:lnTo>
                <a:lnTo>
                  <a:pt x="f6" y="f7"/>
                </a:lnTo>
                <a:lnTo>
                  <a:pt x="f9" y="f7"/>
                </a:lnTo>
                <a:lnTo>
                  <a:pt x="f9" y="f10"/>
                </a:lnTo>
                <a:lnTo>
                  <a:pt x="f6" y="f10"/>
                </a:lnTo>
                <a:lnTo>
                  <a:pt x="f8" y="f6"/>
                </a:lnTo>
                <a:lnTo>
                  <a:pt x="f5" y="f10"/>
                </a:lnTo>
                <a:lnTo>
                  <a:pt x="f11" y="f10"/>
                </a:lnTo>
                <a:lnTo>
                  <a:pt x="f11" y="f7"/>
                </a:lnTo>
                <a:close/>
              </a:path>
            </a:pathLst>
          </a:custGeom>
          <a:solidFill>
            <a:srgbClr val="124191"/>
          </a:solidFill>
          <a:ln>
            <a:noFill/>
            <a:prstDash val="solid"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3" name="Shape 1113"/>
          <p:cNvSpPr/>
          <p:nvPr/>
        </p:nvSpPr>
        <p:spPr>
          <a:xfrm rot="16200004">
            <a:off x="5577018" y="3400640"/>
            <a:ext cx="2364109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b="1" kern="0" dirty="0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rPr>
              <a:t>S e c u r e   &amp;   B W   e f </a:t>
            </a:r>
            <a:r>
              <a:rPr lang="fr-BE" sz="1200" b="1" kern="0" dirty="0" err="1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rPr>
              <a:t>f</a:t>
            </a:r>
            <a:r>
              <a:rPr lang="fr-BE" sz="1200" b="1" kern="0" dirty="0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rPr>
              <a:t> i c i e n t</a:t>
            </a:r>
          </a:p>
        </p:txBody>
      </p:sp>
      <p:grpSp>
        <p:nvGrpSpPr>
          <p:cNvPr id="14" name="Group 1116"/>
          <p:cNvGrpSpPr/>
          <p:nvPr/>
        </p:nvGrpSpPr>
        <p:grpSpPr>
          <a:xfrm>
            <a:off x="8290128" y="3022556"/>
            <a:ext cx="1874471" cy="616561"/>
            <a:chOff x="6098051" y="1851660"/>
            <a:chExt cx="1405853" cy="462421"/>
          </a:xfrm>
        </p:grpSpPr>
        <p:sp>
          <p:nvSpPr>
            <p:cNvPr id="15" name="Shape 1114"/>
            <p:cNvSpPr/>
            <p:nvPr/>
          </p:nvSpPr>
          <p:spPr>
            <a:xfrm>
              <a:off x="6098051" y="1851660"/>
              <a:ext cx="1405853" cy="462421"/>
            </a:xfrm>
            <a:prstGeom prst="snip2DiagRect">
              <a:avLst/>
            </a:prstGeom>
            <a:solidFill>
              <a:srgbClr val="124191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16" name="Shape 1115"/>
            <p:cNvSpPr/>
            <p:nvPr/>
          </p:nvSpPr>
          <p:spPr>
            <a:xfrm>
              <a:off x="6098051" y="1962375"/>
              <a:ext cx="1405853" cy="240980"/>
            </a:xfrm>
            <a:prstGeom prst="snip2Diag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LwM2M server</a:t>
              </a:r>
            </a:p>
          </p:txBody>
        </p:sp>
      </p:grpSp>
      <p:sp>
        <p:nvSpPr>
          <p:cNvPr id="17" name="Shape 1117"/>
          <p:cNvSpPr/>
          <p:nvPr/>
        </p:nvSpPr>
        <p:spPr>
          <a:xfrm>
            <a:off x="8407719" y="5224796"/>
            <a:ext cx="1632387" cy="1129185"/>
          </a:xfrm>
          <a:prstGeom prst="round2DiagRect">
            <a:avLst/>
          </a:prstGeom>
          <a:solidFill>
            <a:srgbClr val="124191"/>
          </a:solidFill>
          <a:ln>
            <a:noFill/>
            <a:prstDash val="solid"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929106" hangingPunct="0">
              <a:defRPr sz="900" b="0" i="0" u="none" strike="noStrike" kern="0" cap="none" spc="0" baseline="0">
                <a:solidFill>
                  <a:srgbClr val="FFFFFF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1200" kern="0">
              <a:solidFill>
                <a:srgbClr val="FFFFFF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8" name="Shape 1118"/>
          <p:cNvSpPr/>
          <p:nvPr/>
        </p:nvSpPr>
        <p:spPr>
          <a:xfrm>
            <a:off x="8677577" y="5822838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9" name="Shape 1119"/>
          <p:cNvSpPr/>
          <p:nvPr/>
        </p:nvSpPr>
        <p:spPr>
          <a:xfrm>
            <a:off x="8635966" y="5778946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0" name="Shape 1120"/>
          <p:cNvSpPr/>
          <p:nvPr/>
        </p:nvSpPr>
        <p:spPr>
          <a:xfrm>
            <a:off x="8594464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1" name="Shape 1121"/>
          <p:cNvSpPr/>
          <p:nvPr/>
        </p:nvSpPr>
        <p:spPr>
          <a:xfrm>
            <a:off x="9092482" y="5778946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2" name="Shape 1122"/>
          <p:cNvSpPr/>
          <p:nvPr/>
        </p:nvSpPr>
        <p:spPr>
          <a:xfrm>
            <a:off x="9092482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3" name="Shape 1123"/>
          <p:cNvSpPr/>
          <p:nvPr/>
        </p:nvSpPr>
        <p:spPr>
          <a:xfrm>
            <a:off x="9583577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grpSp>
        <p:nvGrpSpPr>
          <p:cNvPr id="24" name="Group 1126"/>
          <p:cNvGrpSpPr/>
          <p:nvPr/>
        </p:nvGrpSpPr>
        <p:grpSpPr>
          <a:xfrm>
            <a:off x="8587552" y="5354437"/>
            <a:ext cx="1272711" cy="307777"/>
            <a:chOff x="6321119" y="3600582"/>
            <a:chExt cx="954533" cy="230833"/>
          </a:xfrm>
        </p:grpSpPr>
        <p:sp>
          <p:nvSpPr>
            <p:cNvPr id="25" name="Shape 1124"/>
            <p:cNvSpPr/>
            <p:nvPr/>
          </p:nvSpPr>
          <p:spPr>
            <a:xfrm>
              <a:off x="6321119" y="3603814"/>
              <a:ext cx="954533" cy="224366"/>
            </a:xfrm>
            <a:prstGeom prst="rect">
              <a:avLst/>
            </a:prstGeom>
            <a:solidFill>
              <a:srgbClr val="FFFFFF"/>
            </a:solidFill>
            <a:ln w="9528">
              <a:solidFill>
                <a:srgbClr val="A6A6A6"/>
              </a:solidFill>
              <a:prstDash val="solid"/>
              <a:round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609543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26" name="Shape 1125"/>
            <p:cNvSpPr/>
            <p:nvPr/>
          </p:nvSpPr>
          <p:spPr>
            <a:xfrm>
              <a:off x="6321119" y="3600582"/>
              <a:ext cx="954533" cy="230833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>
              <a:spAutoFit/>
            </a:bodyPr>
            <a:lstStyle/>
            <a:p>
              <a:pPr algn="ctr" defTabSz="609543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124191"/>
                  </a:solidFill>
                  <a:latin typeface="Nokia Pure Headline"/>
                  <a:ea typeface="Nokia Pure Headline"/>
                  <a:cs typeface="Nokia Pure Headline"/>
                </a:rPr>
                <a:t>LwM2M client</a:t>
              </a:r>
            </a:p>
          </p:txBody>
        </p:sp>
      </p:grpSp>
      <p:sp>
        <p:nvSpPr>
          <p:cNvPr id="27" name="Shape 1127"/>
          <p:cNvSpPr/>
          <p:nvPr/>
        </p:nvSpPr>
        <p:spPr>
          <a:xfrm>
            <a:off x="8914681" y="6044720"/>
            <a:ext cx="618438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rPr>
              <a:t>Objects</a:t>
            </a:r>
          </a:p>
        </p:txBody>
      </p:sp>
      <p:sp>
        <p:nvSpPr>
          <p:cNvPr id="28" name="Shape 1128"/>
          <p:cNvSpPr/>
          <p:nvPr/>
        </p:nvSpPr>
        <p:spPr>
          <a:xfrm>
            <a:off x="8784835" y="6385693"/>
            <a:ext cx="878125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>
                <a:solidFill>
                  <a:srgbClr val="124191"/>
                </a:solidFill>
                <a:latin typeface="Nokia Pure Headline"/>
                <a:ea typeface="Nokia Pure Headline"/>
                <a:cs typeface="Nokia Pure Headline"/>
              </a:rPr>
              <a:t>M2M device</a:t>
            </a:r>
          </a:p>
        </p:txBody>
      </p:sp>
      <p:sp>
        <p:nvSpPr>
          <p:cNvPr id="37" name="Shape 1137"/>
          <p:cNvSpPr/>
          <p:nvPr/>
        </p:nvSpPr>
        <p:spPr>
          <a:xfrm>
            <a:off x="10625224" y="3154093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8" name="Shape 1138"/>
          <p:cNvSpPr/>
          <p:nvPr/>
        </p:nvSpPr>
        <p:spPr>
          <a:xfrm>
            <a:off x="10583624" y="3110201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9" name="Shape 1139"/>
          <p:cNvSpPr/>
          <p:nvPr/>
        </p:nvSpPr>
        <p:spPr>
          <a:xfrm>
            <a:off x="10542122" y="3066430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40" name="Shape 1140"/>
          <p:cNvSpPr/>
          <p:nvPr/>
        </p:nvSpPr>
        <p:spPr>
          <a:xfrm>
            <a:off x="10447421" y="3447372"/>
            <a:ext cx="618438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>
                <a:solidFill>
                  <a:srgbClr val="124191"/>
                </a:solidFill>
                <a:latin typeface="Nokia Pure Headline"/>
                <a:ea typeface="Nokia Pure Headline"/>
                <a:cs typeface="Nokia Pure Headline"/>
              </a:rPr>
              <a:t>Objects</a:t>
            </a:r>
          </a:p>
        </p:txBody>
      </p:sp>
      <p:sp>
        <p:nvSpPr>
          <p:cNvPr id="43" name="Shape 1143"/>
          <p:cNvSpPr/>
          <p:nvPr/>
        </p:nvSpPr>
        <p:spPr>
          <a:xfrm>
            <a:off x="9330104" y="3917241"/>
            <a:ext cx="1955664" cy="1231106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0" compatLnSpc="1">
            <a:spAutoFit/>
          </a:bodyPr>
          <a:lstStyle/>
          <a:p>
            <a:pPr marL="148163" indent="-148163" defTabSz="609543" hangingPunct="0"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	</a:t>
            </a:r>
            <a:r>
              <a:rPr lang="en-US" sz="1200" b="1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Stack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Efficient payload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 err="1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CoAP</a:t>
            </a: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 protocol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DTLS security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C00000"/>
                </a:solidFill>
                <a:latin typeface="Nokia Pure Headline"/>
                <a:ea typeface="Nokia Pure Headline"/>
                <a:cs typeface="Nokia Pure Headline"/>
              </a:rPr>
              <a:t>TCP</a:t>
            </a: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 or UDP or SMS bearer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C00000"/>
                </a:solidFill>
                <a:latin typeface="Nokia Pure Headline"/>
                <a:ea typeface="Nokia Pure Headline"/>
                <a:cs typeface="Nokia Pure Headline"/>
              </a:rPr>
              <a:t>NIDD</a:t>
            </a:r>
          </a:p>
        </p:txBody>
      </p:sp>
      <p:sp>
        <p:nvSpPr>
          <p:cNvPr id="44" name="Shape 1144"/>
          <p:cNvSpPr/>
          <p:nvPr/>
        </p:nvSpPr>
        <p:spPr>
          <a:xfrm>
            <a:off x="7213195" y="3902935"/>
            <a:ext cx="1792157" cy="104644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0" compatLnSpc="1">
            <a:spAutoFit/>
          </a:bodyPr>
          <a:lstStyle/>
          <a:p>
            <a:pPr marL="148163" indent="-148163" defTabSz="609543" hangingPunct="0"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	</a:t>
            </a:r>
            <a:r>
              <a:rPr lang="en-US" sz="1200" b="1" kern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Interfaces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Bootstrapping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Registration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Object/resource access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Reporting</a:t>
            </a:r>
          </a:p>
        </p:txBody>
      </p:sp>
      <p:sp>
        <p:nvSpPr>
          <p:cNvPr id="45" name="Shape 1145"/>
          <p:cNvSpPr/>
          <p:nvPr/>
        </p:nvSpPr>
        <p:spPr>
          <a:xfrm flipV="1">
            <a:off x="9223899" y="3623425"/>
            <a:ext cx="0" cy="16131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46" name="Shape 1146"/>
          <p:cNvSpPr/>
          <p:nvPr/>
        </p:nvSpPr>
        <p:spPr>
          <a:xfrm flipH="1" flipV="1">
            <a:off x="7517996" y="1594870"/>
            <a:ext cx="862583" cy="14466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grpSp>
        <p:nvGrpSpPr>
          <p:cNvPr id="47" name="Group 1149"/>
          <p:cNvGrpSpPr/>
          <p:nvPr/>
        </p:nvGrpSpPr>
        <p:grpSpPr>
          <a:xfrm>
            <a:off x="6943607" y="949531"/>
            <a:ext cx="1296069" cy="645492"/>
            <a:chOff x="5238487" y="1033336"/>
            <a:chExt cx="972052" cy="484119"/>
          </a:xfrm>
        </p:grpSpPr>
        <p:sp>
          <p:nvSpPr>
            <p:cNvPr id="48" name="Shape 1147"/>
            <p:cNvSpPr/>
            <p:nvPr/>
          </p:nvSpPr>
          <p:spPr>
            <a:xfrm>
              <a:off x="5238487" y="1033336"/>
              <a:ext cx="972052" cy="484119"/>
            </a:xfrm>
            <a:prstGeom prst="roundRect">
              <a:avLst/>
            </a:pr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49" name="Shape 1148"/>
            <p:cNvSpPr/>
            <p:nvPr/>
          </p:nvSpPr>
          <p:spPr>
            <a:xfrm>
              <a:off x="5290352" y="1078699"/>
              <a:ext cx="868323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Billing and Usage</a:t>
              </a:r>
            </a:p>
          </p:txBody>
        </p:sp>
      </p:grpSp>
      <p:grpSp>
        <p:nvGrpSpPr>
          <p:cNvPr id="50" name="Group 1152"/>
          <p:cNvGrpSpPr/>
          <p:nvPr/>
        </p:nvGrpSpPr>
        <p:grpSpPr>
          <a:xfrm>
            <a:off x="7007626" y="5689517"/>
            <a:ext cx="1296069" cy="645492"/>
            <a:chOff x="5136175" y="3851882"/>
            <a:chExt cx="972052" cy="484119"/>
          </a:xfrm>
        </p:grpSpPr>
        <p:sp>
          <p:nvSpPr>
            <p:cNvPr id="51" name="Shape 1150"/>
            <p:cNvSpPr/>
            <p:nvPr/>
          </p:nvSpPr>
          <p:spPr>
            <a:xfrm>
              <a:off x="5136175" y="3851882"/>
              <a:ext cx="972052" cy="484119"/>
            </a:xfrm>
            <a:prstGeom prst="roundRect">
              <a:avLst/>
            </a:prstGeom>
            <a:solidFill>
              <a:srgbClr val="BFBFBF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52" name="Shape 1151"/>
            <p:cNvSpPr/>
            <p:nvPr/>
          </p:nvSpPr>
          <p:spPr>
            <a:xfrm>
              <a:off x="5188040" y="3897245"/>
              <a:ext cx="868323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900" b="0" i="0" u="none" strike="noStrike" kern="0" cap="none" spc="0" baseline="0">
                  <a:solidFill>
                    <a:srgbClr val="FFFFFF"/>
                  </a:solidFill>
                  <a:uFillTx/>
                  <a:latin typeface="Nokia Pure Headline"/>
                  <a:ea typeface="Nokia Pure Headline"/>
                  <a:cs typeface="Nokia Pure Headline"/>
                </a:defRPr>
              </a:pPr>
              <a:r>
                <a:rPr lang="fr-BE" sz="1200" kern="0" dirty="0" err="1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Managed</a:t>
              </a:r>
              <a:b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</a:br>
              <a:r>
                <a:rPr lang="fr-BE" sz="1200" kern="0" dirty="0" err="1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remote</a:t>
              </a: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 asset(s)</a:t>
              </a:r>
            </a:p>
          </p:txBody>
        </p:sp>
      </p:grpSp>
      <p:sp>
        <p:nvSpPr>
          <p:cNvPr id="53" name="Shape 1153"/>
          <p:cNvSpPr/>
          <p:nvPr/>
        </p:nvSpPr>
        <p:spPr>
          <a:xfrm flipV="1">
            <a:off x="9199710" y="2546638"/>
            <a:ext cx="0" cy="49484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54" name="Shape 1154"/>
          <p:cNvSpPr/>
          <p:nvPr/>
        </p:nvSpPr>
        <p:spPr>
          <a:xfrm flipV="1">
            <a:off x="10072879" y="1584497"/>
            <a:ext cx="563365" cy="14466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32" name="Title 31">
            <a:extLst>
              <a:ext uri="{FF2B5EF4-FFF2-40B4-BE49-F238E27FC236}">
                <a16:creationId xmlns:a16="http://schemas.microsoft.com/office/drawing/2014/main" id="{AF9363A3-EE32-4E1C-9116-720E228C0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294" y="187800"/>
            <a:ext cx="10972800" cy="415719"/>
          </a:xfrm>
        </p:spPr>
        <p:txBody>
          <a:bodyPr>
            <a:normAutofit fontScale="90000"/>
          </a:bodyPr>
          <a:lstStyle/>
          <a:p>
            <a:r>
              <a:rPr lang="en-US" dirty="0"/>
              <a:t>Introduction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9090111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556683" y="1495925"/>
            <a:ext cx="11635316" cy="471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tabLst>
                <a:tab pos="609570" algn="l"/>
              </a:tabLst>
            </a:pPr>
            <a:r>
              <a:rPr lang="en-US" sz="2133" b="1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LwM2M can be used for both data plane (data reporting and devices actuations) and device management.</a:t>
            </a:r>
          </a:p>
          <a:p>
            <a:pPr defTabSz="1219140" eaLnBrk="0" fontAlgn="base" hangingPunct="0">
              <a:spcBef>
                <a:spcPct val="0"/>
              </a:spcBef>
              <a:spcAft>
                <a:spcPct val="0"/>
              </a:spcAft>
              <a:tabLst>
                <a:tab pos="609570" algn="l"/>
              </a:tabLst>
            </a:pP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LwM2M is a standard defined by OMA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Adequate for both fixed and mobile devices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Adequate for both data plane and device management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Made for constrained devices (e.g &lt; 20 kB RAM)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Adequate for low powered battery devices thanks to low client footprint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Minimizes bandwidth thanks to optimized bandwidth consumption, by definition of COAP (COAP is a simplified HTTP; COAP header = 4bytes)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Simple, stateless protocol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Crosses FW and NAT systems thanks to support of COAP/UDP and COAP/TCP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offers security by design ; COAP over UDP or TCP relies on  DTLS or TLS respectively</a:t>
            </a: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rgbClr val="C00000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Provides opportunities for e2e security </a:t>
            </a:r>
            <a:endParaRPr lang="en-US" sz="2133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Strengths of L</a:t>
            </a:r>
            <a:r>
              <a:rPr lang="en-US" sz="2400" dirty="0"/>
              <a:t>W</a:t>
            </a:r>
            <a:r>
              <a:rPr lang="en-US" dirty="0"/>
              <a:t>M2M</a:t>
            </a:r>
          </a:p>
        </p:txBody>
      </p:sp>
    </p:spTree>
    <p:extLst>
      <p:ext uri="{BB962C8B-B14F-4D97-AF65-F5344CB8AC3E}">
        <p14:creationId xmlns:p14="http://schemas.microsoft.com/office/powerpoint/2010/main" val="1540132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3" descr="C:\Users\padmas1\AppData\Local\Microsoft\Windows\Temporary Internet Files\Content.IE5\P6Q728VI\MP90044248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453" y="1681119"/>
            <a:ext cx="1116131" cy="744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itle 3"/>
          <p:cNvSpPr>
            <a:spLocks noGrp="1"/>
          </p:cNvSpPr>
          <p:nvPr>
            <p:ph type="title"/>
          </p:nvPr>
        </p:nvSpPr>
        <p:spPr>
          <a:xfrm>
            <a:off x="508838" y="324205"/>
            <a:ext cx="10515600" cy="619394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L</a:t>
            </a:r>
            <a:r>
              <a:rPr lang="en-US" altLang="en-US" sz="2400" dirty="0"/>
              <a:t>W</a:t>
            </a:r>
            <a:r>
              <a:rPr lang="en-US" altLang="en-US" dirty="0"/>
              <a:t>M2M: Core functionalities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360641" y="1404224"/>
            <a:ext cx="5264273" cy="5264273"/>
            <a:chOff x="2514188" y="801497"/>
            <a:chExt cx="3948205" cy="3948205"/>
          </a:xfrm>
        </p:grpSpPr>
        <p:sp>
          <p:nvSpPr>
            <p:cNvPr id="3" name="Freeform: Shape 2"/>
            <p:cNvSpPr/>
            <p:nvPr/>
          </p:nvSpPr>
          <p:spPr>
            <a:xfrm>
              <a:off x="4062639" y="2349948"/>
              <a:ext cx="851304" cy="851304"/>
            </a:xfrm>
            <a:custGeom>
              <a:avLst/>
              <a:gdLst>
                <a:gd name="connsiteX0" fmla="*/ 0 w 851304"/>
                <a:gd name="connsiteY0" fmla="*/ 425652 h 851304"/>
                <a:gd name="connsiteX1" fmla="*/ 425652 w 851304"/>
                <a:gd name="connsiteY1" fmla="*/ 0 h 851304"/>
                <a:gd name="connsiteX2" fmla="*/ 851304 w 851304"/>
                <a:gd name="connsiteY2" fmla="*/ 425652 h 851304"/>
                <a:gd name="connsiteX3" fmla="*/ 425652 w 851304"/>
                <a:gd name="connsiteY3" fmla="*/ 851304 h 851304"/>
                <a:gd name="connsiteX4" fmla="*/ 0 w 851304"/>
                <a:gd name="connsiteY4" fmla="*/ 425652 h 85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304" h="851304">
                  <a:moveTo>
                    <a:pt x="0" y="425652"/>
                  </a:moveTo>
                  <a:cubicBezTo>
                    <a:pt x="0" y="190571"/>
                    <a:pt x="190571" y="0"/>
                    <a:pt x="425652" y="0"/>
                  </a:cubicBezTo>
                  <a:cubicBezTo>
                    <a:pt x="660733" y="0"/>
                    <a:pt x="851304" y="190571"/>
                    <a:pt x="851304" y="425652"/>
                  </a:cubicBezTo>
                  <a:cubicBezTo>
                    <a:pt x="851304" y="660733"/>
                    <a:pt x="660733" y="851304"/>
                    <a:pt x="425652" y="851304"/>
                  </a:cubicBezTo>
                  <a:cubicBezTo>
                    <a:pt x="190571" y="851304"/>
                    <a:pt x="0" y="660733"/>
                    <a:pt x="0" y="425652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6548" tIns="186548" rIns="186548" bIns="186548" numCol="1" spcCol="1270" anchor="ctr" anchorCtr="0">
              <a:noAutofit/>
            </a:bodyPr>
            <a:lstStyle/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/>
                <a:t>LWM2M</a:t>
              </a:r>
            </a:p>
          </p:txBody>
        </p:sp>
        <p:sp>
          <p:nvSpPr>
            <p:cNvPr id="4" name="Freeform: Shape 3"/>
            <p:cNvSpPr/>
            <p:nvPr/>
          </p:nvSpPr>
          <p:spPr>
            <a:xfrm rot="16200000">
              <a:off x="4315898" y="1864830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6" rIns="135684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/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4039336" y="801497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Boot-strapping</a:t>
              </a:r>
            </a:p>
          </p:txBody>
        </p:sp>
        <p:sp>
          <p:nvSpPr>
            <p:cNvPr id="7" name="Freeform: Shape 6"/>
            <p:cNvSpPr/>
            <p:nvPr/>
          </p:nvSpPr>
          <p:spPr>
            <a:xfrm rot="18900000">
              <a:off x="4839980" y="2081912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6" rIns="135684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/>
            </a:p>
          </p:txBody>
        </p:sp>
        <p:sp>
          <p:nvSpPr>
            <p:cNvPr id="8" name="Freeform: Shape 7"/>
            <p:cNvSpPr/>
            <p:nvPr/>
          </p:nvSpPr>
          <p:spPr>
            <a:xfrm>
              <a:off x="5117779" y="124820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Device Conf</a:t>
              </a:r>
            </a:p>
          </p:txBody>
        </p:sp>
        <p:sp>
          <p:nvSpPr>
            <p:cNvPr id="9" name="Freeform: Shape 8"/>
            <p:cNvSpPr/>
            <p:nvPr/>
          </p:nvSpPr>
          <p:spPr>
            <a:xfrm>
              <a:off x="5057062" y="2605995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0456" rIns="135684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/>
            </a:p>
          </p:txBody>
        </p:sp>
        <p:sp>
          <p:nvSpPr>
            <p:cNvPr id="10" name="Freeform: Shape 9"/>
            <p:cNvSpPr/>
            <p:nvPr/>
          </p:nvSpPr>
          <p:spPr>
            <a:xfrm>
              <a:off x="5564484" y="2326645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Firmware Update</a:t>
              </a:r>
            </a:p>
          </p:txBody>
        </p:sp>
        <p:sp>
          <p:nvSpPr>
            <p:cNvPr id="11" name="Freeform: Shape 10"/>
            <p:cNvSpPr/>
            <p:nvPr/>
          </p:nvSpPr>
          <p:spPr>
            <a:xfrm rot="2700000">
              <a:off x="4837151" y="3117630"/>
              <a:ext cx="325549" cy="339210"/>
            </a:xfrm>
            <a:custGeom>
              <a:avLst/>
              <a:gdLst>
                <a:gd name="connsiteX0" fmla="*/ 0 w 325549"/>
                <a:gd name="connsiteY0" fmla="*/ 67842 h 339210"/>
                <a:gd name="connsiteX1" fmla="*/ 162775 w 325549"/>
                <a:gd name="connsiteY1" fmla="*/ 67842 h 339210"/>
                <a:gd name="connsiteX2" fmla="*/ 162775 w 325549"/>
                <a:gd name="connsiteY2" fmla="*/ 0 h 339210"/>
                <a:gd name="connsiteX3" fmla="*/ 325549 w 325549"/>
                <a:gd name="connsiteY3" fmla="*/ 169605 h 339210"/>
                <a:gd name="connsiteX4" fmla="*/ 162775 w 325549"/>
                <a:gd name="connsiteY4" fmla="*/ 339210 h 339210"/>
                <a:gd name="connsiteX5" fmla="*/ 162775 w 325549"/>
                <a:gd name="connsiteY5" fmla="*/ 271368 h 339210"/>
                <a:gd name="connsiteX6" fmla="*/ 0 w 325549"/>
                <a:gd name="connsiteY6" fmla="*/ 271368 h 339210"/>
                <a:gd name="connsiteX7" fmla="*/ 0 w 325549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549" h="339210">
                  <a:moveTo>
                    <a:pt x="0" y="67842"/>
                  </a:moveTo>
                  <a:lnTo>
                    <a:pt x="162775" y="67842"/>
                  </a:lnTo>
                  <a:lnTo>
                    <a:pt x="162775" y="0"/>
                  </a:lnTo>
                  <a:lnTo>
                    <a:pt x="325549" y="169605"/>
                  </a:lnTo>
                  <a:lnTo>
                    <a:pt x="162775" y="339210"/>
                  </a:lnTo>
                  <a:lnTo>
                    <a:pt x="162775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5" rIns="130220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/>
            </a:p>
          </p:txBody>
        </p:sp>
        <p:sp>
          <p:nvSpPr>
            <p:cNvPr id="13" name="Freeform: Shape 12"/>
            <p:cNvSpPr/>
            <p:nvPr/>
          </p:nvSpPr>
          <p:spPr>
            <a:xfrm>
              <a:off x="5034668" y="3405088"/>
              <a:ext cx="1064130" cy="897909"/>
            </a:xfrm>
            <a:custGeom>
              <a:avLst/>
              <a:gdLst>
                <a:gd name="connsiteX0" fmla="*/ 0 w 1064130"/>
                <a:gd name="connsiteY0" fmla="*/ 448955 h 897909"/>
                <a:gd name="connsiteX1" fmla="*/ 532065 w 1064130"/>
                <a:gd name="connsiteY1" fmla="*/ 0 h 897909"/>
                <a:gd name="connsiteX2" fmla="*/ 1064130 w 1064130"/>
                <a:gd name="connsiteY2" fmla="*/ 448955 h 897909"/>
                <a:gd name="connsiteX3" fmla="*/ 532065 w 1064130"/>
                <a:gd name="connsiteY3" fmla="*/ 897910 h 897909"/>
                <a:gd name="connsiteX4" fmla="*/ 0 w 1064130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130" h="897909">
                  <a:moveTo>
                    <a:pt x="0" y="448955"/>
                  </a:moveTo>
                  <a:cubicBezTo>
                    <a:pt x="0" y="201004"/>
                    <a:pt x="238214" y="0"/>
                    <a:pt x="532065" y="0"/>
                  </a:cubicBezTo>
                  <a:cubicBezTo>
                    <a:pt x="825916" y="0"/>
                    <a:pt x="1064130" y="201004"/>
                    <a:pt x="1064130" y="448955"/>
                  </a:cubicBezTo>
                  <a:cubicBezTo>
                    <a:pt x="1064130" y="696906"/>
                    <a:pt x="825916" y="897910"/>
                    <a:pt x="532065" y="897910"/>
                  </a:cubicBezTo>
                  <a:cubicBezTo>
                    <a:pt x="23821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4717" tIns="192261" rIns="224717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Diagnostics</a:t>
              </a:r>
            </a:p>
          </p:txBody>
        </p:sp>
        <p:sp>
          <p:nvSpPr>
            <p:cNvPr id="14" name="Freeform: Shape 13"/>
            <p:cNvSpPr/>
            <p:nvPr/>
          </p:nvSpPr>
          <p:spPr>
            <a:xfrm rot="5400000">
              <a:off x="4315898" y="3347159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0455" rIns="135683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/>
            </a:p>
          </p:txBody>
        </p:sp>
        <p:sp>
          <p:nvSpPr>
            <p:cNvPr id="15" name="Freeform: Shape 14"/>
            <p:cNvSpPr/>
            <p:nvPr/>
          </p:nvSpPr>
          <p:spPr>
            <a:xfrm>
              <a:off x="4039336" y="385179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Conn. Mgmt.</a:t>
              </a:r>
            </a:p>
          </p:txBody>
        </p:sp>
        <p:sp>
          <p:nvSpPr>
            <p:cNvPr id="16" name="Freeform: Shape 15"/>
            <p:cNvSpPr/>
            <p:nvPr/>
          </p:nvSpPr>
          <p:spPr>
            <a:xfrm rot="18900000">
              <a:off x="3791815" y="3130076"/>
              <a:ext cx="344787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3" tIns="90456" rIns="1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/>
            </a:p>
          </p:txBody>
        </p:sp>
        <p:sp>
          <p:nvSpPr>
            <p:cNvPr id="17" name="Freeform: Shape 16"/>
            <p:cNvSpPr/>
            <p:nvPr/>
          </p:nvSpPr>
          <p:spPr>
            <a:xfrm>
              <a:off x="2960894" y="3405088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Control</a:t>
              </a:r>
            </a:p>
          </p:txBody>
        </p:sp>
        <p:sp>
          <p:nvSpPr>
            <p:cNvPr id="18" name="Freeform: Shape 17"/>
            <p:cNvSpPr/>
            <p:nvPr/>
          </p:nvSpPr>
          <p:spPr>
            <a:xfrm rot="21600000">
              <a:off x="3574733" y="2605994"/>
              <a:ext cx="344786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4" tIns="90457" rIns="0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/>
            </a:p>
          </p:txBody>
        </p:sp>
        <p:sp>
          <p:nvSpPr>
            <p:cNvPr id="19" name="Freeform: Shape 18"/>
            <p:cNvSpPr/>
            <p:nvPr/>
          </p:nvSpPr>
          <p:spPr>
            <a:xfrm>
              <a:off x="2514188" y="2326645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Data</a:t>
              </a:r>
            </a:p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Reporting</a:t>
              </a:r>
            </a:p>
          </p:txBody>
        </p:sp>
        <p:sp>
          <p:nvSpPr>
            <p:cNvPr id="20" name="Freeform: Shape 19"/>
            <p:cNvSpPr/>
            <p:nvPr/>
          </p:nvSpPr>
          <p:spPr>
            <a:xfrm rot="24300000">
              <a:off x="3791815" y="2081911"/>
              <a:ext cx="344786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4" tIns="90457" rIns="-1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/>
            </a:p>
          </p:txBody>
        </p:sp>
        <p:sp>
          <p:nvSpPr>
            <p:cNvPr id="21" name="Freeform: Shape 20"/>
            <p:cNvSpPr/>
            <p:nvPr/>
          </p:nvSpPr>
          <p:spPr>
            <a:xfrm>
              <a:off x="2960894" y="124820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Lock &amp; Wipe</a:t>
              </a:r>
            </a:p>
          </p:txBody>
        </p:sp>
      </p:grpSp>
      <p:pic>
        <p:nvPicPr>
          <p:cNvPr id="10245" name="Picture 4" descr="C:\Users\padmas1\AppData\Local\Microsoft\Windows\Temporary Internet Files\Content.IE5\RB15OWX1\MC900442123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260" y="1383484"/>
            <a:ext cx="534812" cy="527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5" descr="C:\Users\padmas1\AppData\Local\Microsoft\Windows\Temporary Internet Files\Content.IE5\P6Q728VI\MC900441334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566" y="1681120"/>
            <a:ext cx="837097" cy="8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6" descr="C:\Users\padmas1\AppData\Local\Microsoft\Windows\Temporary Internet Files\Content.IE5\M3VM762W\MC900366738[1].wm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061" y="3243701"/>
            <a:ext cx="672779" cy="71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7" descr="C:\Users\padmas1\AppData\Local\Microsoft\Windows\Temporary Internet Files\Content.IE5\P6Q728VI\MC900310800[1].wm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200" y="5475960"/>
            <a:ext cx="792141" cy="76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8" descr="C:\Users\padmas1\AppData\Local\Microsoft\Windows\Temporary Internet Files\Content.IE5\3H98ZZV0\MC900389012[1].wm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616" y="6220047"/>
            <a:ext cx="818496" cy="497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9" descr="C:\Users\padmas1\AppData\Local\Microsoft\Windows\Temporary Internet Files\Content.IE5\FL3LB162\MP900305743[1]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044" y="5475960"/>
            <a:ext cx="934759" cy="818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10" descr="C:\Users\padmas1\AppData\Local\Microsoft\Windows\Temporary Internet Files\Content.IE5\EDH9T43V\MC900157011[1].wm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92" y="3392517"/>
            <a:ext cx="708432" cy="86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910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194" y="365125"/>
            <a:ext cx="10515600" cy="566053"/>
          </a:xfrm>
        </p:spPr>
        <p:txBody>
          <a:bodyPr>
            <a:normAutofit fontScale="90000"/>
          </a:bodyPr>
          <a:lstStyle/>
          <a:p>
            <a:r>
              <a:rPr lang="en-US" dirty="0"/>
              <a:t>Bootstrap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022" y="1029000"/>
            <a:ext cx="6064273" cy="5604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3700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3075</TotalTime>
  <Words>1276</Words>
  <Application>Microsoft Macintosh PowerPoint</Application>
  <PresentationFormat>Widescreen</PresentationFormat>
  <Paragraphs>298</Paragraphs>
  <Slides>30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Arial</vt:lpstr>
      <vt:lpstr>Calibri</vt:lpstr>
      <vt:lpstr>Calibri Light</vt:lpstr>
      <vt:lpstr>Nokia Pure Headline</vt:lpstr>
      <vt:lpstr>Nokia Pure Text Light</vt:lpstr>
      <vt:lpstr>Times New Roman</vt:lpstr>
      <vt:lpstr>Trebuchet MS</vt:lpstr>
      <vt:lpstr>Wingdings</vt:lpstr>
      <vt:lpstr>Office Theme</vt:lpstr>
      <vt:lpstr>think-cell Slide</vt:lpstr>
      <vt:lpstr>LwM2M v1.1</vt:lpstr>
      <vt:lpstr>LightweightM2M (LwM2M) is a Device Management Protocol</vt:lpstr>
      <vt:lpstr>Lwm2m Protocol stack</vt:lpstr>
      <vt:lpstr>Data Model</vt:lpstr>
      <vt:lpstr>M2M in the Telecom Network: The target for LWM2M Devices</vt:lpstr>
      <vt:lpstr>Introduction</vt:lpstr>
      <vt:lpstr>Strengths of LWM2M</vt:lpstr>
      <vt:lpstr>LWM2M: Core functionalities</vt:lpstr>
      <vt:lpstr>Bootstrap</vt:lpstr>
      <vt:lpstr>Device Configuration</vt:lpstr>
      <vt:lpstr>Firmware Update</vt:lpstr>
      <vt:lpstr>PowerPoint Presentation</vt:lpstr>
      <vt:lpstr>PowerPoint Presentation</vt:lpstr>
      <vt:lpstr>PowerPoint Presentation</vt:lpstr>
      <vt:lpstr>Data Reporting</vt:lpstr>
      <vt:lpstr>Lock &amp; Wipe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Objects from OMASpecWorks</vt:lpstr>
      <vt:lpstr>Objects registered OMASpecWorks </vt:lpstr>
      <vt:lpstr>PowerPoint Presentation</vt:lpstr>
      <vt:lpstr>Status with Industry &amp; market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Subramani, Padmakumar (Nokia - IN/Chennai)</dc:creator>
  <cp:lastModifiedBy>Joaquin Prado</cp:lastModifiedBy>
  <cp:revision>17</cp:revision>
  <dcterms:created xsi:type="dcterms:W3CDTF">2018-10-11T21:34:21Z</dcterms:created>
  <dcterms:modified xsi:type="dcterms:W3CDTF">2018-11-12T19:18:15Z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iteId">
    <vt:lpwstr>5d471751-9675-428d-917b-70f44f9630b0</vt:lpwstr>
  </property>
  <property fmtid="{D5CDD505-2E9C-101B-9397-08002B2CF9AE}" pid="4" name="MSIP_Label_b1aa2129-79ec-42c0-bfac-e5b7a0374572_Owner">
    <vt:lpwstr>padmakumar.subramani@nokia.com</vt:lpwstr>
  </property>
  <property fmtid="{D5CDD505-2E9C-101B-9397-08002B2CF9AE}" pid="5" name="MSIP_Label_b1aa2129-79ec-42c0-bfac-e5b7a0374572_SetDate">
    <vt:lpwstr>2018-10-23T11:17:00.3049164Z</vt:lpwstr>
  </property>
  <property fmtid="{D5CDD505-2E9C-101B-9397-08002B2CF9AE}" pid="6" name="MSIP_Label_b1aa2129-79ec-42c0-bfac-e5b7a0374572_Name">
    <vt:lpwstr>Public</vt:lpwstr>
  </property>
  <property fmtid="{D5CDD505-2E9C-101B-9397-08002B2CF9AE}" pid="7" name="MSIP_Label_b1aa2129-79ec-42c0-bfac-e5b7a0374572_Application">
    <vt:lpwstr>Microsoft Azure Information Protection</vt:lpwstr>
  </property>
  <property fmtid="{D5CDD505-2E9C-101B-9397-08002B2CF9AE}" pid="8" name="MSIP_Label_b1aa2129-79ec-42c0-bfac-e5b7a0374572_Extended_MSFT_Method">
    <vt:lpwstr>Manual</vt:lpwstr>
  </property>
  <property fmtid="{D5CDD505-2E9C-101B-9397-08002B2CF9AE}" pid="9" name="Sensitivity">
    <vt:lpwstr>Public</vt:lpwstr>
  </property>
</Properties>
</file>