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53" r:id="rId3"/>
    <p:sldId id="347" r:id="rId4"/>
    <p:sldId id="348" r:id="rId5"/>
    <p:sldId id="349" r:id="rId6"/>
    <p:sldId id="350" r:id="rId7"/>
    <p:sldId id="351" r:id="rId8"/>
    <p:sldId id="352" r:id="rId9"/>
    <p:sldId id="346" r:id="rId10"/>
    <p:sldId id="354" r:id="rId11"/>
    <p:sldId id="339"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335" autoAdjust="0"/>
  </p:normalViewPr>
  <p:slideViewPr>
    <p:cSldViewPr>
      <p:cViewPr varScale="1">
        <p:scale>
          <a:sx n="84" d="100"/>
          <a:sy n="84" d="100"/>
        </p:scale>
        <p:origin x="1361"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OMA-DM-2018-0011</a:t>
            </a:r>
            <a:endParaRPr lang="en-US" altLang="zh-CN" sz="1800" b="1" dirty="0" smtClean="0">
              <a:latin typeface="Arial Narrow" panose="020B0606020202030204" pitchFamily="34" charset="0"/>
              <a:ea typeface="宋体" panose="02010600030101010101"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github.com/OpenMobileAlliance/LwM2M-v1_1/pull/13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technical-comments@mail.openmobilealliance.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19 Feb </a:t>
            </a:r>
            <a:r>
              <a:rPr lang="en-US" altLang="zh-CN" b="1" dirty="0" smtClean="0">
                <a:latin typeface="Tahoma" panose="020B0604030504040204" pitchFamily="34" charset="0"/>
                <a:ea typeface="宋体" panose="02010600030101010101" pitchFamily="2" charset="-122"/>
              </a:rPr>
              <a:t>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a:t>OMA-DM-2018-0011-INP_Supporting_Files_FileName</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Supporting Files - </a:t>
            </a:r>
            <a:r>
              <a:rPr lang="en-US" altLang="zh-CN" dirty="0" err="1" smtClean="0">
                <a:ea typeface="宋体" panose="02010600030101010101" pitchFamily="2" charset="-122"/>
              </a:rPr>
              <a:t>FileName</a:t>
            </a:r>
            <a:r>
              <a:rPr lang="en-US" altLang="zh-CN" dirty="0" smtClean="0">
                <a:ea typeface="宋体" panose="02010600030101010101" pitchFamily="2" charset="-122"/>
              </a:rPr>
              <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p:txBody>
          <a:bodyPr/>
          <a:lstStyle/>
          <a:p>
            <a:r>
              <a:rPr lang="en-US" dirty="0" smtClean="0"/>
              <a:t>Based on WG Agreement</a:t>
            </a:r>
          </a:p>
          <a:p>
            <a:pPr lvl="1"/>
            <a:r>
              <a:rPr lang="en-US" dirty="0" smtClean="0"/>
              <a:t>Staff will produce the necessary PRs to align the supporting files in the LwM2M v1.1 GitHub repository with the final WG agreement</a:t>
            </a:r>
            <a:endParaRPr lang="en-US" dirty="0"/>
          </a:p>
        </p:txBody>
      </p:sp>
    </p:spTree>
    <p:extLst>
      <p:ext uri="{BB962C8B-B14F-4D97-AF65-F5344CB8AC3E}">
        <p14:creationId xmlns:p14="http://schemas.microsoft.com/office/powerpoint/2010/main" val="2278782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4763">
              <a:buNone/>
            </a:pPr>
            <a:r>
              <a:rPr lang="en-US" b="1" dirty="0" smtClean="0"/>
              <a:t>Staff Action Item</a:t>
            </a:r>
            <a:endParaRPr lang="en-US" b="1" dirty="0"/>
          </a:p>
          <a:p>
            <a:r>
              <a:rPr lang="en-US" dirty="0" smtClean="0"/>
              <a:t>PR#134 Changes to supporting files information </a:t>
            </a:r>
          </a:p>
          <a:p>
            <a:pPr lvl="1"/>
            <a:r>
              <a:rPr lang="en-US" dirty="0" smtClean="0"/>
              <a:t>is pending resolution until the following topics are clarified:</a:t>
            </a:r>
          </a:p>
          <a:p>
            <a:pPr marL="225425" lvl="1" indent="0">
              <a:buNone/>
            </a:pPr>
            <a:endParaRPr lang="en-US" dirty="0"/>
          </a:p>
          <a:p>
            <a:pPr lvl="2"/>
            <a:r>
              <a:rPr lang="en-US" dirty="0" smtClean="0"/>
              <a:t>Filename </a:t>
            </a:r>
            <a:r>
              <a:rPr lang="en-US" dirty="0"/>
              <a:t>for LwM2M v1.1 supporting files (xml)</a:t>
            </a:r>
          </a:p>
          <a:p>
            <a:pPr lvl="2"/>
            <a:r>
              <a:rPr lang="en-US" dirty="0"/>
              <a:t>Changes to the metadata information of supporting files for LwM2M </a:t>
            </a:r>
            <a:r>
              <a:rPr lang="en-US" dirty="0" smtClean="0"/>
              <a:t>v1.1</a:t>
            </a:r>
          </a:p>
          <a:p>
            <a:pPr marL="225425" lvl="1" indent="0" algn="ctr">
              <a:buNone/>
            </a:pPr>
            <a:r>
              <a:rPr lang="en-US" dirty="0"/>
              <a:t> </a:t>
            </a:r>
            <a:r>
              <a:rPr lang="en-US" dirty="0">
                <a:hlinkClick r:id="rId2"/>
              </a:rPr>
              <a:t>https://github.com/OpenMobileAlliance/LwM2M-v1_1/pull/134</a:t>
            </a:r>
            <a:r>
              <a:rPr lang="en-US" dirty="0"/>
              <a:t> </a:t>
            </a:r>
          </a:p>
          <a:p>
            <a:pPr lvl="1"/>
            <a:endParaRPr lang="en-US" dirty="0"/>
          </a:p>
          <a:p>
            <a:pPr marL="225425" lvl="1" indent="0">
              <a:buNone/>
            </a:pPr>
            <a:endParaRPr lang="en-US" dirty="0"/>
          </a:p>
        </p:txBody>
      </p:sp>
    </p:spTree>
    <p:extLst>
      <p:ext uri="{BB962C8B-B14F-4D97-AF65-F5344CB8AC3E}">
        <p14:creationId xmlns:p14="http://schemas.microsoft.com/office/powerpoint/2010/main" val="4042602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Clarification</a:t>
            </a:r>
            <a:endParaRPr lang="en-US" dirty="0"/>
          </a:p>
        </p:txBody>
      </p:sp>
      <p:sp>
        <p:nvSpPr>
          <p:cNvPr id="3" name="Content Placeholder 2"/>
          <p:cNvSpPr>
            <a:spLocks noGrp="1"/>
          </p:cNvSpPr>
          <p:nvPr>
            <p:ph idx="1"/>
          </p:nvPr>
        </p:nvSpPr>
        <p:spPr/>
        <p:txBody>
          <a:bodyPr/>
          <a:lstStyle/>
          <a:p>
            <a:pPr marL="0" indent="0">
              <a:buNone/>
            </a:pPr>
            <a:r>
              <a:rPr lang="en-US" b="1" dirty="0" err="1" smtClean="0"/>
              <a:t>FileName</a:t>
            </a:r>
            <a:r>
              <a:rPr lang="en-US" b="1" dirty="0" smtClean="0"/>
              <a:t> for supporting files</a:t>
            </a:r>
          </a:p>
          <a:p>
            <a:pPr lvl="1"/>
            <a:r>
              <a:rPr lang="en-US" dirty="0" smtClean="0"/>
              <a:t>Supporting files MUST follow </a:t>
            </a:r>
            <a:r>
              <a:rPr lang="en-US" dirty="0" err="1" smtClean="0"/>
              <a:t>FileName</a:t>
            </a:r>
            <a:r>
              <a:rPr lang="en-US" dirty="0" smtClean="0"/>
              <a:t> schema as described in OMA Process:</a:t>
            </a:r>
          </a:p>
          <a:p>
            <a:pPr lvl="3"/>
            <a:r>
              <a:rPr lang="en-US" dirty="0">
                <a:solidFill>
                  <a:schemeClr val="tx1"/>
                </a:solidFill>
              </a:rPr>
              <a:t>E.g</a:t>
            </a:r>
            <a:r>
              <a:rPr lang="en-US" dirty="0"/>
              <a:t>. </a:t>
            </a:r>
            <a:r>
              <a:rPr lang="en-US" dirty="0" smtClean="0">
                <a:solidFill>
                  <a:srgbClr val="FF0000"/>
                </a:solidFill>
              </a:rPr>
              <a:t>OMA-SUP-XML_LWM2M_Device-V</a:t>
            </a:r>
            <a:r>
              <a:rPr lang="en-US" b="1" dirty="0" smtClean="0">
                <a:solidFill>
                  <a:srgbClr val="FF0000"/>
                </a:solidFill>
              </a:rPr>
              <a:t>x_y_z</a:t>
            </a:r>
            <a:r>
              <a:rPr lang="en-US" dirty="0" smtClean="0">
                <a:solidFill>
                  <a:srgbClr val="FF0000"/>
                </a:solidFill>
              </a:rPr>
              <a:t>-YYYYMMDD-&lt;status&gt;</a:t>
            </a:r>
            <a:endParaRPr lang="en-US" dirty="0">
              <a:solidFill>
                <a:srgbClr val="FF0000"/>
              </a:solidFill>
            </a:endParaRPr>
          </a:p>
          <a:p>
            <a:pPr lvl="4"/>
            <a:r>
              <a:rPr lang="en-US" b="1" dirty="0" smtClean="0">
                <a:solidFill>
                  <a:schemeClr val="tx1"/>
                </a:solidFill>
              </a:rPr>
              <a:t>X</a:t>
            </a:r>
            <a:r>
              <a:rPr lang="en-US" dirty="0" smtClean="0">
                <a:solidFill>
                  <a:schemeClr val="tx1"/>
                </a:solidFill>
              </a:rPr>
              <a:t> </a:t>
            </a:r>
            <a:r>
              <a:rPr lang="en-US" dirty="0">
                <a:solidFill>
                  <a:schemeClr val="tx1"/>
                </a:solidFill>
              </a:rPr>
              <a:t>– Major Version Indicator</a:t>
            </a:r>
          </a:p>
          <a:p>
            <a:pPr lvl="6"/>
            <a:r>
              <a:rPr lang="en-US" dirty="0">
                <a:solidFill>
                  <a:schemeClr val="tx1"/>
                </a:solidFill>
              </a:rPr>
              <a:t>Major versions contain major feature additions &amp; MAY contain incompatibilities with previous documents or specifications revisions.</a:t>
            </a:r>
          </a:p>
          <a:p>
            <a:pPr lvl="4"/>
            <a:r>
              <a:rPr lang="en-US" b="1" dirty="0">
                <a:solidFill>
                  <a:schemeClr val="tx1"/>
                </a:solidFill>
              </a:rPr>
              <a:t>Y</a:t>
            </a:r>
            <a:r>
              <a:rPr lang="en-US" dirty="0">
                <a:solidFill>
                  <a:schemeClr val="tx1"/>
                </a:solidFill>
              </a:rPr>
              <a:t> – Minor Version Indicator</a:t>
            </a:r>
          </a:p>
          <a:p>
            <a:pPr lvl="6"/>
            <a:r>
              <a:rPr lang="en-US" dirty="0">
                <a:solidFill>
                  <a:schemeClr val="tx1"/>
                </a:solidFill>
              </a:rPr>
              <a:t>It is incremented every time a minor change is made to the approved document version</a:t>
            </a:r>
          </a:p>
          <a:p>
            <a:pPr lvl="4"/>
            <a:r>
              <a:rPr lang="en-US" b="1" dirty="0">
                <a:solidFill>
                  <a:schemeClr val="tx1"/>
                </a:solidFill>
              </a:rPr>
              <a:t>Z</a:t>
            </a:r>
            <a:r>
              <a:rPr lang="en-US" dirty="0">
                <a:solidFill>
                  <a:schemeClr val="tx1"/>
                </a:solidFill>
              </a:rPr>
              <a:t> – Service Indicator</a:t>
            </a:r>
          </a:p>
          <a:p>
            <a:pPr lvl="6"/>
            <a:r>
              <a:rPr lang="en-US" dirty="0">
                <a:solidFill>
                  <a:schemeClr val="tx1"/>
                </a:solidFill>
              </a:rPr>
              <a:t>Service indicator is increased each time a corrective update is made to the approved (not candidate) document</a:t>
            </a:r>
            <a:r>
              <a:rPr lang="en-US" dirty="0" smtClean="0">
                <a:solidFill>
                  <a:schemeClr val="tx1"/>
                </a:solidFill>
              </a:rPr>
              <a:t>.</a:t>
            </a:r>
            <a:endParaRPr lang="en-US" dirty="0" smtClean="0"/>
          </a:p>
          <a:p>
            <a:pPr lvl="1"/>
            <a:r>
              <a:rPr lang="en-US" dirty="0" smtClean="0"/>
              <a:t>LwM2M Object Version is only expressed with two digits </a:t>
            </a:r>
            <a:r>
              <a:rPr lang="en-US" b="1" dirty="0" err="1" smtClean="0"/>
              <a:t>x.y</a:t>
            </a:r>
            <a:endParaRPr lang="en-US" b="1" dirty="0" smtClean="0"/>
          </a:p>
          <a:p>
            <a:pPr marL="227013" lvl="1" indent="0" algn="ctr">
              <a:buNone/>
            </a:pPr>
            <a:endParaRPr lang="en-US" b="1" dirty="0" smtClean="0"/>
          </a:p>
          <a:p>
            <a:pPr marL="227013" lvl="1" indent="0" algn="ctr">
              <a:buNone/>
            </a:pPr>
            <a:r>
              <a:rPr lang="en-US" b="1" dirty="0" smtClean="0">
                <a:solidFill>
                  <a:srgbClr val="FF0000"/>
                </a:solidFill>
              </a:rPr>
              <a:t>Object Version is different from Enabler Version</a:t>
            </a:r>
            <a:endParaRPr lang="en-US" b="1" dirty="0">
              <a:solidFill>
                <a:srgbClr val="FF0000"/>
              </a:solidFill>
            </a:endParaRPr>
          </a:p>
        </p:txBody>
      </p:sp>
    </p:spTree>
    <p:extLst>
      <p:ext uri="{BB962C8B-B14F-4D97-AF65-F5344CB8AC3E}">
        <p14:creationId xmlns:p14="http://schemas.microsoft.com/office/powerpoint/2010/main" val="3861206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FileName</a:t>
            </a:r>
            <a:r>
              <a:rPr lang="en-US" dirty="0" smtClean="0"/>
              <a:t> for LwM2M v1.1 SUP Files</a:t>
            </a:r>
            <a:endParaRPr lang="en-US" dirty="0"/>
          </a:p>
        </p:txBody>
      </p:sp>
      <p:sp>
        <p:nvSpPr>
          <p:cNvPr id="3" name="Content Placeholder 2"/>
          <p:cNvSpPr>
            <a:spLocks noGrp="1"/>
          </p:cNvSpPr>
          <p:nvPr>
            <p:ph idx="1"/>
          </p:nvPr>
        </p:nvSpPr>
        <p:spPr/>
        <p:txBody>
          <a:bodyPr/>
          <a:lstStyle/>
          <a:p>
            <a:r>
              <a:rPr lang="en-US" b="1" dirty="0" smtClean="0"/>
              <a:t>Option A</a:t>
            </a:r>
          </a:p>
          <a:p>
            <a:pPr lvl="1"/>
            <a:r>
              <a:rPr lang="en-US" dirty="0" smtClean="0"/>
              <a:t>Name ALL the supporting </a:t>
            </a:r>
            <a:r>
              <a:rPr lang="en-US" dirty="0" err="1" smtClean="0"/>
              <a:t>FileName</a:t>
            </a:r>
            <a:r>
              <a:rPr lang="en-US" dirty="0" smtClean="0"/>
              <a:t> with the same version as the Enabler</a:t>
            </a:r>
          </a:p>
          <a:p>
            <a:pPr lvl="2"/>
            <a:r>
              <a:rPr lang="en-US" dirty="0" smtClean="0"/>
              <a:t>E.g. </a:t>
            </a:r>
            <a:r>
              <a:rPr lang="en-US" dirty="0" smtClean="0">
                <a:solidFill>
                  <a:schemeClr val="accent1">
                    <a:lumMod val="75000"/>
                  </a:schemeClr>
                </a:solidFill>
              </a:rPr>
              <a:t>OMA –SUP-XML_LwM2M_Access_Control-</a:t>
            </a:r>
            <a:r>
              <a:rPr lang="en-US" b="1" dirty="0" smtClean="0">
                <a:solidFill>
                  <a:srgbClr val="FF0000"/>
                </a:solidFill>
              </a:rPr>
              <a:t>v1.1</a:t>
            </a:r>
          </a:p>
          <a:p>
            <a:pPr lvl="1"/>
            <a:r>
              <a:rPr lang="en-US" b="1" dirty="0" smtClean="0">
                <a:solidFill>
                  <a:schemeClr val="tx1"/>
                </a:solidFill>
              </a:rPr>
              <a:t>Benefits</a:t>
            </a:r>
          </a:p>
          <a:p>
            <a:pPr lvl="2"/>
            <a:r>
              <a:rPr lang="en-US" dirty="0" smtClean="0">
                <a:solidFill>
                  <a:schemeClr val="tx1"/>
                </a:solidFill>
              </a:rPr>
              <a:t>Supporting file version is aligned with the version as the Enabler, e.g. LwM2M v1.1</a:t>
            </a:r>
          </a:p>
          <a:p>
            <a:pPr lvl="2"/>
            <a:r>
              <a:rPr lang="en-US" dirty="0" smtClean="0">
                <a:solidFill>
                  <a:schemeClr val="tx1"/>
                </a:solidFill>
              </a:rPr>
              <a:t>The file can evolve independent of the same file in version v1.0.x</a:t>
            </a:r>
          </a:p>
          <a:p>
            <a:pPr lvl="1"/>
            <a:r>
              <a:rPr lang="en-US" b="1" dirty="0" smtClean="0">
                <a:solidFill>
                  <a:schemeClr val="tx1"/>
                </a:solidFill>
              </a:rPr>
              <a:t>Disadvantages</a:t>
            </a:r>
          </a:p>
          <a:p>
            <a:pPr lvl="2"/>
            <a:r>
              <a:rPr lang="en-US" dirty="0" smtClean="0">
                <a:solidFill>
                  <a:schemeClr val="tx1"/>
                </a:solidFill>
              </a:rPr>
              <a:t>Supporting file for v1.1 is created by copying the content from previous supporting file v1.0.x</a:t>
            </a:r>
          </a:p>
          <a:p>
            <a:pPr lvl="3"/>
            <a:r>
              <a:rPr lang="en-US" dirty="0" smtClean="0">
                <a:solidFill>
                  <a:schemeClr val="tx1"/>
                </a:solidFill>
              </a:rPr>
              <a:t>If the file v1.1 doesn’t change at all, then v1.0.x and v1.1 will have the same content but different version</a:t>
            </a:r>
          </a:p>
          <a:p>
            <a:pPr lvl="3"/>
            <a:endParaRPr lang="en-US" dirty="0">
              <a:solidFill>
                <a:schemeClr val="tx1"/>
              </a:solidFill>
            </a:endParaRPr>
          </a:p>
          <a:p>
            <a:pPr marL="455613" lvl="2" indent="0">
              <a:buNone/>
            </a:pPr>
            <a:endParaRPr lang="en-US" dirty="0" smtClean="0">
              <a:solidFill>
                <a:schemeClr val="tx1"/>
              </a:solidFill>
            </a:endParaRPr>
          </a:p>
        </p:txBody>
      </p:sp>
    </p:spTree>
    <p:extLst>
      <p:ext uri="{BB962C8B-B14F-4D97-AF65-F5344CB8AC3E}">
        <p14:creationId xmlns:p14="http://schemas.microsoft.com/office/powerpoint/2010/main" val="1558815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FileName</a:t>
            </a:r>
            <a:r>
              <a:rPr lang="en-US" dirty="0" smtClean="0"/>
              <a:t> for LwM2M v1.1 SUP Files</a:t>
            </a:r>
            <a:endParaRPr lang="en-US" dirty="0"/>
          </a:p>
        </p:txBody>
      </p:sp>
      <p:sp>
        <p:nvSpPr>
          <p:cNvPr id="3" name="Content Placeholder 2"/>
          <p:cNvSpPr>
            <a:spLocks noGrp="1"/>
          </p:cNvSpPr>
          <p:nvPr>
            <p:ph idx="1"/>
          </p:nvPr>
        </p:nvSpPr>
        <p:spPr>
          <a:xfrm>
            <a:off x="295914" y="996950"/>
            <a:ext cx="8778875" cy="5383212"/>
          </a:xfrm>
        </p:spPr>
        <p:txBody>
          <a:bodyPr/>
          <a:lstStyle/>
          <a:p>
            <a:r>
              <a:rPr lang="en-US" b="1" dirty="0" smtClean="0"/>
              <a:t>Option B</a:t>
            </a:r>
          </a:p>
          <a:p>
            <a:pPr lvl="1"/>
            <a:r>
              <a:rPr lang="en-US" dirty="0" smtClean="0"/>
              <a:t>If the content of the supporting file doesn’t change from version v1.0.x, then keep the same </a:t>
            </a:r>
            <a:r>
              <a:rPr lang="en-US" dirty="0" err="1" smtClean="0"/>
              <a:t>FileName</a:t>
            </a:r>
            <a:r>
              <a:rPr lang="en-US" dirty="0" smtClean="0"/>
              <a:t>. If the content of the file changes then follow option A</a:t>
            </a:r>
          </a:p>
          <a:p>
            <a:pPr lvl="2"/>
            <a:r>
              <a:rPr lang="en-US" dirty="0" smtClean="0"/>
              <a:t>E.g. </a:t>
            </a:r>
            <a:r>
              <a:rPr lang="en-US" dirty="0" smtClean="0">
                <a:solidFill>
                  <a:schemeClr val="accent1">
                    <a:lumMod val="75000"/>
                  </a:schemeClr>
                </a:solidFill>
              </a:rPr>
              <a:t>OMA –SUP-XML_LwM2M_Access_Control-</a:t>
            </a:r>
            <a:r>
              <a:rPr lang="en-US" b="1" dirty="0" smtClean="0">
                <a:solidFill>
                  <a:srgbClr val="FF0000"/>
                </a:solidFill>
              </a:rPr>
              <a:t>v1.0.1</a:t>
            </a:r>
          </a:p>
          <a:p>
            <a:pPr lvl="3"/>
            <a:r>
              <a:rPr lang="en-US" b="1" dirty="0" smtClean="0">
                <a:solidFill>
                  <a:srgbClr val="FF0000"/>
                </a:solidFill>
              </a:rPr>
              <a:t>Assuming that the content of this file in LwM2M v1.1 is the same as in LwM2M v1.0.x</a:t>
            </a:r>
          </a:p>
          <a:p>
            <a:pPr lvl="1"/>
            <a:r>
              <a:rPr lang="en-US" b="1" dirty="0" smtClean="0">
                <a:solidFill>
                  <a:schemeClr val="tx1"/>
                </a:solidFill>
              </a:rPr>
              <a:t>Benefits</a:t>
            </a:r>
          </a:p>
          <a:p>
            <a:pPr lvl="2"/>
            <a:r>
              <a:rPr lang="en-US" dirty="0" smtClean="0">
                <a:solidFill>
                  <a:schemeClr val="tx1"/>
                </a:solidFill>
              </a:rPr>
              <a:t>If the file content has not changed at the time of approving the Enabler as Candidate, both versions v1.0.x and v1.1 of the Enabler will have the same file</a:t>
            </a:r>
          </a:p>
          <a:p>
            <a:pPr lvl="1"/>
            <a:r>
              <a:rPr lang="en-US" b="1" dirty="0" smtClean="0">
                <a:solidFill>
                  <a:schemeClr val="tx1"/>
                </a:solidFill>
              </a:rPr>
              <a:t>Disadvantages</a:t>
            </a:r>
          </a:p>
          <a:p>
            <a:pPr lvl="2"/>
            <a:r>
              <a:rPr lang="en-US" dirty="0">
                <a:solidFill>
                  <a:schemeClr val="tx1"/>
                </a:solidFill>
              </a:rPr>
              <a:t>Supporting file version is </a:t>
            </a:r>
            <a:r>
              <a:rPr lang="en-US" dirty="0" smtClean="0">
                <a:solidFill>
                  <a:schemeClr val="tx1"/>
                </a:solidFill>
              </a:rPr>
              <a:t>NOT aligned </a:t>
            </a:r>
            <a:r>
              <a:rPr lang="en-US" dirty="0">
                <a:solidFill>
                  <a:schemeClr val="tx1"/>
                </a:solidFill>
              </a:rPr>
              <a:t>with the version as the Enabler, e.g. LwM2M </a:t>
            </a:r>
            <a:r>
              <a:rPr lang="en-US" dirty="0" smtClean="0">
                <a:solidFill>
                  <a:schemeClr val="tx1"/>
                </a:solidFill>
              </a:rPr>
              <a:t>v1.1</a:t>
            </a:r>
          </a:p>
          <a:p>
            <a:pPr lvl="2"/>
            <a:r>
              <a:rPr lang="en-US" dirty="0" smtClean="0">
                <a:solidFill>
                  <a:schemeClr val="tx1"/>
                </a:solidFill>
              </a:rPr>
              <a:t>Messy resolution after LwM2M v1.1 approval</a:t>
            </a:r>
          </a:p>
          <a:p>
            <a:pPr lvl="3"/>
            <a:r>
              <a:rPr lang="en-US" dirty="0" smtClean="0">
                <a:solidFill>
                  <a:schemeClr val="tx1"/>
                </a:solidFill>
              </a:rPr>
              <a:t> if a situation arise that request changes to the current version BUT not to the LwM2M v1.0.x</a:t>
            </a:r>
          </a:p>
          <a:p>
            <a:pPr marL="230188" lvl="1" indent="0">
              <a:buNone/>
            </a:pPr>
            <a:r>
              <a:rPr lang="en-US" sz="1800" dirty="0" smtClean="0">
                <a:solidFill>
                  <a:schemeClr val="accent1">
                    <a:lumMod val="75000"/>
                  </a:schemeClr>
                </a:solidFill>
              </a:rPr>
              <a:t>Note: This situation has already happened in OMA</a:t>
            </a:r>
          </a:p>
          <a:p>
            <a:pPr lvl="2"/>
            <a:endParaRPr lang="en-US" dirty="0" smtClean="0">
              <a:solidFill>
                <a:schemeClr val="tx1"/>
              </a:solidFill>
            </a:endParaRPr>
          </a:p>
        </p:txBody>
      </p:sp>
    </p:spTree>
    <p:extLst>
      <p:ext uri="{BB962C8B-B14F-4D97-AF65-F5344CB8AC3E}">
        <p14:creationId xmlns:p14="http://schemas.microsoft.com/office/powerpoint/2010/main" val="3637006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Recommendation</a:t>
            </a:r>
            <a:endParaRPr lang="en-US" dirty="0"/>
          </a:p>
        </p:txBody>
      </p:sp>
      <p:sp>
        <p:nvSpPr>
          <p:cNvPr id="3" name="Content Placeholder 2"/>
          <p:cNvSpPr>
            <a:spLocks noGrp="1"/>
          </p:cNvSpPr>
          <p:nvPr>
            <p:ph idx="1"/>
          </p:nvPr>
        </p:nvSpPr>
        <p:spPr/>
        <p:txBody>
          <a:bodyPr/>
          <a:lstStyle/>
          <a:p>
            <a:r>
              <a:rPr lang="en-US" dirty="0">
                <a:solidFill>
                  <a:schemeClr val="tx1"/>
                </a:solidFill>
              </a:rPr>
              <a:t>Staff recommends </a:t>
            </a:r>
            <a:r>
              <a:rPr lang="en-US" dirty="0" smtClean="0">
                <a:solidFill>
                  <a:schemeClr val="tx1"/>
                </a:solidFill>
              </a:rPr>
              <a:t>to follow </a:t>
            </a:r>
            <a:r>
              <a:rPr lang="en-US" b="1" dirty="0" smtClean="0">
                <a:solidFill>
                  <a:schemeClr val="tx1"/>
                </a:solidFill>
              </a:rPr>
              <a:t>Option A</a:t>
            </a:r>
            <a:r>
              <a:rPr lang="en-US" dirty="0" smtClean="0">
                <a:solidFill>
                  <a:schemeClr val="tx1"/>
                </a:solidFill>
              </a:rPr>
              <a:t> </a:t>
            </a:r>
          </a:p>
          <a:p>
            <a:pPr lvl="1"/>
            <a:r>
              <a:rPr lang="en-US" dirty="0" smtClean="0">
                <a:solidFill>
                  <a:schemeClr val="tx1"/>
                </a:solidFill>
              </a:rPr>
              <a:t>Keep supporting filename versions aligned with OMA Enabler version</a:t>
            </a:r>
          </a:p>
          <a:p>
            <a:pPr lvl="1"/>
            <a:r>
              <a:rPr lang="en-US" dirty="0"/>
              <a:t>E.g. OMA –SUP-XML_LwM2M_Access_Control-</a:t>
            </a:r>
            <a:r>
              <a:rPr lang="en-US" b="1" dirty="0">
                <a:solidFill>
                  <a:srgbClr val="FF0000"/>
                </a:solidFill>
              </a:rPr>
              <a:t>v1.1</a:t>
            </a:r>
          </a:p>
          <a:p>
            <a:pPr marL="225425" lvl="1" indent="0">
              <a:buNone/>
            </a:pPr>
            <a:endParaRPr lang="en-US" dirty="0" smtClean="0">
              <a:solidFill>
                <a:schemeClr val="tx1"/>
              </a:solidFill>
            </a:endParaRPr>
          </a:p>
          <a:p>
            <a:r>
              <a:rPr lang="en-US" dirty="0" smtClean="0">
                <a:solidFill>
                  <a:schemeClr val="tx1"/>
                </a:solidFill>
              </a:rPr>
              <a:t>Reason</a:t>
            </a:r>
          </a:p>
          <a:p>
            <a:pPr lvl="1"/>
            <a:r>
              <a:rPr lang="en-US" dirty="0">
                <a:solidFill>
                  <a:schemeClr val="tx1"/>
                </a:solidFill>
              </a:rPr>
              <a:t>I</a:t>
            </a:r>
            <a:r>
              <a:rPr lang="en-US" dirty="0" smtClean="0">
                <a:solidFill>
                  <a:schemeClr val="tx1"/>
                </a:solidFill>
              </a:rPr>
              <a:t>t </a:t>
            </a:r>
            <a:r>
              <a:rPr lang="en-US" dirty="0">
                <a:solidFill>
                  <a:schemeClr val="tx1"/>
                </a:solidFill>
              </a:rPr>
              <a:t>is simple to follow and allows the evolution of v1.0.x and v1.1 documents independently of each other </a:t>
            </a:r>
          </a:p>
          <a:p>
            <a:endParaRPr lang="en-US" dirty="0"/>
          </a:p>
        </p:txBody>
      </p:sp>
    </p:spTree>
    <p:extLst>
      <p:ext uri="{BB962C8B-B14F-4D97-AF65-F5344CB8AC3E}">
        <p14:creationId xmlns:p14="http://schemas.microsoft.com/office/powerpoint/2010/main" val="163483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File Information in GitHub</a:t>
            </a:r>
            <a:endParaRPr lang="en-US" dirty="0"/>
          </a:p>
        </p:txBody>
      </p:sp>
      <p:sp>
        <p:nvSpPr>
          <p:cNvPr id="3" name="Content Placeholder 2"/>
          <p:cNvSpPr>
            <a:spLocks noGrp="1"/>
          </p:cNvSpPr>
          <p:nvPr>
            <p:ph idx="1"/>
          </p:nvPr>
        </p:nvSpPr>
        <p:spPr/>
        <p:txBody>
          <a:bodyPr/>
          <a:lstStyle/>
          <a:p>
            <a:pPr marL="0" indent="0">
              <a:buNone/>
            </a:pPr>
            <a:r>
              <a:rPr lang="en-US" dirty="0" smtClean="0"/>
              <a:t>GitHub imposes some changes in relation to the OMA Process</a:t>
            </a:r>
          </a:p>
          <a:p>
            <a:pPr marL="0" indent="0">
              <a:buNone/>
            </a:pPr>
            <a:r>
              <a:rPr lang="en-US" b="1" dirty="0" smtClean="0"/>
              <a:t>Development</a:t>
            </a:r>
            <a:r>
              <a:rPr lang="en-US" dirty="0" smtClean="0"/>
              <a:t> Phase</a:t>
            </a:r>
          </a:p>
          <a:p>
            <a:pPr lvl="2"/>
            <a:r>
              <a:rPr lang="en-US" dirty="0" err="1" smtClean="0"/>
              <a:t>FileNames</a:t>
            </a:r>
            <a:r>
              <a:rPr lang="en-US" dirty="0" smtClean="0"/>
              <a:t> DO NOT need date or status</a:t>
            </a:r>
          </a:p>
          <a:p>
            <a:pPr lvl="4"/>
            <a:r>
              <a:rPr lang="en-US" dirty="0" smtClean="0"/>
              <a:t>Otherwise a PR needs to change these filenames values name each time that a PR is merged</a:t>
            </a:r>
          </a:p>
          <a:p>
            <a:pPr lvl="4"/>
            <a:r>
              <a:rPr lang="en-US" dirty="0" smtClean="0"/>
              <a:t>All the documents in GitHub can be considered as DRAFT in the “development” branch</a:t>
            </a:r>
          </a:p>
          <a:p>
            <a:pPr lvl="4"/>
            <a:r>
              <a:rPr lang="en-US" dirty="0" err="1" smtClean="0"/>
              <a:t>Eg</a:t>
            </a:r>
            <a:r>
              <a:rPr lang="en-US" dirty="0" smtClean="0"/>
              <a:t>. </a:t>
            </a:r>
            <a:r>
              <a:rPr lang="en-US" b="1" dirty="0" smtClean="0">
                <a:solidFill>
                  <a:schemeClr val="accent1">
                    <a:lumMod val="75000"/>
                  </a:schemeClr>
                </a:solidFill>
              </a:rPr>
              <a:t>OMA-SUP-XML-LwM2M_Access_Control-vx.y.z</a:t>
            </a:r>
          </a:p>
          <a:p>
            <a:pPr lvl="3"/>
            <a:r>
              <a:rPr lang="en-US" dirty="0" smtClean="0">
                <a:solidFill>
                  <a:srgbClr val="FF0000"/>
                </a:solidFill>
              </a:rPr>
              <a:t>Changes to the supporting filename requires other changes inside of the document</a:t>
            </a:r>
            <a:endParaRPr lang="en-US" dirty="0">
              <a:solidFill>
                <a:srgbClr val="FF0000"/>
              </a:solidFill>
            </a:endParaRPr>
          </a:p>
          <a:p>
            <a:pPr marL="0" indent="-4763">
              <a:buNone/>
            </a:pPr>
            <a:r>
              <a:rPr lang="en-US" b="1" dirty="0" smtClean="0"/>
              <a:t>Publication</a:t>
            </a:r>
            <a:r>
              <a:rPr lang="en-US" dirty="0" smtClean="0"/>
              <a:t> Phase</a:t>
            </a:r>
          </a:p>
          <a:p>
            <a:pPr lvl="3"/>
            <a:r>
              <a:rPr lang="en-US" dirty="0" smtClean="0"/>
              <a:t>At the time of publication OMA staff will re-insert</a:t>
            </a:r>
          </a:p>
          <a:p>
            <a:pPr lvl="4"/>
            <a:r>
              <a:rPr lang="en-US" dirty="0" smtClean="0"/>
              <a:t>Date &amp; Status as part of the file name, </a:t>
            </a:r>
          </a:p>
          <a:p>
            <a:pPr lvl="5"/>
            <a:r>
              <a:rPr lang="en-US" dirty="0" smtClean="0"/>
              <a:t>e.g. </a:t>
            </a:r>
            <a:r>
              <a:rPr lang="en-US" dirty="0" smtClean="0">
                <a:solidFill>
                  <a:srgbClr val="FF0000"/>
                </a:solidFill>
              </a:rPr>
              <a:t>OMA–SUP-XML_LwM2M_Access_Control-v1.1-20180220-C</a:t>
            </a:r>
          </a:p>
        </p:txBody>
      </p:sp>
    </p:spTree>
    <p:extLst>
      <p:ext uri="{BB962C8B-B14F-4D97-AF65-F5344CB8AC3E}">
        <p14:creationId xmlns:p14="http://schemas.microsoft.com/office/powerpoint/2010/main" val="3605646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Supporting Files in GitHub</a:t>
            </a:r>
            <a:endParaRPr lang="en-US" dirty="0"/>
          </a:p>
        </p:txBody>
      </p:sp>
      <p:sp>
        <p:nvSpPr>
          <p:cNvPr id="3" name="Content Placeholder 2"/>
          <p:cNvSpPr>
            <a:spLocks noGrp="1"/>
          </p:cNvSpPr>
          <p:nvPr>
            <p:ph idx="1"/>
          </p:nvPr>
        </p:nvSpPr>
        <p:spPr/>
        <p:txBody>
          <a:bodyPr/>
          <a:lstStyle/>
          <a:p>
            <a:r>
              <a:rPr lang="en-US" dirty="0" smtClean="0"/>
              <a:t>Changes to Supporting Files when Using </a:t>
            </a:r>
            <a:r>
              <a:rPr lang="en-US" dirty="0" err="1" smtClean="0"/>
              <a:t>GiHub</a:t>
            </a:r>
            <a:endParaRPr lang="en-US" dirty="0" smtClean="0"/>
          </a:p>
          <a:p>
            <a:pPr lvl="1"/>
            <a:r>
              <a:rPr lang="en-US" b="1" dirty="0" err="1" smtClean="0"/>
              <a:t>FileName</a:t>
            </a:r>
            <a:endParaRPr lang="en-US" b="1" dirty="0" smtClean="0"/>
          </a:p>
          <a:p>
            <a:pPr lvl="2"/>
            <a:r>
              <a:rPr lang="en-US" dirty="0" smtClean="0"/>
              <a:t>Doesn’t contain DATE or STATUS</a:t>
            </a:r>
          </a:p>
          <a:p>
            <a:pPr lvl="1"/>
            <a:r>
              <a:rPr lang="en-US" b="1" dirty="0" smtClean="0"/>
              <a:t>FILE INFORMATION </a:t>
            </a:r>
            <a:r>
              <a:rPr lang="en-US" sz="2000" dirty="0" smtClean="0"/>
              <a:t>(section)</a:t>
            </a:r>
          </a:p>
          <a:p>
            <a:pPr lvl="2"/>
            <a:r>
              <a:rPr lang="en-US" dirty="0" smtClean="0"/>
              <a:t>File name doesn’t contain DATE or STATUS</a:t>
            </a:r>
          </a:p>
          <a:p>
            <a:pPr lvl="1"/>
            <a:r>
              <a:rPr lang="en-US" b="1" dirty="0" smtClean="0"/>
              <a:t>NORMATIVE INFORMATION </a:t>
            </a:r>
            <a:r>
              <a:rPr lang="en-US" sz="2000" dirty="0" smtClean="0"/>
              <a:t>(section)</a:t>
            </a:r>
          </a:p>
          <a:p>
            <a:pPr lvl="2"/>
            <a:r>
              <a:rPr lang="en-US" dirty="0" smtClean="0"/>
              <a:t>Contact information is switched from OMA Technical comments email to Issues section of the GitHub repository OMA LwM2M for Developers</a:t>
            </a:r>
          </a:p>
          <a:p>
            <a:pPr lvl="1"/>
            <a:r>
              <a:rPr lang="en-US" b="1" dirty="0" smtClean="0"/>
              <a:t>HISTORY</a:t>
            </a:r>
            <a:r>
              <a:rPr lang="en-US" dirty="0" smtClean="0"/>
              <a:t> </a:t>
            </a:r>
            <a:r>
              <a:rPr lang="en-US" sz="2000" dirty="0" smtClean="0"/>
              <a:t>(section)</a:t>
            </a:r>
            <a:endParaRPr lang="en-US" sz="2000" dirty="0"/>
          </a:p>
          <a:p>
            <a:pPr lvl="2"/>
            <a:r>
              <a:rPr lang="en-US" dirty="0" smtClean="0"/>
              <a:t>It is removed entirely </a:t>
            </a:r>
          </a:p>
          <a:p>
            <a:pPr marL="225425" lvl="1" indent="0">
              <a:buNone/>
            </a:pPr>
            <a:r>
              <a:rPr lang="en-US" sz="2000" dirty="0" smtClean="0">
                <a:solidFill>
                  <a:srgbClr val="FF0000"/>
                </a:solidFill>
              </a:rPr>
              <a:t>If these changes are accepted there is no need update the metadata of the supporting files each time that a PR is applied</a:t>
            </a:r>
          </a:p>
          <a:p>
            <a:endParaRPr lang="en-US" dirty="0"/>
          </a:p>
        </p:txBody>
      </p:sp>
    </p:spTree>
    <p:extLst>
      <p:ext uri="{BB962C8B-B14F-4D97-AF65-F5344CB8AC3E}">
        <p14:creationId xmlns:p14="http://schemas.microsoft.com/office/powerpoint/2010/main" val="535655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Supporting Files </a:t>
            </a:r>
            <a:endParaRPr lang="en-US" sz="2400"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chemeClr val="tx1"/>
                </a:solidFill>
              </a:rPr>
              <a:t>OMA-SUP-XML_LWM2M_Device-V1_0_1</a:t>
            </a:r>
            <a:r>
              <a:rPr lang="en-US" sz="1400" b="1" strike="sngStrike" dirty="0">
                <a:solidFill>
                  <a:srgbClr val="FF0000"/>
                </a:solidFill>
              </a:rPr>
              <a:t>-20170704-A</a:t>
            </a:r>
            <a:r>
              <a:rPr lang="en-US" sz="1100" dirty="0"/>
              <a:t/>
            </a:r>
            <a:br>
              <a:rPr lang="en-US" sz="1100" dirty="0"/>
            </a:br>
            <a:r>
              <a:rPr lang="en-US" sz="1100" dirty="0"/>
              <a:t>   Type: </a:t>
            </a:r>
            <a:r>
              <a:rPr lang="en-US" sz="1100" dirty="0" smtClean="0"/>
              <a:t>xml</a:t>
            </a:r>
            <a:r>
              <a:rPr lang="en-US" sz="1100" dirty="0"/>
              <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chemeClr val="tx1"/>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chemeClr val="tx1"/>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strike="sngStrike" dirty="0" smtClean="0">
                <a:solidFill>
                  <a:srgbClr val="FF0000"/>
                </a:solidFill>
                <a:hlinkClick r:id="rId2"/>
              </a:rPr>
              <a:t>technical-comments@mail.openmobilealliance.org</a:t>
            </a:r>
            <a:r>
              <a:rPr lang="en-US" sz="1100" dirty="0" smtClean="0">
                <a:solidFill>
                  <a:srgbClr val="FF0000"/>
                </a:solidFill>
              </a:rPr>
              <a:t>  </a:t>
            </a:r>
            <a:r>
              <a:rPr lang="en-US" sz="1200" b="1" dirty="0" smtClean="0">
                <a:solidFill>
                  <a:srgbClr val="FF0000"/>
                </a:solidFill>
              </a:rPr>
              <a:t>https</a:t>
            </a:r>
            <a:r>
              <a:rPr lang="en-US" sz="1200" b="1" dirty="0">
                <a:solidFill>
                  <a:srgbClr val="FF0000"/>
                </a:solidFill>
              </a:rPr>
              <a:t>://github.com/OpenMobileAlliance/OMA_LwM2M_for_Developers/issues</a:t>
            </a:r>
            <a:r>
              <a:rPr lang="en-US" sz="1100" dirty="0"/>
              <a:t/>
            </a:r>
            <a:br>
              <a:rPr lang="en-US" sz="1100" dirty="0"/>
            </a:br>
            <a:r>
              <a:rPr lang="en-US" sz="1100" dirty="0"/>
              <a:t/>
            </a:r>
            <a:br>
              <a:rPr lang="en-US" sz="1100" dirty="0"/>
            </a:br>
            <a:r>
              <a:rPr lang="en-US" sz="1100" b="1" strike="sngStrike" dirty="0">
                <a:solidFill>
                  <a:srgbClr val="FF0000"/>
                </a:solidFill>
              </a:rPr>
              <a:t>CHANGE HISTORY</a:t>
            </a: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08022017 Status changed to Approved by TP, TP Ref # OMA-TP-2017-0009-INP_LightweightM2M-V1_0_ERP_for_Final_Approval</a:t>
            </a:r>
            <a:br>
              <a:rPr lang="en-US" sz="1100" strike="sngStrike" dirty="0">
                <a:solidFill>
                  <a:srgbClr val="FF0000"/>
                </a:solidFill>
              </a:rPr>
            </a:br>
            <a:r>
              <a:rPr lang="en-US" sz="1100" strike="sngStrike"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3995737" y="1149350"/>
            <a:ext cx="5257800" cy="3170099"/>
          </a:xfrm>
          <a:prstGeom prst="rect">
            <a:avLst/>
          </a:prstGeom>
          <a:noFill/>
        </p:spPr>
        <p:txBody>
          <a:bodyPr wrap="square" rtlCol="0">
            <a:spAutoFit/>
          </a:bodyPr>
          <a:lstStyle/>
          <a:p>
            <a:r>
              <a:rPr lang="en-US" b="1" dirty="0" smtClean="0"/>
              <a:t>Proposal</a:t>
            </a:r>
          </a:p>
          <a:p>
            <a:pPr marL="342900" indent="-342900">
              <a:buFont typeface="Arial" panose="020B0604020202020204" pitchFamily="34" charset="0"/>
              <a:buChar char="•"/>
            </a:pPr>
            <a:r>
              <a:rPr lang="en-US" dirty="0" smtClean="0">
                <a:solidFill>
                  <a:schemeClr val="accent6"/>
                </a:solidFill>
              </a:rPr>
              <a:t>Eliminate the date from the file name</a:t>
            </a:r>
          </a:p>
          <a:p>
            <a:pPr marL="342900" indent="-342900">
              <a:buFont typeface="Arial" panose="020B0604020202020204" pitchFamily="34" charset="0"/>
              <a:buChar char="•"/>
            </a:pPr>
            <a:r>
              <a:rPr lang="en-US" dirty="0" smtClean="0">
                <a:solidFill>
                  <a:schemeClr val="accent6"/>
                </a:solidFill>
              </a:rPr>
              <a:t>Add GitHub Issues link to raise issues</a:t>
            </a:r>
          </a:p>
          <a:p>
            <a:pPr marL="342900" indent="-342900">
              <a:buFont typeface="Arial" panose="020B0604020202020204" pitchFamily="34" charset="0"/>
              <a:buChar char="•"/>
            </a:pPr>
            <a:r>
              <a:rPr lang="en-US" dirty="0" smtClean="0">
                <a:solidFill>
                  <a:schemeClr val="accent6"/>
                </a:solidFill>
              </a:rPr>
              <a:t>Add date (updated automatically by each time a PR is merged)</a:t>
            </a:r>
          </a:p>
          <a:p>
            <a:pPr marL="342900" indent="-342900">
              <a:buFont typeface="Arial" panose="020B0604020202020204" pitchFamily="34" charset="0"/>
              <a:buChar char="•"/>
            </a:pPr>
            <a:r>
              <a:rPr lang="en-US" dirty="0" smtClean="0">
                <a:solidFill>
                  <a:schemeClr val="accent6"/>
                </a:solidFill>
              </a:rPr>
              <a:t>Remove CHANGE HISTORY</a:t>
            </a:r>
          </a:p>
          <a:p>
            <a:pPr marL="342900" indent="-342900">
              <a:buFont typeface="Arial" panose="020B0604020202020204" pitchFamily="34" charset="0"/>
              <a:buChar char="•"/>
            </a:pPr>
            <a:endParaRPr lang="en-US" dirty="0">
              <a:solidFill>
                <a:schemeClr val="accent6"/>
              </a:solidFill>
            </a:endParaRPr>
          </a:p>
          <a:p>
            <a:r>
              <a:rPr lang="en-US" dirty="0" smtClean="0">
                <a:solidFill>
                  <a:schemeClr val="accent6"/>
                </a:solidFill>
              </a:rPr>
              <a:t>With these changes the FILE INFORMATION doesn’t need to be updated on each PR.</a:t>
            </a:r>
            <a:endParaRPr lang="en-US" dirty="0">
              <a:solidFill>
                <a:schemeClr val="accent6"/>
              </a:solidFill>
            </a:endParaRPr>
          </a:p>
        </p:txBody>
      </p:sp>
    </p:spTree>
    <p:extLst>
      <p:ext uri="{BB962C8B-B14F-4D97-AF65-F5344CB8AC3E}">
        <p14:creationId xmlns:p14="http://schemas.microsoft.com/office/powerpoint/2010/main" val="1049612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8900</TotalTime>
  <Pages>15</Pages>
  <Words>885</Words>
  <Application>Microsoft Office PowerPoint</Application>
  <PresentationFormat>Custom</PresentationFormat>
  <Paragraphs>99</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宋体</vt:lpstr>
      <vt:lpstr>Arial</vt:lpstr>
      <vt:lpstr>Arial Narrow</vt:lpstr>
      <vt:lpstr>Tahoma</vt:lpstr>
      <vt:lpstr>Times New Roman</vt:lpstr>
      <vt:lpstr>OMA Template</vt:lpstr>
      <vt:lpstr>OMA-DM-2018-0011-INP_Supporting_Files_FileName  Supporting Files - FileName </vt:lpstr>
      <vt:lpstr>Introduction</vt:lpstr>
      <vt:lpstr>Clarification</vt:lpstr>
      <vt:lpstr>FileName for LwM2M v1.1 SUP Files</vt:lpstr>
      <vt:lpstr>FileName for LwM2M v1.1 SUP Files</vt:lpstr>
      <vt:lpstr>Staff Recommendation</vt:lpstr>
      <vt:lpstr>Changes to File Information in GitHub</vt:lpstr>
      <vt:lpstr>Changes to Supporting Files in GitHub</vt:lpstr>
      <vt:lpstr>Changes to Supporting Files </vt:lpstr>
      <vt:lpstr>Next Steps</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356</cp:revision>
  <cp:lastPrinted>1999-04-27T06:51:51Z</cp:lastPrinted>
  <dcterms:created xsi:type="dcterms:W3CDTF">2002-03-19T14:05:12Z</dcterms:created>
  <dcterms:modified xsi:type="dcterms:W3CDTF">2018-02-20T01:57:38Z</dcterms:modified>
</cp:coreProperties>
</file>