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53" r:id="rId3"/>
    <p:sldId id="347" r:id="rId4"/>
    <p:sldId id="348" r:id="rId5"/>
    <p:sldId id="349" r:id="rId6"/>
    <p:sldId id="355" r:id="rId7"/>
    <p:sldId id="350" r:id="rId8"/>
    <p:sldId id="351" r:id="rId9"/>
    <p:sldId id="352" r:id="rId10"/>
    <p:sldId id="346" r:id="rId11"/>
    <p:sldId id="354" r:id="rId12"/>
    <p:sldId id="339"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335" autoAdjust="0"/>
  </p:normalViewPr>
  <p:slideViewPr>
    <p:cSldViewPr>
      <p:cViewPr varScale="1">
        <p:scale>
          <a:sx n="84" d="100"/>
          <a:sy n="84" d="100"/>
        </p:scale>
        <p:origin x="1361" y="4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654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075099187"/>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8594117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797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747427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00983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28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8970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857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4371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348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35063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02405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anose="020B0604020202020204" pitchFamily="34" charset="0"/>
              </a:defRPr>
            </a:lvl1pPr>
            <a:lvl2pPr marL="742950" indent="-28575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nSpc>
                <a:spcPct val="90000"/>
              </a:lnSpc>
              <a:defRPr/>
            </a:pPr>
            <a:endParaRPr lang="en-GB" altLang="zh-CN" smtClean="0">
              <a:ea typeface="宋体" panose="02010600030101010101"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nSpc>
                <a:spcPct val="90000"/>
              </a:lnSpc>
              <a:defRPr/>
            </a:pPr>
            <a:r>
              <a:rPr lang="en-GB" altLang="zh-CN" sz="1000" b="1" smtClean="0">
                <a:ea typeface="宋体" panose="02010600030101010101" pitchFamily="2" charset="-122"/>
                <a:cs typeface="Times New Roman" panose="02020603050405020304" pitchFamily="18" charset="0"/>
              </a:rPr>
              <a:t>© 2017 Open Mobile Alliance All Rights Reserved.</a:t>
            </a:r>
            <a:endParaRPr lang="en-US" altLang="zh-CN" sz="1000" b="1" smtClean="0">
              <a:ea typeface="宋体" panose="02010600030101010101" pitchFamily="2" charset="-122"/>
            </a:endParaRPr>
          </a:p>
          <a:p>
            <a:pPr>
              <a:lnSpc>
                <a:spcPct val="90000"/>
              </a:lnSpc>
              <a:defRPr/>
            </a:pPr>
            <a:r>
              <a:rPr lang="en-US" altLang="zh-CN" sz="900" b="1" smtClean="0">
                <a:latin typeface="Arial Narrow" panose="020B0606020202030204" pitchFamily="34" charset="0"/>
                <a:ea typeface="宋体" panose="02010600030101010101" pitchFamily="2" charset="-122"/>
                <a:cs typeface="Times New Roman" panose="02020603050405020304" pitchFamily="18" charset="0"/>
              </a:rPr>
              <a:t>Used with the permission of the Open Mobile Alliance under the terms as stated in this document.</a:t>
            </a:r>
            <a:endParaRPr lang="en-US" altLang="zh-CN" sz="900" b="1" smtClean="0">
              <a:solidFill>
                <a:srgbClr val="999999"/>
              </a:solidFill>
              <a:latin typeface="Arial Narrow" panose="020B0606020202030204" pitchFamily="34" charset="0"/>
              <a:ea typeface="宋体" panose="02010600030101010101" pitchFamily="2"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lnSpc>
                <a:spcPct val="90000"/>
              </a:lnSpc>
              <a:defRPr/>
            </a:pPr>
            <a:r>
              <a:rPr lang="en-US" altLang="zh-CN" sz="1800" b="1" dirty="0" smtClean="0">
                <a:latin typeface="Arial Narrow" panose="020B0606020202030204" pitchFamily="34" charset="0"/>
                <a:ea typeface="宋体" panose="02010600030101010101" pitchFamily="2" charset="-122"/>
              </a:rPr>
              <a:t>OMA-DM-2018-0011R01</a:t>
            </a:r>
            <a:endParaRPr lang="en-US" altLang="zh-CN" sz="1800" b="1" dirty="0" smtClean="0">
              <a:latin typeface="Arial Narrow" panose="020B0606020202030204" pitchFamily="34" charset="0"/>
              <a:ea typeface="宋体" panose="02010600030101010101" pitchFamily="2" charset="-122"/>
            </a:endParaRP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smtClean="0">
                <a:latin typeface="Arial Narrow" panose="020B0606020202030204" pitchFamily="34" charset="0"/>
                <a:ea typeface="宋体" panose="02010600030101010101" pitchFamily="2" charset="-122"/>
              </a:rPr>
              <a:t>Slide #</a:t>
            </a:r>
            <a:fld id="{6F2E00AE-62C3-46F9-92C3-EFB5BB3D846A}" type="slidenum">
              <a:rPr lang="en-US" altLang="zh-CN" sz="1800" b="1" smtClean="0">
                <a:latin typeface="Arial Narrow" panose="020B0606020202030204" pitchFamily="34" charset="0"/>
                <a:ea typeface="宋体" panose="02010600030101010101" pitchFamily="2" charset="-122"/>
              </a:rPr>
              <a:pPr algn="r">
                <a:lnSpc>
                  <a:spcPct val="90000"/>
                </a:lnSpc>
                <a:defRPr/>
              </a:pPr>
              <a:t>‹#›</a:t>
            </a:fld>
            <a:r>
              <a:rPr lang="en-US" altLang="zh-CN" sz="1800" b="1" dirty="0" smtClean="0">
                <a:latin typeface="Arial Narrow" panose="020B0606020202030204" pitchFamily="34" charset="0"/>
                <a:ea typeface="宋体" panose="02010600030101010101" pitchFamily="2" charset="-122"/>
              </a:rPr>
              <a:t/>
            </a:r>
            <a:br>
              <a:rPr lang="en-US" altLang="zh-CN" sz="1800" b="1" dirty="0" smtClean="0">
                <a:latin typeface="Arial Narrow" panose="020B0606020202030204" pitchFamily="34" charset="0"/>
                <a:ea typeface="宋体" panose="02010600030101010101" pitchFamily="2" charset="-122"/>
              </a:rPr>
            </a:br>
            <a:r>
              <a:rPr lang="en-US" altLang="zh-CN" sz="500" dirty="0" smtClean="0">
                <a:solidFill>
                  <a:srgbClr val="999999"/>
                </a:solidFill>
                <a:ea typeface="宋体" panose="02010600030101010101" pitchFamily="2" charset="-122"/>
              </a:rPr>
              <a:t>[</a:t>
            </a:r>
            <a:r>
              <a:rPr lang="en-US" altLang="zh-CN" sz="500" dirty="0" smtClean="0">
                <a:solidFill>
                  <a:srgbClr val="999999"/>
                </a:solidFill>
                <a:ea typeface="宋体" charset="-122"/>
              </a:rPr>
              <a:t>OMA-Template-SlideDeck-20170904-I</a:t>
            </a:r>
            <a:r>
              <a:rPr lang="en-US" altLang="zh-CN" sz="500" dirty="0" smtClean="0">
                <a:solidFill>
                  <a:srgbClr val="999999"/>
                </a:solidFill>
                <a:ea typeface="宋体" panose="02010600030101010101" pitchFamily="2" charset="-122"/>
              </a:rPr>
              <a:t>]</a:t>
            </a:r>
            <a:endParaRPr lang="en-US" altLang="zh-CN" sz="1800" b="1" dirty="0" smtClean="0">
              <a:latin typeface="Arial Narrow" panose="020B0606020202030204" pitchFamily="34" charset="0"/>
              <a:ea typeface="宋体"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technical-comments@mail.openmobilealliance.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github.com/OpenMobileAlliance/LwM2M-v1_1/pull/134"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宋体" panose="02010600030101010101" pitchFamily="2" charset="-122"/>
              </a:rPr>
              <a:t>	Submitted To:	DM WG</a:t>
            </a:r>
          </a:p>
          <a:p>
            <a:pPr>
              <a:lnSpc>
                <a:spcPct val="95000"/>
              </a:lnSpc>
              <a:spcAft>
                <a:spcPct val="35000"/>
              </a:spcAft>
            </a:pPr>
            <a:r>
              <a:rPr lang="en-US" altLang="zh-CN" b="1" dirty="0">
                <a:latin typeface="Tahoma" panose="020B0604030504040204" pitchFamily="34" charset="0"/>
                <a:ea typeface="宋体" panose="02010600030101010101" pitchFamily="2" charset="-122"/>
              </a:rPr>
              <a:t>	Date:	</a:t>
            </a:r>
            <a:r>
              <a:rPr lang="en-US" altLang="zh-CN" b="1" dirty="0" smtClean="0">
                <a:latin typeface="Tahoma" panose="020B0604030504040204" pitchFamily="34" charset="0"/>
                <a:ea typeface="宋体" panose="02010600030101010101" pitchFamily="2" charset="-122"/>
              </a:rPr>
              <a:t>19 Feb 2017</a:t>
            </a:r>
            <a:r>
              <a:rPr lang="en-US" altLang="zh-CN" b="1" dirty="0">
                <a:latin typeface="Tahoma" panose="020B0604030504040204" pitchFamily="34" charset="0"/>
                <a:ea typeface="宋体" panose="02010600030101010101" pitchFamily="2" charset="-122"/>
              </a:rPr>
              <a:t>	</a:t>
            </a:r>
          </a:p>
          <a:p>
            <a:pPr>
              <a:lnSpc>
                <a:spcPct val="95000"/>
              </a:lnSpc>
              <a:spcAft>
                <a:spcPct val="35000"/>
              </a:spcAft>
            </a:pPr>
            <a:r>
              <a:rPr lang="en-US" altLang="zh-CN" b="1" dirty="0">
                <a:latin typeface="Tahoma" panose="020B0604030504040204" pitchFamily="34" charset="0"/>
                <a:ea typeface="宋体"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宋体" panose="02010600030101010101" pitchFamily="2" charset="-122"/>
              </a:rPr>
              <a:t>	Contact:	</a:t>
            </a:r>
            <a:r>
              <a:rPr lang="en-US" altLang="zh-CN" b="1" dirty="0" smtClean="0">
                <a:latin typeface="Tahoma" panose="020B0604030504040204" pitchFamily="34" charset="0"/>
                <a:ea typeface="宋体" panose="02010600030101010101" pitchFamily="2" charset="-122"/>
              </a:rPr>
              <a:t>Joaquin Prado, jprado@omaorg.org</a:t>
            </a:r>
            <a:endParaRPr lang="en-US" altLang="zh-CN" b="1" dirty="0">
              <a:latin typeface="Tahoma" panose="020B0604030504040204" pitchFamily="34" charset="0"/>
              <a:ea typeface="宋体" panose="02010600030101010101" pitchFamily="2" charset="-122"/>
            </a:endParaRPr>
          </a:p>
          <a:p>
            <a:pPr>
              <a:lnSpc>
                <a:spcPct val="95000"/>
              </a:lnSpc>
              <a:spcAft>
                <a:spcPct val="35000"/>
              </a:spcAft>
            </a:pPr>
            <a:r>
              <a:rPr lang="en-US" altLang="zh-CN" b="1" dirty="0">
                <a:latin typeface="Tahoma" panose="020B0604030504040204" pitchFamily="34" charset="0"/>
                <a:ea typeface="宋体" panose="02010600030101010101" pitchFamily="2" charset="-122"/>
              </a:rPr>
              <a:t>	Source:	OMA staff</a:t>
            </a: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b="0" dirty="0" smtClean="0"/>
              <a:t>OMA-DM-2018-0011</a:t>
            </a:r>
            <a:r>
              <a:rPr lang="en-US" sz="2000" dirty="0" smtClean="0">
                <a:solidFill>
                  <a:srgbClr val="FF0000"/>
                </a:solidFill>
              </a:rPr>
              <a:t>R01</a:t>
            </a:r>
            <a:r>
              <a:rPr lang="en-US" sz="2000" b="0" dirty="0" smtClean="0"/>
              <a:t>-INP_Supporting_Files_FileName</a:t>
            </a:r>
            <a:r>
              <a:rPr lang="en-US" altLang="zh-CN" sz="2000" dirty="0" smtClean="0">
                <a:ea typeface="宋体" panose="02010600030101010101" pitchFamily="2" charset="-122"/>
              </a:rPr>
              <a:t/>
            </a:r>
            <a:br>
              <a:rPr lang="en-US" altLang="zh-CN" sz="2000" dirty="0" smtClean="0">
                <a:ea typeface="宋体" panose="02010600030101010101" pitchFamily="2" charset="-122"/>
              </a:rPr>
            </a:br>
            <a:r>
              <a:rPr lang="en-US" altLang="zh-CN" sz="1400" dirty="0" smtClean="0">
                <a:ea typeface="宋体" panose="02010600030101010101" pitchFamily="2" charset="-122"/>
              </a:rPr>
              <a:t/>
            </a:r>
            <a:br>
              <a:rPr lang="en-US" altLang="zh-CN" sz="1400" dirty="0" smtClean="0">
                <a:ea typeface="宋体" panose="02010600030101010101" pitchFamily="2" charset="-122"/>
              </a:rPr>
            </a:br>
            <a:r>
              <a:rPr lang="en-US" altLang="zh-CN" dirty="0" smtClean="0">
                <a:ea typeface="宋体" panose="02010600030101010101" pitchFamily="2" charset="-122"/>
              </a:rPr>
              <a:t>Supporting Files - </a:t>
            </a:r>
            <a:r>
              <a:rPr lang="en-US" altLang="zh-CN" dirty="0" err="1" smtClean="0">
                <a:ea typeface="宋体" panose="02010600030101010101" pitchFamily="2" charset="-122"/>
              </a:rPr>
              <a:t>FileName</a:t>
            </a:r>
            <a:r>
              <a:rPr lang="en-US" altLang="zh-CN" dirty="0" smtClean="0">
                <a:ea typeface="宋体" panose="02010600030101010101" pitchFamily="2" charset="-122"/>
              </a:rPr>
              <a:t/>
            </a:r>
            <a:br>
              <a:rPr lang="en-US" altLang="zh-CN" dirty="0" smtClean="0">
                <a:ea typeface="宋体" panose="02010600030101010101" pitchFamily="2" charset="-122"/>
              </a:rPr>
            </a:br>
            <a:endParaRPr lang="en-US" altLang="zh-CN" sz="1800" dirty="0" smtClean="0">
              <a:ea typeface="宋体" panose="02010600030101010101" pitchFamily="2" charset="-122"/>
            </a:endParaRP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a:solidFill>
                  <a:srgbClr val="800000"/>
                </a:solidFill>
                <a:latin typeface="Tahoma" panose="020B0604030504040204" pitchFamily="34" charset="0"/>
                <a:ea typeface="宋体" panose="02010600030101010101" pitchFamily="2"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GB" altLang="zh-CN" sz="1800" b="1">
              <a:solidFill>
                <a:srgbClr val="800000"/>
              </a:solidFill>
              <a:latin typeface="Tahoma" panose="020B0604030504040204" pitchFamily="34" charset="0"/>
              <a:ea typeface="宋体" panose="02010600030101010101" pitchFamily="2" charset="-122"/>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宋体" panose="02010600030101010101" pitchFamily="2" charset="-122"/>
                <a:cs typeface="Times New Roman" panose="02020603050405020304" pitchFamily="18" charset="0"/>
                <a:hlinkClick r:id="rId3"/>
              </a:rPr>
              <a:t>http://www.openmobilealliance.org/UseAgreement.html</a:t>
            </a:r>
            <a:r>
              <a:rPr lang="en-US" altLang="zh-CN" sz="90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宋体"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Supporting Files </a:t>
            </a:r>
            <a:endParaRPr lang="en-US" sz="2400" dirty="0"/>
          </a:p>
        </p:txBody>
      </p:sp>
      <p:sp>
        <p:nvSpPr>
          <p:cNvPr id="3" name="Content Placeholder 2"/>
          <p:cNvSpPr>
            <a:spLocks noGrp="1"/>
          </p:cNvSpPr>
          <p:nvPr>
            <p:ph idx="1"/>
          </p:nvPr>
        </p:nvSpPr>
        <p:spPr>
          <a:xfrm>
            <a:off x="289779" y="996950"/>
            <a:ext cx="8778875" cy="5383212"/>
          </a:xfrm>
        </p:spPr>
        <p:txBody>
          <a:bodyPr/>
          <a:lstStyle/>
          <a:p>
            <a:pPr marL="0" indent="-4763">
              <a:buNone/>
            </a:pPr>
            <a:r>
              <a:rPr lang="en-US" sz="1100" b="1" dirty="0" smtClean="0"/>
              <a:t>FILE </a:t>
            </a:r>
            <a:r>
              <a:rPr lang="en-US" sz="1100" b="1" dirty="0"/>
              <a:t>INFORMATION</a:t>
            </a:r>
            <a:r>
              <a:rPr lang="en-US" sz="1100" dirty="0"/>
              <a:t/>
            </a:r>
            <a:br>
              <a:rPr lang="en-US" sz="1100" dirty="0"/>
            </a:br>
            <a:r>
              <a:rPr lang="en-US" sz="1100" dirty="0"/>
              <a:t/>
            </a:r>
            <a:br>
              <a:rPr lang="en-US" sz="1100" dirty="0"/>
            </a:br>
            <a:r>
              <a:rPr lang="en-US" sz="1100" b="1" dirty="0"/>
              <a:t>OMA Permanent Document</a:t>
            </a:r>
            <a:r>
              <a:rPr lang="en-US" sz="1100" dirty="0"/>
              <a:t/>
            </a:r>
            <a:br>
              <a:rPr lang="en-US" sz="1100" dirty="0"/>
            </a:br>
            <a:r>
              <a:rPr lang="en-US" sz="1100" dirty="0"/>
              <a:t>   File: </a:t>
            </a:r>
            <a:r>
              <a:rPr lang="en-US" sz="1100" dirty="0">
                <a:solidFill>
                  <a:schemeClr val="tx1"/>
                </a:solidFill>
              </a:rPr>
              <a:t>OMA-SUP-XML_LWM2M_Device-V1_0_1</a:t>
            </a:r>
            <a:r>
              <a:rPr lang="en-US" sz="1400" b="1" strike="sngStrike" dirty="0">
                <a:solidFill>
                  <a:srgbClr val="FF0000"/>
                </a:solidFill>
              </a:rPr>
              <a:t>-20170704-A</a:t>
            </a:r>
            <a:r>
              <a:rPr lang="en-US" sz="1100" dirty="0"/>
              <a:t/>
            </a:r>
            <a:br>
              <a:rPr lang="en-US" sz="1100" dirty="0"/>
            </a:br>
            <a:r>
              <a:rPr lang="en-US" sz="1100" dirty="0"/>
              <a:t>   Type: </a:t>
            </a:r>
            <a:r>
              <a:rPr lang="en-US" sz="1100" dirty="0" smtClean="0"/>
              <a:t>xml</a:t>
            </a:r>
            <a:r>
              <a:rPr lang="en-US" sz="1100" dirty="0"/>
              <a:t/>
            </a:r>
            <a:br>
              <a:rPr lang="en-US" sz="1100" dirty="0"/>
            </a:br>
            <a:r>
              <a:rPr lang="en-US" sz="1100" dirty="0"/>
              <a:t/>
            </a:r>
            <a:br>
              <a:rPr lang="en-US" sz="1100" dirty="0"/>
            </a:br>
            <a:r>
              <a:rPr lang="en-US" sz="1100" b="1" dirty="0"/>
              <a:t>Public Reachable Information</a:t>
            </a:r>
            <a:r>
              <a:rPr lang="en-US" sz="1100" dirty="0"/>
              <a:t/>
            </a:r>
            <a:br>
              <a:rPr lang="en-US" sz="1100" dirty="0"/>
            </a:br>
            <a:r>
              <a:rPr lang="en-US" sz="1100" dirty="0"/>
              <a:t>   Path: </a:t>
            </a:r>
            <a:r>
              <a:rPr lang="en-US" sz="1100" dirty="0">
                <a:solidFill>
                  <a:schemeClr val="accent5">
                    <a:lumMod val="50000"/>
                  </a:schemeClr>
                </a:solidFill>
              </a:rPr>
              <a:t>http://www.openmobilealliance.org/tech/profiles</a:t>
            </a:r>
            <a:r>
              <a:rPr lang="en-US" sz="1100" dirty="0"/>
              <a:t/>
            </a:r>
            <a:br>
              <a:rPr lang="en-US" sz="1100" dirty="0"/>
            </a:br>
            <a:r>
              <a:rPr lang="en-US" sz="1100" dirty="0"/>
              <a:t>   Name: </a:t>
            </a:r>
            <a:r>
              <a:rPr lang="en-US" sz="1100" dirty="0">
                <a:solidFill>
                  <a:schemeClr val="tx1"/>
                </a:solidFill>
              </a:rPr>
              <a:t>LWM2M_Device-v1_0_1.xml</a:t>
            </a:r>
            <a:r>
              <a:rPr lang="en-US" sz="1100" dirty="0"/>
              <a:t/>
            </a:r>
            <a:br>
              <a:rPr lang="en-US" sz="1100" dirty="0"/>
            </a:br>
            <a:r>
              <a:rPr lang="en-US" sz="1100" dirty="0"/>
              <a:t/>
            </a:r>
            <a:br>
              <a:rPr lang="en-US" sz="1100" dirty="0"/>
            </a:br>
            <a:r>
              <a:rPr lang="en-US" sz="1100" b="1" dirty="0"/>
              <a:t>NORMATIVE INFORMATION</a:t>
            </a:r>
            <a:r>
              <a:rPr lang="en-US" sz="1100" dirty="0"/>
              <a:t/>
            </a:r>
            <a:br>
              <a:rPr lang="en-US" sz="1100" dirty="0"/>
            </a:br>
            <a:r>
              <a:rPr lang="en-US" sz="1100" dirty="0"/>
              <a:t/>
            </a:r>
            <a:br>
              <a:rPr lang="en-US" sz="1100" dirty="0"/>
            </a:br>
            <a:r>
              <a:rPr lang="en-US" sz="1100" dirty="0"/>
              <a:t>  </a:t>
            </a:r>
            <a:r>
              <a:rPr lang="en-US" sz="1100" dirty="0" err="1"/>
              <a:t>Information</a:t>
            </a:r>
            <a:r>
              <a:rPr lang="en-US" sz="1100" dirty="0"/>
              <a:t> about this file can be found in the latest revision of</a:t>
            </a:r>
            <a:br>
              <a:rPr lang="en-US" sz="1100" dirty="0"/>
            </a:br>
            <a:r>
              <a:rPr lang="en-US" sz="1100" dirty="0"/>
              <a:t/>
            </a:r>
            <a:br>
              <a:rPr lang="en-US" sz="1100" dirty="0"/>
            </a:br>
            <a:r>
              <a:rPr lang="en-US" sz="1100" dirty="0"/>
              <a:t>    </a:t>
            </a:r>
            <a:r>
              <a:rPr lang="en-US" sz="1100" dirty="0">
                <a:solidFill>
                  <a:schemeClr val="tx1"/>
                </a:solidFill>
              </a:rPr>
              <a:t>OMA-TS-LightweightM2M-V1_0_1</a:t>
            </a:r>
            <a:r>
              <a:rPr lang="en-US" sz="1100" dirty="0"/>
              <a:t/>
            </a:r>
            <a:br>
              <a:rPr lang="en-US" sz="1100" dirty="0"/>
            </a:br>
            <a:r>
              <a:rPr lang="en-US" sz="1100" dirty="0"/>
              <a:t/>
            </a:r>
            <a:br>
              <a:rPr lang="en-US" sz="1100" dirty="0"/>
            </a:br>
            <a:r>
              <a:rPr lang="en-US" sz="1100" dirty="0"/>
              <a:t>  This is available at </a:t>
            </a:r>
            <a:r>
              <a:rPr lang="en-US" sz="1100" dirty="0">
                <a:solidFill>
                  <a:schemeClr val="accent5">
                    <a:lumMod val="50000"/>
                  </a:schemeClr>
                </a:solidFill>
              </a:rPr>
              <a:t>http://www.openmobilealliance.org/</a:t>
            </a:r>
            <a:r>
              <a:rPr lang="en-US" sz="1100" dirty="0"/>
              <a:t/>
            </a:r>
            <a:br>
              <a:rPr lang="en-US" sz="1100" dirty="0"/>
            </a:br>
            <a:r>
              <a:rPr lang="en-US" sz="1100" dirty="0"/>
              <a:t/>
            </a:r>
            <a:br>
              <a:rPr lang="en-US" sz="1100" dirty="0"/>
            </a:br>
            <a:r>
              <a:rPr lang="en-US" sz="1100" dirty="0"/>
              <a:t>  Send comments to </a:t>
            </a:r>
            <a:r>
              <a:rPr lang="en-US" sz="1100" strike="sngStrike" dirty="0" smtClean="0">
                <a:solidFill>
                  <a:srgbClr val="FF0000"/>
                </a:solidFill>
                <a:hlinkClick r:id="rId2"/>
              </a:rPr>
              <a:t>technical-comments@mail.openmobilealliance.org</a:t>
            </a:r>
            <a:r>
              <a:rPr lang="en-US" sz="1100" dirty="0" smtClean="0">
                <a:solidFill>
                  <a:srgbClr val="FF0000"/>
                </a:solidFill>
              </a:rPr>
              <a:t>  </a:t>
            </a:r>
            <a:r>
              <a:rPr lang="en-US" sz="1200" b="1" dirty="0" smtClean="0">
                <a:solidFill>
                  <a:srgbClr val="FF0000"/>
                </a:solidFill>
              </a:rPr>
              <a:t>https</a:t>
            </a:r>
            <a:r>
              <a:rPr lang="en-US" sz="1200" b="1" dirty="0">
                <a:solidFill>
                  <a:srgbClr val="FF0000"/>
                </a:solidFill>
              </a:rPr>
              <a:t>://github.com/OpenMobileAlliance/OMA_LwM2M_for_Developers/issues</a:t>
            </a:r>
            <a:r>
              <a:rPr lang="en-US" sz="1100" dirty="0"/>
              <a:t/>
            </a:r>
            <a:br>
              <a:rPr lang="en-US" sz="1100" dirty="0"/>
            </a:br>
            <a:r>
              <a:rPr lang="en-US" sz="1100" dirty="0"/>
              <a:t/>
            </a:r>
            <a:br>
              <a:rPr lang="en-US" sz="1100" dirty="0"/>
            </a:br>
            <a:r>
              <a:rPr lang="en-US" sz="1100" b="1" strike="sngStrike" dirty="0">
                <a:solidFill>
                  <a:srgbClr val="FF0000"/>
                </a:solidFill>
              </a:rPr>
              <a:t>CHANGE HISTORY</a:t>
            </a: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
            </a:r>
            <a:br>
              <a:rPr lang="en-US" sz="1100" strike="sngStrike" dirty="0">
                <a:solidFill>
                  <a:srgbClr val="FF0000"/>
                </a:solidFill>
              </a:rPr>
            </a:br>
            <a:r>
              <a:rPr lang="en-US" sz="1100" strike="sngStrike" dirty="0">
                <a:solidFill>
                  <a:srgbClr val="FF0000"/>
                </a:solidFill>
              </a:rPr>
              <a:t>08022017 Status changed to Approved by TP, TP Ref # OMA-TP-2017-0009-INP_LightweightM2M-V1_0_ERP_for_Final_Approval</a:t>
            </a:r>
            <a:br>
              <a:rPr lang="en-US" sz="1100" strike="sngStrike" dirty="0">
                <a:solidFill>
                  <a:srgbClr val="FF0000"/>
                </a:solidFill>
              </a:rPr>
            </a:br>
            <a:r>
              <a:rPr lang="en-US" sz="1100" strike="sngStrike" dirty="0">
                <a:solidFill>
                  <a:srgbClr val="FF0000"/>
                </a:solidFill>
              </a:rPr>
              <a:t>04072017 Status changed to Approved by TP, TP Ref # OMA-TP-2017-0029R01-INP_LightweightM2M_V1.0.1_ERP_for_Final_Approval_Notification</a:t>
            </a:r>
            <a:r>
              <a:rPr lang="en-US" sz="1100" dirty="0"/>
              <a:t/>
            </a:r>
            <a:br>
              <a:rPr lang="en-US" sz="1100" dirty="0"/>
            </a:br>
            <a:r>
              <a:rPr lang="en-US" sz="1100" dirty="0"/>
              <a:t/>
            </a:r>
            <a:br>
              <a:rPr lang="en-US" sz="1100" dirty="0"/>
            </a:br>
            <a:r>
              <a:rPr lang="en-US" sz="1100" b="1" dirty="0"/>
              <a:t>LEGAL DISCLAIMER</a:t>
            </a:r>
            <a:r>
              <a:rPr lang="en-US" sz="1100" dirty="0"/>
              <a:t/>
            </a:r>
            <a:br>
              <a:rPr lang="en-US" sz="1100" dirty="0"/>
            </a:br>
            <a:r>
              <a:rPr lang="en-US" sz="1100" dirty="0"/>
              <a:t/>
            </a:r>
            <a:br>
              <a:rPr lang="en-US" sz="1100" dirty="0"/>
            </a:br>
            <a:r>
              <a:rPr lang="en-US" sz="1100" dirty="0"/>
              <a:t>  Copyright 2017 Open Mobile Alliance All rights reserved</a:t>
            </a:r>
            <a:r>
              <a:rPr lang="en-US" sz="1100" dirty="0" smtClean="0"/>
              <a:t>. </a:t>
            </a:r>
            <a:r>
              <a:rPr lang="en-US" sz="1100" dirty="0" err="1" smtClean="0"/>
              <a:t>Bla</a:t>
            </a:r>
            <a:r>
              <a:rPr lang="en-US" sz="1100" dirty="0" smtClean="0"/>
              <a:t> </a:t>
            </a:r>
            <a:r>
              <a:rPr lang="en-US" sz="1100" dirty="0" err="1" smtClean="0"/>
              <a:t>bla</a:t>
            </a:r>
            <a:r>
              <a:rPr lang="en-US" sz="1100" dirty="0" smtClean="0"/>
              <a:t> </a:t>
            </a:r>
            <a:r>
              <a:rPr lang="en-US" sz="1100" dirty="0" err="1" smtClean="0"/>
              <a:t>bla</a:t>
            </a:r>
            <a:endParaRPr lang="en-US" sz="1100" dirty="0" smtClean="0"/>
          </a:p>
          <a:p>
            <a:pPr marL="0" indent="-4763">
              <a:buNone/>
            </a:pPr>
            <a:endParaRPr lang="en-US" sz="1100" dirty="0"/>
          </a:p>
          <a:p>
            <a:pPr marL="0" indent="-4763" algn="ctr">
              <a:buNone/>
            </a:pPr>
            <a:r>
              <a:rPr lang="en-US" sz="1400" b="1" dirty="0" smtClean="0">
                <a:solidFill>
                  <a:schemeClr val="accent6"/>
                </a:solidFill>
              </a:rPr>
              <a:t>Definition of the Object in using XML tags</a:t>
            </a:r>
            <a:endParaRPr lang="en-US" sz="1400" b="1" dirty="0">
              <a:solidFill>
                <a:schemeClr val="accent6"/>
              </a:solidFill>
            </a:endParaRPr>
          </a:p>
          <a:p>
            <a:pPr marL="0" indent="-4763">
              <a:buNone/>
            </a:pPr>
            <a:endParaRPr lang="en-US" sz="1100" dirty="0" smtClean="0"/>
          </a:p>
          <a:p>
            <a:pPr marL="0" indent="-4763">
              <a:buNone/>
            </a:pPr>
            <a:endParaRPr lang="en-US" sz="1100" dirty="0" smtClean="0"/>
          </a:p>
        </p:txBody>
      </p:sp>
      <p:sp>
        <p:nvSpPr>
          <p:cNvPr id="4" name="TextBox 3"/>
          <p:cNvSpPr txBox="1"/>
          <p:nvPr/>
        </p:nvSpPr>
        <p:spPr>
          <a:xfrm>
            <a:off x="3995737" y="1149350"/>
            <a:ext cx="5257800" cy="3170099"/>
          </a:xfrm>
          <a:prstGeom prst="rect">
            <a:avLst/>
          </a:prstGeom>
          <a:noFill/>
        </p:spPr>
        <p:txBody>
          <a:bodyPr wrap="square" rtlCol="0">
            <a:spAutoFit/>
          </a:bodyPr>
          <a:lstStyle/>
          <a:p>
            <a:r>
              <a:rPr lang="en-US" b="1" dirty="0" smtClean="0"/>
              <a:t>Proposal</a:t>
            </a:r>
          </a:p>
          <a:p>
            <a:pPr marL="342900" indent="-342900">
              <a:buFont typeface="Arial" panose="020B0604020202020204" pitchFamily="34" charset="0"/>
              <a:buChar char="•"/>
            </a:pPr>
            <a:r>
              <a:rPr lang="en-US" dirty="0" smtClean="0">
                <a:solidFill>
                  <a:schemeClr val="accent6"/>
                </a:solidFill>
              </a:rPr>
              <a:t>Eliminate the date from the file name</a:t>
            </a:r>
          </a:p>
          <a:p>
            <a:pPr marL="342900" indent="-342900">
              <a:buFont typeface="Arial" panose="020B0604020202020204" pitchFamily="34" charset="0"/>
              <a:buChar char="•"/>
            </a:pPr>
            <a:r>
              <a:rPr lang="en-US" dirty="0" smtClean="0">
                <a:solidFill>
                  <a:schemeClr val="accent6"/>
                </a:solidFill>
              </a:rPr>
              <a:t>Add GitHub Issues link to raise issues</a:t>
            </a:r>
          </a:p>
          <a:p>
            <a:pPr marL="342900" indent="-342900">
              <a:buFont typeface="Arial" panose="020B0604020202020204" pitchFamily="34" charset="0"/>
              <a:buChar char="•"/>
            </a:pPr>
            <a:r>
              <a:rPr lang="en-US" dirty="0" smtClean="0">
                <a:solidFill>
                  <a:schemeClr val="accent6"/>
                </a:solidFill>
              </a:rPr>
              <a:t>Add date (updated automatically by each time a PR is merged)</a:t>
            </a:r>
          </a:p>
          <a:p>
            <a:pPr marL="342900" indent="-342900">
              <a:buFont typeface="Arial" panose="020B0604020202020204" pitchFamily="34" charset="0"/>
              <a:buChar char="•"/>
            </a:pPr>
            <a:r>
              <a:rPr lang="en-US" dirty="0" smtClean="0">
                <a:solidFill>
                  <a:schemeClr val="accent6"/>
                </a:solidFill>
              </a:rPr>
              <a:t>Remove CHANGE HISTORY</a:t>
            </a:r>
          </a:p>
          <a:p>
            <a:pPr marL="342900" indent="-342900">
              <a:buFont typeface="Arial" panose="020B0604020202020204" pitchFamily="34" charset="0"/>
              <a:buChar char="•"/>
            </a:pPr>
            <a:endParaRPr lang="en-US" dirty="0">
              <a:solidFill>
                <a:schemeClr val="accent6"/>
              </a:solidFill>
            </a:endParaRPr>
          </a:p>
          <a:p>
            <a:r>
              <a:rPr lang="en-US" dirty="0" smtClean="0">
                <a:solidFill>
                  <a:schemeClr val="accent6"/>
                </a:solidFill>
              </a:rPr>
              <a:t>With these changes the FILE INFORMATION doesn’t need to be updated on each PR.</a:t>
            </a:r>
            <a:endParaRPr lang="en-US" dirty="0">
              <a:solidFill>
                <a:schemeClr val="accent6"/>
              </a:solidFill>
            </a:endParaRPr>
          </a:p>
        </p:txBody>
      </p:sp>
    </p:spTree>
    <p:extLst>
      <p:ext uri="{BB962C8B-B14F-4D97-AF65-F5344CB8AC3E}">
        <p14:creationId xmlns:p14="http://schemas.microsoft.com/office/powerpoint/2010/main" val="1049612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p:txBody>
          <a:bodyPr/>
          <a:lstStyle/>
          <a:p>
            <a:r>
              <a:rPr lang="en-US" dirty="0" smtClean="0"/>
              <a:t>Based on WG Agreement</a:t>
            </a:r>
          </a:p>
          <a:p>
            <a:pPr lvl="1"/>
            <a:r>
              <a:rPr lang="en-US" dirty="0" smtClean="0"/>
              <a:t>Staff will produce the necessary PRs to align the supporting files in the LwM2M v1.1 GitHub repository with the final WG agreement</a:t>
            </a:r>
            <a:endParaRPr lang="en-US" dirty="0"/>
          </a:p>
        </p:txBody>
      </p:sp>
    </p:spTree>
    <p:extLst>
      <p:ext uri="{BB962C8B-B14F-4D97-AF65-F5344CB8AC3E}">
        <p14:creationId xmlns:p14="http://schemas.microsoft.com/office/powerpoint/2010/main" val="2278782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937" y="3435350"/>
            <a:ext cx="8748712" cy="703262"/>
          </a:xfrm>
        </p:spPr>
        <p:txBody>
          <a:bodyPr/>
          <a:lstStyle/>
          <a:p>
            <a:r>
              <a:rPr lang="en-US" dirty="0" smtClean="0"/>
              <a:t>Thank You!</a:t>
            </a:r>
            <a:endParaRPr lang="en-US" dirty="0"/>
          </a:p>
        </p:txBody>
      </p:sp>
    </p:spTree>
    <p:extLst>
      <p:ext uri="{BB962C8B-B14F-4D97-AF65-F5344CB8AC3E}">
        <p14:creationId xmlns:p14="http://schemas.microsoft.com/office/powerpoint/2010/main" val="154855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lstStyle/>
          <a:p>
            <a:pPr marL="0" indent="-4763">
              <a:buNone/>
            </a:pPr>
            <a:r>
              <a:rPr lang="en-US" b="1" dirty="0" smtClean="0"/>
              <a:t>Staff Action Item</a:t>
            </a:r>
            <a:endParaRPr lang="en-US" b="1" dirty="0"/>
          </a:p>
          <a:p>
            <a:r>
              <a:rPr lang="en-US" dirty="0" smtClean="0"/>
              <a:t>PR#134 Changes to supporting files information </a:t>
            </a:r>
          </a:p>
          <a:p>
            <a:pPr lvl="1"/>
            <a:r>
              <a:rPr lang="en-US" dirty="0" smtClean="0"/>
              <a:t>is pending resolution until the following topics are clarified:</a:t>
            </a:r>
          </a:p>
          <a:p>
            <a:pPr marL="225425" lvl="1" indent="0">
              <a:buNone/>
            </a:pPr>
            <a:endParaRPr lang="en-US" dirty="0"/>
          </a:p>
          <a:p>
            <a:pPr lvl="2"/>
            <a:r>
              <a:rPr lang="en-US" dirty="0" smtClean="0"/>
              <a:t>Filename </a:t>
            </a:r>
            <a:r>
              <a:rPr lang="en-US" dirty="0"/>
              <a:t>for LwM2M v1.1 supporting files (xml)</a:t>
            </a:r>
          </a:p>
          <a:p>
            <a:pPr lvl="2"/>
            <a:r>
              <a:rPr lang="en-US" dirty="0"/>
              <a:t>Changes to the metadata information of supporting files for LwM2M </a:t>
            </a:r>
            <a:r>
              <a:rPr lang="en-US" dirty="0" smtClean="0"/>
              <a:t>v1.1</a:t>
            </a:r>
          </a:p>
          <a:p>
            <a:pPr marL="225425" lvl="1" indent="0" algn="ctr">
              <a:buNone/>
            </a:pPr>
            <a:r>
              <a:rPr lang="en-US" dirty="0"/>
              <a:t> </a:t>
            </a:r>
            <a:r>
              <a:rPr lang="en-US" dirty="0">
                <a:hlinkClick r:id="rId2"/>
              </a:rPr>
              <a:t>https://</a:t>
            </a:r>
            <a:r>
              <a:rPr lang="en-US" dirty="0" smtClean="0">
                <a:hlinkClick r:id="rId2"/>
              </a:rPr>
              <a:t>github.com/OpenMobileAlliance/LwM2M-v1_1/pull/134</a:t>
            </a:r>
            <a:endParaRPr lang="en-US" dirty="0" smtClean="0"/>
          </a:p>
          <a:p>
            <a:pPr marL="225425" lvl="1" indent="0" algn="ctr">
              <a:buNone/>
            </a:pPr>
            <a:endParaRPr lang="en-US" dirty="0" smtClean="0"/>
          </a:p>
          <a:p>
            <a:pPr marL="0" indent="-4763">
              <a:buNone/>
            </a:pPr>
            <a:r>
              <a:rPr lang="en-US" dirty="0" smtClean="0">
                <a:solidFill>
                  <a:srgbClr val="FF0000"/>
                </a:solidFill>
              </a:rPr>
              <a:t>R01, review members suggestion:</a:t>
            </a:r>
          </a:p>
          <a:p>
            <a:pPr marL="682625" lvl="1" indent="-457200"/>
            <a:r>
              <a:rPr lang="en-US" dirty="0" smtClean="0">
                <a:solidFill>
                  <a:srgbClr val="FF0000"/>
                </a:solidFill>
              </a:rPr>
              <a:t>Inside of LwM2M v1.1, the supporting </a:t>
            </a:r>
            <a:r>
              <a:rPr lang="en-US" dirty="0" smtClean="0">
                <a:solidFill>
                  <a:srgbClr val="FF0000"/>
                </a:solidFill>
              </a:rPr>
              <a:t>files names (Objects, xml files) should follow a different name schema. Supporting file names should represent the Object version rather than the version of the document within the Enabler.</a:t>
            </a:r>
            <a:endParaRPr lang="en-US" dirty="0">
              <a:solidFill>
                <a:srgbClr val="FF0000"/>
              </a:solidFill>
            </a:endParaRPr>
          </a:p>
          <a:p>
            <a:pPr lvl="1"/>
            <a:endParaRPr lang="en-US" dirty="0"/>
          </a:p>
          <a:p>
            <a:pPr marL="225425" lvl="1" indent="0">
              <a:buNone/>
            </a:pPr>
            <a:endParaRPr lang="en-US" dirty="0"/>
          </a:p>
        </p:txBody>
      </p:sp>
    </p:spTree>
    <p:extLst>
      <p:ext uri="{BB962C8B-B14F-4D97-AF65-F5344CB8AC3E}">
        <p14:creationId xmlns:p14="http://schemas.microsoft.com/office/powerpoint/2010/main" val="4042602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Clarification</a:t>
            </a:r>
            <a:endParaRPr lang="en-US" dirty="0"/>
          </a:p>
        </p:txBody>
      </p:sp>
      <p:sp>
        <p:nvSpPr>
          <p:cNvPr id="3" name="Content Placeholder 2"/>
          <p:cNvSpPr>
            <a:spLocks noGrp="1"/>
          </p:cNvSpPr>
          <p:nvPr>
            <p:ph idx="1"/>
          </p:nvPr>
        </p:nvSpPr>
        <p:spPr/>
        <p:txBody>
          <a:bodyPr/>
          <a:lstStyle/>
          <a:p>
            <a:pPr marL="0" indent="0">
              <a:buNone/>
            </a:pPr>
            <a:r>
              <a:rPr lang="en-US" b="1" dirty="0" err="1" smtClean="0"/>
              <a:t>FileName</a:t>
            </a:r>
            <a:r>
              <a:rPr lang="en-US" b="1" dirty="0" smtClean="0"/>
              <a:t> for supporting files</a:t>
            </a:r>
          </a:p>
          <a:p>
            <a:pPr lvl="1"/>
            <a:r>
              <a:rPr lang="en-US" dirty="0" smtClean="0"/>
              <a:t>Supporting files MUST follow </a:t>
            </a:r>
            <a:r>
              <a:rPr lang="en-US" dirty="0" err="1" smtClean="0"/>
              <a:t>FileName</a:t>
            </a:r>
            <a:r>
              <a:rPr lang="en-US" dirty="0" smtClean="0"/>
              <a:t> schema as described in OMA Process:</a:t>
            </a:r>
          </a:p>
          <a:p>
            <a:pPr lvl="3"/>
            <a:r>
              <a:rPr lang="en-US" dirty="0">
                <a:solidFill>
                  <a:schemeClr val="tx1"/>
                </a:solidFill>
              </a:rPr>
              <a:t>E.g</a:t>
            </a:r>
            <a:r>
              <a:rPr lang="en-US" dirty="0"/>
              <a:t>. </a:t>
            </a:r>
            <a:r>
              <a:rPr lang="en-US" dirty="0" smtClean="0">
                <a:solidFill>
                  <a:srgbClr val="FF0000"/>
                </a:solidFill>
              </a:rPr>
              <a:t>OMA-SUP-XML_LWM2M_Device-V</a:t>
            </a:r>
            <a:r>
              <a:rPr lang="en-US" b="1" dirty="0" smtClean="0">
                <a:solidFill>
                  <a:srgbClr val="FF0000"/>
                </a:solidFill>
              </a:rPr>
              <a:t>x_y_z</a:t>
            </a:r>
            <a:r>
              <a:rPr lang="en-US" dirty="0" smtClean="0">
                <a:solidFill>
                  <a:srgbClr val="FF0000"/>
                </a:solidFill>
              </a:rPr>
              <a:t>-YYYYMMDD-&lt;status&gt;</a:t>
            </a:r>
            <a:endParaRPr lang="en-US" dirty="0">
              <a:solidFill>
                <a:srgbClr val="FF0000"/>
              </a:solidFill>
            </a:endParaRPr>
          </a:p>
          <a:p>
            <a:pPr lvl="4"/>
            <a:r>
              <a:rPr lang="en-US" b="1" dirty="0" smtClean="0">
                <a:solidFill>
                  <a:schemeClr val="tx1"/>
                </a:solidFill>
              </a:rPr>
              <a:t>X</a:t>
            </a:r>
            <a:r>
              <a:rPr lang="en-US" dirty="0" smtClean="0">
                <a:solidFill>
                  <a:schemeClr val="tx1"/>
                </a:solidFill>
              </a:rPr>
              <a:t> </a:t>
            </a:r>
            <a:r>
              <a:rPr lang="en-US" dirty="0">
                <a:solidFill>
                  <a:schemeClr val="tx1"/>
                </a:solidFill>
              </a:rPr>
              <a:t>– Major Version Indicator</a:t>
            </a:r>
          </a:p>
          <a:p>
            <a:pPr lvl="6"/>
            <a:r>
              <a:rPr lang="en-US" dirty="0">
                <a:solidFill>
                  <a:schemeClr val="tx1"/>
                </a:solidFill>
              </a:rPr>
              <a:t>Major versions contain major feature additions &amp; MAY contain incompatibilities with previous documents or specifications revisions.</a:t>
            </a:r>
          </a:p>
          <a:p>
            <a:pPr lvl="4"/>
            <a:r>
              <a:rPr lang="en-US" b="1" dirty="0">
                <a:solidFill>
                  <a:schemeClr val="tx1"/>
                </a:solidFill>
              </a:rPr>
              <a:t>Y</a:t>
            </a:r>
            <a:r>
              <a:rPr lang="en-US" dirty="0">
                <a:solidFill>
                  <a:schemeClr val="tx1"/>
                </a:solidFill>
              </a:rPr>
              <a:t> – Minor Version Indicator</a:t>
            </a:r>
          </a:p>
          <a:p>
            <a:pPr lvl="6"/>
            <a:r>
              <a:rPr lang="en-US" dirty="0">
                <a:solidFill>
                  <a:schemeClr val="tx1"/>
                </a:solidFill>
              </a:rPr>
              <a:t>It is incremented every time a minor change is made to the approved document version</a:t>
            </a:r>
          </a:p>
          <a:p>
            <a:pPr lvl="4"/>
            <a:r>
              <a:rPr lang="en-US" b="1" dirty="0">
                <a:solidFill>
                  <a:schemeClr val="tx1"/>
                </a:solidFill>
              </a:rPr>
              <a:t>Z</a:t>
            </a:r>
            <a:r>
              <a:rPr lang="en-US" dirty="0">
                <a:solidFill>
                  <a:schemeClr val="tx1"/>
                </a:solidFill>
              </a:rPr>
              <a:t> – Service Indicator</a:t>
            </a:r>
          </a:p>
          <a:p>
            <a:pPr lvl="6"/>
            <a:r>
              <a:rPr lang="en-US" dirty="0">
                <a:solidFill>
                  <a:schemeClr val="tx1"/>
                </a:solidFill>
              </a:rPr>
              <a:t>Service indicator is increased each time a corrective update is made to the approved (not candidate) document</a:t>
            </a:r>
            <a:r>
              <a:rPr lang="en-US" dirty="0" smtClean="0">
                <a:solidFill>
                  <a:schemeClr val="tx1"/>
                </a:solidFill>
              </a:rPr>
              <a:t>.</a:t>
            </a:r>
            <a:endParaRPr lang="en-US" dirty="0" smtClean="0"/>
          </a:p>
          <a:p>
            <a:pPr lvl="1"/>
            <a:r>
              <a:rPr lang="en-US" dirty="0" smtClean="0">
                <a:solidFill>
                  <a:srgbClr val="FF0000"/>
                </a:solidFill>
              </a:rPr>
              <a:t>In the OMA Process filenames are always aligned with the version of the document on that particular Enabler. So, the document version represents an enabler version</a:t>
            </a:r>
          </a:p>
          <a:p>
            <a:pPr marL="227013" lvl="1" indent="0" algn="ctr">
              <a:buNone/>
            </a:pPr>
            <a:r>
              <a:rPr lang="en-US" b="1" dirty="0" smtClean="0">
                <a:solidFill>
                  <a:srgbClr val="FF0000"/>
                </a:solidFill>
              </a:rPr>
              <a:t>Object </a:t>
            </a:r>
            <a:r>
              <a:rPr lang="en-US" b="1" dirty="0" smtClean="0">
                <a:solidFill>
                  <a:srgbClr val="FF0000"/>
                </a:solidFill>
              </a:rPr>
              <a:t>Version is different from Enabler Version</a:t>
            </a:r>
            <a:endParaRPr lang="en-US" b="1" dirty="0">
              <a:solidFill>
                <a:srgbClr val="FF0000"/>
              </a:solidFill>
            </a:endParaRPr>
          </a:p>
        </p:txBody>
      </p:sp>
    </p:spTree>
    <p:extLst>
      <p:ext uri="{BB962C8B-B14F-4D97-AF65-F5344CB8AC3E}">
        <p14:creationId xmlns:p14="http://schemas.microsoft.com/office/powerpoint/2010/main" val="3861206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FileName</a:t>
            </a:r>
            <a:r>
              <a:rPr lang="en-US" dirty="0" smtClean="0"/>
              <a:t> for LwM2M v1.1 SUP Files</a:t>
            </a:r>
            <a:endParaRPr lang="en-US" dirty="0"/>
          </a:p>
        </p:txBody>
      </p:sp>
      <p:sp>
        <p:nvSpPr>
          <p:cNvPr id="3" name="Content Placeholder 2"/>
          <p:cNvSpPr>
            <a:spLocks noGrp="1"/>
          </p:cNvSpPr>
          <p:nvPr>
            <p:ph idx="1"/>
          </p:nvPr>
        </p:nvSpPr>
        <p:spPr/>
        <p:txBody>
          <a:bodyPr/>
          <a:lstStyle/>
          <a:p>
            <a:r>
              <a:rPr lang="en-US" b="1" dirty="0" smtClean="0"/>
              <a:t>Option A</a:t>
            </a:r>
          </a:p>
          <a:p>
            <a:pPr lvl="1"/>
            <a:r>
              <a:rPr lang="en-US" dirty="0" smtClean="0"/>
              <a:t>Name ALL the supporting </a:t>
            </a:r>
            <a:r>
              <a:rPr lang="en-US" dirty="0" err="1" smtClean="0"/>
              <a:t>FileName</a:t>
            </a:r>
            <a:r>
              <a:rPr lang="en-US" dirty="0" smtClean="0"/>
              <a:t> with the same version as the Enabler</a:t>
            </a:r>
          </a:p>
          <a:p>
            <a:pPr lvl="2"/>
            <a:r>
              <a:rPr lang="en-US" dirty="0" smtClean="0"/>
              <a:t>E.g. </a:t>
            </a:r>
            <a:r>
              <a:rPr lang="en-US" dirty="0" smtClean="0">
                <a:solidFill>
                  <a:schemeClr val="accent1">
                    <a:lumMod val="75000"/>
                  </a:schemeClr>
                </a:solidFill>
              </a:rPr>
              <a:t>OMA –SUP-XML_LwM2M_Access_Control-</a:t>
            </a:r>
            <a:r>
              <a:rPr lang="en-US" b="1" dirty="0" smtClean="0">
                <a:solidFill>
                  <a:srgbClr val="FF0000"/>
                </a:solidFill>
              </a:rPr>
              <a:t>v1.1</a:t>
            </a:r>
          </a:p>
          <a:p>
            <a:pPr lvl="1"/>
            <a:r>
              <a:rPr lang="en-US" b="1" dirty="0" smtClean="0">
                <a:solidFill>
                  <a:schemeClr val="tx1"/>
                </a:solidFill>
              </a:rPr>
              <a:t>Benefits</a:t>
            </a:r>
          </a:p>
          <a:p>
            <a:pPr lvl="2"/>
            <a:r>
              <a:rPr lang="en-US" dirty="0" smtClean="0">
                <a:solidFill>
                  <a:schemeClr val="tx1"/>
                </a:solidFill>
              </a:rPr>
              <a:t>Supporting </a:t>
            </a:r>
            <a:r>
              <a:rPr lang="en-US" dirty="0" smtClean="0">
                <a:solidFill>
                  <a:schemeClr val="tx1"/>
                </a:solidFill>
              </a:rPr>
              <a:t>filename </a:t>
            </a:r>
            <a:r>
              <a:rPr lang="en-US" dirty="0" smtClean="0">
                <a:solidFill>
                  <a:schemeClr val="tx1"/>
                </a:solidFill>
              </a:rPr>
              <a:t>version is aligned with the version as the Enabler, e.g. LwM2M v1.1</a:t>
            </a:r>
          </a:p>
          <a:p>
            <a:pPr lvl="2"/>
            <a:r>
              <a:rPr lang="en-US" dirty="0" smtClean="0">
                <a:solidFill>
                  <a:schemeClr val="tx1"/>
                </a:solidFill>
              </a:rPr>
              <a:t>The file can evolve independent of the same file in version v1.0.x</a:t>
            </a:r>
          </a:p>
          <a:p>
            <a:pPr lvl="1"/>
            <a:r>
              <a:rPr lang="en-US" b="1" dirty="0" smtClean="0">
                <a:solidFill>
                  <a:schemeClr val="tx1"/>
                </a:solidFill>
              </a:rPr>
              <a:t>Disadvantages</a:t>
            </a:r>
          </a:p>
          <a:p>
            <a:pPr lvl="2"/>
            <a:r>
              <a:rPr lang="en-US" dirty="0" smtClean="0">
                <a:solidFill>
                  <a:schemeClr val="tx1"/>
                </a:solidFill>
              </a:rPr>
              <a:t>Supporting file for v1.1 is created by copying the content from previous supporting file v1.0.x</a:t>
            </a:r>
          </a:p>
          <a:p>
            <a:pPr lvl="3"/>
            <a:r>
              <a:rPr lang="en-US" dirty="0" smtClean="0">
                <a:solidFill>
                  <a:schemeClr val="tx1"/>
                </a:solidFill>
              </a:rPr>
              <a:t>If the file v1.1 doesn’t change at all, then v1.0.x and v1.1 will have the same content but different version</a:t>
            </a:r>
          </a:p>
          <a:p>
            <a:pPr lvl="3"/>
            <a:endParaRPr lang="en-US" dirty="0">
              <a:solidFill>
                <a:schemeClr val="tx1"/>
              </a:solidFill>
            </a:endParaRPr>
          </a:p>
          <a:p>
            <a:pPr marL="455613" lvl="2" indent="0">
              <a:buNone/>
            </a:pPr>
            <a:endParaRPr lang="en-US" dirty="0" smtClean="0">
              <a:solidFill>
                <a:schemeClr val="tx1"/>
              </a:solidFill>
            </a:endParaRPr>
          </a:p>
        </p:txBody>
      </p:sp>
    </p:spTree>
    <p:extLst>
      <p:ext uri="{BB962C8B-B14F-4D97-AF65-F5344CB8AC3E}">
        <p14:creationId xmlns:p14="http://schemas.microsoft.com/office/powerpoint/2010/main" val="1558815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FileName</a:t>
            </a:r>
            <a:r>
              <a:rPr lang="en-US" dirty="0" smtClean="0"/>
              <a:t> for LwM2M v1.1 SUP Files</a:t>
            </a:r>
            <a:endParaRPr lang="en-US" dirty="0"/>
          </a:p>
        </p:txBody>
      </p:sp>
      <p:sp>
        <p:nvSpPr>
          <p:cNvPr id="3" name="Content Placeholder 2"/>
          <p:cNvSpPr>
            <a:spLocks noGrp="1"/>
          </p:cNvSpPr>
          <p:nvPr>
            <p:ph idx="1"/>
          </p:nvPr>
        </p:nvSpPr>
        <p:spPr>
          <a:xfrm>
            <a:off x="295914" y="996950"/>
            <a:ext cx="8778875" cy="5383212"/>
          </a:xfrm>
        </p:spPr>
        <p:txBody>
          <a:bodyPr/>
          <a:lstStyle/>
          <a:p>
            <a:r>
              <a:rPr lang="en-US" b="1" dirty="0" smtClean="0"/>
              <a:t>Option B</a:t>
            </a:r>
          </a:p>
          <a:p>
            <a:pPr lvl="1"/>
            <a:r>
              <a:rPr lang="en-US" dirty="0" smtClean="0"/>
              <a:t>If the content of the supporting file doesn’t change from version v1.0.x, then keep the same </a:t>
            </a:r>
            <a:r>
              <a:rPr lang="en-US" dirty="0" err="1" smtClean="0"/>
              <a:t>FileName</a:t>
            </a:r>
            <a:r>
              <a:rPr lang="en-US" dirty="0" smtClean="0"/>
              <a:t>. If the content of the file changes then follow option A</a:t>
            </a:r>
          </a:p>
          <a:p>
            <a:pPr lvl="2"/>
            <a:r>
              <a:rPr lang="en-US" dirty="0" smtClean="0"/>
              <a:t>E.g. </a:t>
            </a:r>
            <a:r>
              <a:rPr lang="en-US" dirty="0" smtClean="0">
                <a:solidFill>
                  <a:schemeClr val="accent1">
                    <a:lumMod val="75000"/>
                  </a:schemeClr>
                </a:solidFill>
              </a:rPr>
              <a:t>OMA –SUP-XML_LwM2M_Access_Control-</a:t>
            </a:r>
            <a:r>
              <a:rPr lang="en-US" b="1" dirty="0" smtClean="0">
                <a:solidFill>
                  <a:srgbClr val="FF0000"/>
                </a:solidFill>
              </a:rPr>
              <a:t>v1.0.1</a:t>
            </a:r>
          </a:p>
          <a:p>
            <a:pPr lvl="3"/>
            <a:r>
              <a:rPr lang="en-US" b="1" dirty="0" smtClean="0">
                <a:solidFill>
                  <a:srgbClr val="FF0000"/>
                </a:solidFill>
              </a:rPr>
              <a:t>Assuming that the content of this file in LwM2M v1.1 is the same as in LwM2M v1.0.x</a:t>
            </a:r>
          </a:p>
          <a:p>
            <a:pPr lvl="1"/>
            <a:r>
              <a:rPr lang="en-US" b="1" dirty="0" smtClean="0">
                <a:solidFill>
                  <a:schemeClr val="tx1"/>
                </a:solidFill>
              </a:rPr>
              <a:t>Benefits</a:t>
            </a:r>
          </a:p>
          <a:p>
            <a:pPr lvl="2"/>
            <a:r>
              <a:rPr lang="en-US" dirty="0" smtClean="0">
                <a:solidFill>
                  <a:schemeClr val="tx1"/>
                </a:solidFill>
              </a:rPr>
              <a:t>If the file content has not changed at the time of approving the Enabler as Candidate, both versions v1.0.x and v1.1 of the Enabler will have the same file</a:t>
            </a:r>
          </a:p>
          <a:p>
            <a:pPr lvl="1"/>
            <a:r>
              <a:rPr lang="en-US" b="1" dirty="0" smtClean="0">
                <a:solidFill>
                  <a:schemeClr val="tx1"/>
                </a:solidFill>
              </a:rPr>
              <a:t>Disadvantages</a:t>
            </a:r>
          </a:p>
          <a:p>
            <a:pPr lvl="2"/>
            <a:r>
              <a:rPr lang="en-US" dirty="0">
                <a:solidFill>
                  <a:schemeClr val="tx1"/>
                </a:solidFill>
              </a:rPr>
              <a:t>Supporting file version is </a:t>
            </a:r>
            <a:r>
              <a:rPr lang="en-US" dirty="0" smtClean="0">
                <a:solidFill>
                  <a:schemeClr val="tx1"/>
                </a:solidFill>
              </a:rPr>
              <a:t>NOT aligned </a:t>
            </a:r>
            <a:r>
              <a:rPr lang="en-US" dirty="0">
                <a:solidFill>
                  <a:schemeClr val="tx1"/>
                </a:solidFill>
              </a:rPr>
              <a:t>with the version as the Enabler, e.g. LwM2M </a:t>
            </a:r>
            <a:r>
              <a:rPr lang="en-US" dirty="0" smtClean="0">
                <a:solidFill>
                  <a:schemeClr val="tx1"/>
                </a:solidFill>
              </a:rPr>
              <a:t>v1.1</a:t>
            </a:r>
          </a:p>
          <a:p>
            <a:pPr lvl="2"/>
            <a:r>
              <a:rPr lang="en-US" dirty="0" smtClean="0">
                <a:solidFill>
                  <a:schemeClr val="tx1"/>
                </a:solidFill>
              </a:rPr>
              <a:t>Messy resolution after LwM2M v1.1 approval</a:t>
            </a:r>
          </a:p>
          <a:p>
            <a:pPr lvl="3"/>
            <a:r>
              <a:rPr lang="en-US" dirty="0" smtClean="0">
                <a:solidFill>
                  <a:schemeClr val="tx1"/>
                </a:solidFill>
              </a:rPr>
              <a:t> if a situation arise that request changes to the current version BUT not to the LwM2M v1.0.x</a:t>
            </a:r>
          </a:p>
          <a:p>
            <a:pPr marL="230188" lvl="1" indent="0">
              <a:buNone/>
            </a:pPr>
            <a:r>
              <a:rPr lang="en-US" sz="1800" dirty="0" smtClean="0">
                <a:solidFill>
                  <a:schemeClr val="accent1">
                    <a:lumMod val="75000"/>
                  </a:schemeClr>
                </a:solidFill>
              </a:rPr>
              <a:t>Note: This situation has already happened in OMA</a:t>
            </a:r>
          </a:p>
          <a:p>
            <a:pPr lvl="2"/>
            <a:endParaRPr lang="en-US" dirty="0" smtClean="0">
              <a:solidFill>
                <a:schemeClr val="tx1"/>
              </a:solidFill>
            </a:endParaRPr>
          </a:p>
        </p:txBody>
      </p:sp>
    </p:spTree>
    <p:extLst>
      <p:ext uri="{BB962C8B-B14F-4D97-AF65-F5344CB8AC3E}">
        <p14:creationId xmlns:p14="http://schemas.microsoft.com/office/powerpoint/2010/main" val="3637006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Members Option</a:t>
            </a:r>
            <a:endParaRPr lang="en-US" dirty="0"/>
          </a:p>
        </p:txBody>
      </p:sp>
      <p:sp>
        <p:nvSpPr>
          <p:cNvPr id="3" name="Content Placeholder 2"/>
          <p:cNvSpPr>
            <a:spLocks noGrp="1"/>
          </p:cNvSpPr>
          <p:nvPr>
            <p:ph idx="1"/>
          </p:nvPr>
        </p:nvSpPr>
        <p:spPr>
          <a:xfrm>
            <a:off x="274742" y="936625"/>
            <a:ext cx="8778875" cy="5383212"/>
          </a:xfrm>
        </p:spPr>
        <p:txBody>
          <a:bodyPr/>
          <a:lstStyle/>
          <a:p>
            <a:r>
              <a:rPr lang="en-US" sz="3200" b="1" dirty="0" smtClean="0"/>
              <a:t>Option C</a:t>
            </a:r>
          </a:p>
          <a:p>
            <a:pPr lvl="1"/>
            <a:r>
              <a:rPr lang="en-US" sz="2000" dirty="0" smtClean="0"/>
              <a:t>Filename of the supporting files (for LwM2M v1.1) don’t need to follow OMA naming schema where the filename indicates the version of the Enabler and version of the document (if changes are applied after Board Approval), e.g. v1.0.1</a:t>
            </a:r>
          </a:p>
          <a:p>
            <a:pPr lvl="1"/>
            <a:r>
              <a:rPr lang="en-US" sz="2000" dirty="0" smtClean="0"/>
              <a:t>Instead the filename of the supporting files for LwM2M v1.1 should follow a new name schema: object version and version of the document (if changes are applied after Board Approval), e.g. v1.0.1</a:t>
            </a:r>
          </a:p>
          <a:p>
            <a:r>
              <a:rPr lang="en-US" sz="2400" b="1" dirty="0" smtClean="0"/>
              <a:t>Staff Analysis</a:t>
            </a:r>
          </a:p>
          <a:p>
            <a:pPr lvl="1"/>
            <a:r>
              <a:rPr lang="en-US" sz="2000" dirty="0" smtClean="0"/>
              <a:t>This suggestion has never been implemented in the past in OMA</a:t>
            </a:r>
          </a:p>
          <a:p>
            <a:pPr lvl="1"/>
            <a:r>
              <a:rPr lang="en-US" sz="2000" dirty="0" smtClean="0"/>
              <a:t>The suggestion breaks current OMA process, it creates an exception to the rule</a:t>
            </a:r>
          </a:p>
          <a:p>
            <a:pPr lvl="1"/>
            <a:r>
              <a:rPr lang="en-US" sz="2000" dirty="0" smtClean="0"/>
              <a:t>Filename of the supporting files for LwM2M v1.1 won’t follow the conventional name schema. This is confusing, it creates a process exception difficult to explain and maintain</a:t>
            </a:r>
          </a:p>
          <a:p>
            <a:pPr lvl="1"/>
            <a:r>
              <a:rPr lang="en-US" sz="2000" dirty="0" smtClean="0"/>
              <a:t>Historically similar issues were resolved by separating the protocol from the Objects. In this way OMA process was followed and not exception to the process needs to be created</a:t>
            </a:r>
          </a:p>
        </p:txBody>
      </p:sp>
    </p:spTree>
    <p:extLst>
      <p:ext uri="{BB962C8B-B14F-4D97-AF65-F5344CB8AC3E}">
        <p14:creationId xmlns:p14="http://schemas.microsoft.com/office/powerpoint/2010/main" val="1679517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Recommendation</a:t>
            </a:r>
            <a:endParaRPr lang="en-US" dirty="0"/>
          </a:p>
        </p:txBody>
      </p:sp>
      <p:sp>
        <p:nvSpPr>
          <p:cNvPr id="3" name="Content Placeholder 2"/>
          <p:cNvSpPr>
            <a:spLocks noGrp="1"/>
          </p:cNvSpPr>
          <p:nvPr>
            <p:ph idx="1"/>
          </p:nvPr>
        </p:nvSpPr>
        <p:spPr/>
        <p:txBody>
          <a:bodyPr/>
          <a:lstStyle/>
          <a:p>
            <a:r>
              <a:rPr lang="en-US" sz="2800" dirty="0">
                <a:solidFill>
                  <a:schemeClr val="tx1"/>
                </a:solidFill>
              </a:rPr>
              <a:t>Staff </a:t>
            </a:r>
            <a:r>
              <a:rPr lang="en-US" sz="2800" dirty="0" smtClean="0">
                <a:solidFill>
                  <a:schemeClr val="tx1"/>
                </a:solidFill>
              </a:rPr>
              <a:t>recommends</a:t>
            </a:r>
            <a:endParaRPr lang="en-US" sz="2800" dirty="0" smtClean="0">
              <a:solidFill>
                <a:schemeClr val="tx1"/>
              </a:solidFill>
            </a:endParaRPr>
          </a:p>
          <a:p>
            <a:pPr lvl="1"/>
            <a:r>
              <a:rPr lang="en-US" sz="2400" dirty="0" smtClean="0">
                <a:solidFill>
                  <a:srgbClr val="FF0000"/>
                </a:solidFill>
              </a:rPr>
              <a:t>Create </a:t>
            </a:r>
            <a:r>
              <a:rPr lang="en-US" sz="2400" dirty="0">
                <a:solidFill>
                  <a:srgbClr val="FF0000"/>
                </a:solidFill>
              </a:rPr>
              <a:t>for each Object a new WI, </a:t>
            </a:r>
            <a:r>
              <a:rPr lang="en-US" sz="2400" dirty="0" smtClean="0">
                <a:solidFill>
                  <a:srgbClr val="FF0000"/>
                </a:solidFill>
              </a:rPr>
              <a:t>this decouple the protocol version from the object version in a clean and independent way.</a:t>
            </a:r>
          </a:p>
          <a:p>
            <a:pPr lvl="2"/>
            <a:r>
              <a:rPr lang="en-US" dirty="0" smtClean="0">
                <a:solidFill>
                  <a:srgbClr val="FF0000"/>
                </a:solidFill>
              </a:rPr>
              <a:t>Objects are not defined as part of the LwM2M v1.1 Enabler, therefore the filenames don’t need to follow the Enabler version schema rules</a:t>
            </a:r>
          </a:p>
          <a:p>
            <a:pPr lvl="1"/>
            <a:r>
              <a:rPr lang="en-US" sz="2400" dirty="0" smtClean="0">
                <a:solidFill>
                  <a:srgbClr val="FF0000"/>
                </a:solidFill>
              </a:rPr>
              <a:t>With this proposal the filename of the Objects will:</a:t>
            </a:r>
          </a:p>
          <a:p>
            <a:pPr lvl="2"/>
            <a:r>
              <a:rPr lang="en-US" dirty="0" smtClean="0">
                <a:solidFill>
                  <a:srgbClr val="FF0000"/>
                </a:solidFill>
              </a:rPr>
              <a:t>meet </a:t>
            </a:r>
            <a:r>
              <a:rPr lang="en-US" dirty="0">
                <a:solidFill>
                  <a:srgbClr val="FF0000"/>
                </a:solidFill>
              </a:rPr>
              <a:t>OMA Process</a:t>
            </a:r>
            <a:r>
              <a:rPr lang="en-US" dirty="0" smtClean="0">
                <a:solidFill>
                  <a:srgbClr val="FF0000"/>
                </a:solidFill>
              </a:rPr>
              <a:t>, (not process exception is requested)</a:t>
            </a:r>
          </a:p>
          <a:p>
            <a:pPr lvl="2"/>
            <a:r>
              <a:rPr lang="en-US" dirty="0" smtClean="0">
                <a:solidFill>
                  <a:srgbClr val="FF0000"/>
                </a:solidFill>
              </a:rPr>
              <a:t>The file name of the supporting object represents the version of the object which is also the version of that Enabler. </a:t>
            </a:r>
            <a:r>
              <a:rPr lang="en-US" dirty="0" smtClean="0">
                <a:solidFill>
                  <a:schemeClr val="accent1">
                    <a:lumMod val="75000"/>
                  </a:schemeClr>
                </a:solidFill>
              </a:rPr>
              <a:t>THIS IS WHAT THE MEMBER SUGGESTION IS PERSUING</a:t>
            </a:r>
          </a:p>
          <a:p>
            <a:pPr lvl="2"/>
            <a:r>
              <a:rPr lang="en-US" dirty="0" smtClean="0">
                <a:solidFill>
                  <a:srgbClr val="FF0000"/>
                </a:solidFill>
              </a:rPr>
              <a:t>In the ERELD/README file of LwM2M v1.1 it is possible to indicate what objects (Enablers) are related LwM2M v1.1 version</a:t>
            </a:r>
          </a:p>
          <a:p>
            <a:pPr lvl="2"/>
            <a:r>
              <a:rPr lang="en-US" dirty="0" smtClean="0">
                <a:solidFill>
                  <a:srgbClr val="FF0000"/>
                </a:solidFill>
              </a:rPr>
              <a:t>Staff can propose a simplified process for WI creation, with no impact on Members</a:t>
            </a:r>
            <a:endParaRPr lang="en-US" dirty="0"/>
          </a:p>
          <a:p>
            <a:pPr marL="225425" lvl="1" indent="0">
              <a:buNone/>
            </a:pPr>
            <a:endParaRPr lang="en-US" sz="2400" dirty="0" smtClean="0">
              <a:solidFill>
                <a:schemeClr val="tx1"/>
              </a:solidFill>
            </a:endParaRPr>
          </a:p>
          <a:p>
            <a:endParaRPr lang="en-US" sz="2800" dirty="0"/>
          </a:p>
        </p:txBody>
      </p:sp>
    </p:spTree>
    <p:extLst>
      <p:ext uri="{BB962C8B-B14F-4D97-AF65-F5344CB8AC3E}">
        <p14:creationId xmlns:p14="http://schemas.microsoft.com/office/powerpoint/2010/main" val="163483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File Information in GitHub</a:t>
            </a:r>
            <a:endParaRPr lang="en-US" dirty="0"/>
          </a:p>
        </p:txBody>
      </p:sp>
      <p:sp>
        <p:nvSpPr>
          <p:cNvPr id="3" name="Content Placeholder 2"/>
          <p:cNvSpPr>
            <a:spLocks noGrp="1"/>
          </p:cNvSpPr>
          <p:nvPr>
            <p:ph idx="1"/>
          </p:nvPr>
        </p:nvSpPr>
        <p:spPr/>
        <p:txBody>
          <a:bodyPr/>
          <a:lstStyle/>
          <a:p>
            <a:pPr marL="0" indent="0">
              <a:buNone/>
            </a:pPr>
            <a:r>
              <a:rPr lang="en-US" dirty="0" smtClean="0"/>
              <a:t>GitHub imposes some changes in relation to the OMA Process</a:t>
            </a:r>
          </a:p>
          <a:p>
            <a:pPr marL="0" indent="0">
              <a:buNone/>
            </a:pPr>
            <a:r>
              <a:rPr lang="en-US" b="1" dirty="0" smtClean="0"/>
              <a:t>Development</a:t>
            </a:r>
            <a:r>
              <a:rPr lang="en-US" dirty="0" smtClean="0"/>
              <a:t> Phase</a:t>
            </a:r>
          </a:p>
          <a:p>
            <a:pPr lvl="2"/>
            <a:r>
              <a:rPr lang="en-US" dirty="0" err="1" smtClean="0"/>
              <a:t>FileNames</a:t>
            </a:r>
            <a:r>
              <a:rPr lang="en-US" dirty="0" smtClean="0"/>
              <a:t> DO NOT need date or status</a:t>
            </a:r>
          </a:p>
          <a:p>
            <a:pPr lvl="4"/>
            <a:r>
              <a:rPr lang="en-US" dirty="0" smtClean="0"/>
              <a:t>Otherwise a PR needs to change these filenames values name each time that a PR is merged</a:t>
            </a:r>
          </a:p>
          <a:p>
            <a:pPr lvl="4"/>
            <a:r>
              <a:rPr lang="en-US" dirty="0" smtClean="0"/>
              <a:t>All the documents in GitHub can be considered as DRAFT in the “development” branch</a:t>
            </a:r>
          </a:p>
          <a:p>
            <a:pPr lvl="4"/>
            <a:r>
              <a:rPr lang="en-US" dirty="0" err="1" smtClean="0"/>
              <a:t>Eg</a:t>
            </a:r>
            <a:r>
              <a:rPr lang="en-US" dirty="0" smtClean="0"/>
              <a:t>. </a:t>
            </a:r>
            <a:r>
              <a:rPr lang="en-US" b="1" dirty="0" smtClean="0">
                <a:solidFill>
                  <a:schemeClr val="accent1">
                    <a:lumMod val="75000"/>
                  </a:schemeClr>
                </a:solidFill>
              </a:rPr>
              <a:t>OMA-SUP-XML-LwM2M_Access_Control-vx.y.z</a:t>
            </a:r>
          </a:p>
          <a:p>
            <a:pPr lvl="3"/>
            <a:r>
              <a:rPr lang="en-US" dirty="0" smtClean="0">
                <a:solidFill>
                  <a:srgbClr val="FF0000"/>
                </a:solidFill>
              </a:rPr>
              <a:t>Changes to the supporting filename requires other changes inside of the document</a:t>
            </a:r>
            <a:endParaRPr lang="en-US" dirty="0">
              <a:solidFill>
                <a:srgbClr val="FF0000"/>
              </a:solidFill>
            </a:endParaRPr>
          </a:p>
          <a:p>
            <a:pPr marL="0" indent="-4763">
              <a:buNone/>
            </a:pPr>
            <a:r>
              <a:rPr lang="en-US" b="1" dirty="0" smtClean="0"/>
              <a:t>Publication</a:t>
            </a:r>
            <a:r>
              <a:rPr lang="en-US" dirty="0" smtClean="0"/>
              <a:t> Phase</a:t>
            </a:r>
          </a:p>
          <a:p>
            <a:pPr lvl="3"/>
            <a:r>
              <a:rPr lang="en-US" dirty="0" smtClean="0"/>
              <a:t>At the time of publication OMA staff will re-insert</a:t>
            </a:r>
          </a:p>
          <a:p>
            <a:pPr lvl="4"/>
            <a:r>
              <a:rPr lang="en-US" dirty="0" smtClean="0"/>
              <a:t>Date &amp; Status as part of the file name, </a:t>
            </a:r>
          </a:p>
          <a:p>
            <a:pPr lvl="5"/>
            <a:r>
              <a:rPr lang="en-US" dirty="0" smtClean="0"/>
              <a:t>e.g. </a:t>
            </a:r>
            <a:r>
              <a:rPr lang="en-US" dirty="0" smtClean="0">
                <a:solidFill>
                  <a:srgbClr val="FF0000"/>
                </a:solidFill>
              </a:rPr>
              <a:t>OMA–SUP-XML_LwM2M_Access_Control-v1.1-20180220-C</a:t>
            </a:r>
          </a:p>
        </p:txBody>
      </p:sp>
    </p:spTree>
    <p:extLst>
      <p:ext uri="{BB962C8B-B14F-4D97-AF65-F5344CB8AC3E}">
        <p14:creationId xmlns:p14="http://schemas.microsoft.com/office/powerpoint/2010/main" val="3605646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Changes to Supporting Files in GitHub</a:t>
            </a:r>
            <a:endParaRPr lang="en-US" dirty="0"/>
          </a:p>
        </p:txBody>
      </p:sp>
      <p:sp>
        <p:nvSpPr>
          <p:cNvPr id="3" name="Content Placeholder 2"/>
          <p:cNvSpPr>
            <a:spLocks noGrp="1"/>
          </p:cNvSpPr>
          <p:nvPr>
            <p:ph idx="1"/>
          </p:nvPr>
        </p:nvSpPr>
        <p:spPr/>
        <p:txBody>
          <a:bodyPr/>
          <a:lstStyle/>
          <a:p>
            <a:r>
              <a:rPr lang="en-US" dirty="0" smtClean="0"/>
              <a:t>Changes to Supporting Files when Using </a:t>
            </a:r>
            <a:r>
              <a:rPr lang="en-US" dirty="0" err="1" smtClean="0"/>
              <a:t>GiHub</a:t>
            </a:r>
            <a:endParaRPr lang="en-US" dirty="0" smtClean="0"/>
          </a:p>
          <a:p>
            <a:pPr lvl="1"/>
            <a:r>
              <a:rPr lang="en-US" b="1" dirty="0" err="1" smtClean="0"/>
              <a:t>FileName</a:t>
            </a:r>
            <a:endParaRPr lang="en-US" b="1" dirty="0" smtClean="0"/>
          </a:p>
          <a:p>
            <a:pPr lvl="2"/>
            <a:r>
              <a:rPr lang="en-US" dirty="0" smtClean="0"/>
              <a:t>Doesn’t contain DATE or STATUS</a:t>
            </a:r>
          </a:p>
          <a:p>
            <a:pPr lvl="1"/>
            <a:r>
              <a:rPr lang="en-US" b="1" dirty="0" smtClean="0"/>
              <a:t>FILE INFORMATION </a:t>
            </a:r>
            <a:r>
              <a:rPr lang="en-US" sz="2000" dirty="0" smtClean="0"/>
              <a:t>(section)</a:t>
            </a:r>
          </a:p>
          <a:p>
            <a:pPr lvl="2"/>
            <a:r>
              <a:rPr lang="en-US" dirty="0" smtClean="0"/>
              <a:t>File name doesn’t contain DATE or STATUS</a:t>
            </a:r>
          </a:p>
          <a:p>
            <a:pPr lvl="1"/>
            <a:r>
              <a:rPr lang="en-US" b="1" dirty="0" smtClean="0"/>
              <a:t>NORMATIVE INFORMATION </a:t>
            </a:r>
            <a:r>
              <a:rPr lang="en-US" sz="2000" dirty="0" smtClean="0"/>
              <a:t>(section)</a:t>
            </a:r>
          </a:p>
          <a:p>
            <a:pPr lvl="2"/>
            <a:r>
              <a:rPr lang="en-US" dirty="0" smtClean="0"/>
              <a:t>Contact information is switched from OMA Technical comments email to Issues section of the GitHub repository OMA LwM2M for Developers</a:t>
            </a:r>
          </a:p>
          <a:p>
            <a:pPr lvl="1"/>
            <a:r>
              <a:rPr lang="en-US" b="1" dirty="0" smtClean="0"/>
              <a:t>HISTORY</a:t>
            </a:r>
            <a:r>
              <a:rPr lang="en-US" dirty="0" smtClean="0"/>
              <a:t> </a:t>
            </a:r>
            <a:r>
              <a:rPr lang="en-US" sz="2000" dirty="0" smtClean="0"/>
              <a:t>(section)</a:t>
            </a:r>
            <a:endParaRPr lang="en-US" sz="2000" dirty="0"/>
          </a:p>
          <a:p>
            <a:pPr lvl="2"/>
            <a:r>
              <a:rPr lang="en-US" dirty="0" smtClean="0"/>
              <a:t>It is removed entirely </a:t>
            </a:r>
          </a:p>
          <a:p>
            <a:pPr marL="225425" lvl="1" indent="0">
              <a:buNone/>
            </a:pPr>
            <a:r>
              <a:rPr lang="en-US" sz="2000" dirty="0" smtClean="0">
                <a:solidFill>
                  <a:srgbClr val="FF0000"/>
                </a:solidFill>
              </a:rPr>
              <a:t>If these changes are accepted there is no need update the metadata of the supporting files each time that a PR is applied</a:t>
            </a:r>
          </a:p>
          <a:p>
            <a:endParaRPr lang="en-US" dirty="0"/>
          </a:p>
        </p:txBody>
      </p:sp>
    </p:spTree>
    <p:extLst>
      <p:ext uri="{BB962C8B-B14F-4D97-AF65-F5344CB8AC3E}">
        <p14:creationId xmlns:p14="http://schemas.microsoft.com/office/powerpoint/2010/main" val="535655448"/>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8967</TotalTime>
  <Pages>15</Pages>
  <Words>1218</Words>
  <Application>Microsoft Office PowerPoint</Application>
  <PresentationFormat>Custom</PresentationFormat>
  <Paragraphs>112</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宋体</vt:lpstr>
      <vt:lpstr>Arial</vt:lpstr>
      <vt:lpstr>Arial Narrow</vt:lpstr>
      <vt:lpstr>Tahoma</vt:lpstr>
      <vt:lpstr>Times New Roman</vt:lpstr>
      <vt:lpstr>OMA Template</vt:lpstr>
      <vt:lpstr>OMA-DM-2018-0011R01-INP_Supporting_Files_FileName  Supporting Files - FileName </vt:lpstr>
      <vt:lpstr>Introduction</vt:lpstr>
      <vt:lpstr>Clarification</vt:lpstr>
      <vt:lpstr>FileName for LwM2M v1.1 SUP Files</vt:lpstr>
      <vt:lpstr>FileName for LwM2M v1.1 SUP Files</vt:lpstr>
      <vt:lpstr>Members Option</vt:lpstr>
      <vt:lpstr>Staff Recommendation</vt:lpstr>
      <vt:lpstr>Changes to File Information in GitHub</vt:lpstr>
      <vt:lpstr>Changes to Supporting Files in GitHub</vt:lpstr>
      <vt:lpstr>Changes to Supporting Files </vt:lpstr>
      <vt:lpstr>Next Steps</vt:lpstr>
      <vt:lpstr>Thank You!</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364</cp:revision>
  <cp:lastPrinted>1999-04-27T06:51:51Z</cp:lastPrinted>
  <dcterms:created xsi:type="dcterms:W3CDTF">2002-03-19T14:05:12Z</dcterms:created>
  <dcterms:modified xsi:type="dcterms:W3CDTF">2018-02-27T03:36:03Z</dcterms:modified>
</cp:coreProperties>
</file>