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7" r:id="rId3"/>
    <p:sldId id="333" r:id="rId4"/>
    <p:sldId id="319" r:id="rId5"/>
    <p:sldId id="320" r:id="rId6"/>
    <p:sldId id="323" r:id="rId7"/>
    <p:sldId id="336" r:id="rId8"/>
    <p:sldId id="329" r:id="rId9"/>
    <p:sldId id="330" r:id="rId10"/>
    <p:sldId id="325" r:id="rId11"/>
    <p:sldId id="327" r:id="rId12"/>
    <p:sldId id="331"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027" autoAdjust="0"/>
    <p:restoredTop sz="94745" autoAdjust="0"/>
  </p:normalViewPr>
  <p:slideViewPr>
    <p:cSldViewPr>
      <p:cViewPr varScale="1">
        <p:scale>
          <a:sx n="113" d="100"/>
          <a:sy n="113" d="100"/>
        </p:scale>
        <p:origin x="174" y="10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extLst>
      <p:ext uri="{BB962C8B-B14F-4D97-AF65-F5344CB8AC3E}">
        <p14:creationId xmlns:p14="http://schemas.microsoft.com/office/powerpoint/2010/main" val="2730238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extLst>
      <p:ext uri="{BB962C8B-B14F-4D97-AF65-F5344CB8AC3E}">
        <p14:creationId xmlns:p14="http://schemas.microsoft.com/office/powerpoint/2010/main" val="2855697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extLst>
      <p:ext uri="{BB962C8B-B14F-4D97-AF65-F5344CB8AC3E}">
        <p14:creationId xmlns:p14="http://schemas.microsoft.com/office/powerpoint/2010/main" val="3973798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extLst>
      <p:ext uri="{BB962C8B-B14F-4D97-AF65-F5344CB8AC3E}">
        <p14:creationId xmlns:p14="http://schemas.microsoft.com/office/powerpoint/2010/main" val="2605869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extLst>
      <p:ext uri="{BB962C8B-B14F-4D97-AF65-F5344CB8AC3E}">
        <p14:creationId xmlns:p14="http://schemas.microsoft.com/office/powerpoint/2010/main" val="3812672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extLst>
      <p:ext uri="{BB962C8B-B14F-4D97-AF65-F5344CB8AC3E}">
        <p14:creationId xmlns:p14="http://schemas.microsoft.com/office/powerpoint/2010/main" val="761284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extLst>
      <p:ext uri="{BB962C8B-B14F-4D97-AF65-F5344CB8AC3E}">
        <p14:creationId xmlns:p14="http://schemas.microsoft.com/office/powerpoint/2010/main" val="187952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extLst>
      <p:ext uri="{BB962C8B-B14F-4D97-AF65-F5344CB8AC3E}">
        <p14:creationId xmlns:p14="http://schemas.microsoft.com/office/powerpoint/2010/main" val="34718654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extLst>
      <p:ext uri="{BB962C8B-B14F-4D97-AF65-F5344CB8AC3E}">
        <p14:creationId xmlns:p14="http://schemas.microsoft.com/office/powerpoint/2010/main" val="3225212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extLst>
      <p:ext uri="{BB962C8B-B14F-4D97-AF65-F5344CB8AC3E}">
        <p14:creationId xmlns:p14="http://schemas.microsoft.com/office/powerpoint/2010/main" val="39790886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dirty="0">
                <a:cs typeface="Times New Roman" pitchFamily="18" charset="0"/>
              </a:rPr>
              <a:t>© </a:t>
            </a:r>
            <a:r>
              <a:rPr lang="en-GB" altLang="en-US" sz="1000" b="1" dirty="0" smtClean="0">
                <a:cs typeface="Times New Roman" pitchFamily="18" charset="0"/>
              </a:rPr>
              <a:t>2018 </a:t>
            </a:r>
            <a:r>
              <a:rPr lang="en-GB" altLang="en-US" sz="1000" b="1" dirty="0">
                <a:cs typeface="Times New Roman" pitchFamily="18" charset="0"/>
              </a:rPr>
              <a:t>Open Mobile Alliance All Rights Reserved.</a:t>
            </a:r>
            <a:endParaRPr lang="en-US" altLang="zh-CN" sz="1000" b="1" dirty="0">
              <a:ea typeface="SimSun" pitchFamily="2" charset="-122"/>
            </a:endParaRPr>
          </a:p>
          <a:p>
            <a:r>
              <a:rPr lang="en-US" altLang="zh-CN" sz="900" b="1" dirty="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smtClean="0">
                <a:latin typeface="Arial Narrow" pitchFamily="34" charset="0"/>
                <a:ea typeface="宋体" charset="-122"/>
              </a:rPr>
              <a:t>OMA-WID-&lt;Num&gt;-&lt;Name&gt;</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fld id="{7A65F865-50CE-471F-B0DE-B445A65AEBD0}" type="slidenum">
              <a:rPr lang="en-US" altLang="zh-CN" sz="1800" b="1">
                <a:latin typeface="Arial Narrow" pitchFamily="34" charset="0"/>
                <a:ea typeface="SimSun" pitchFamily="2" charset="-122"/>
              </a:rPr>
              <a:pPr algn="r"/>
              <a:t>‹#›</a:t>
            </a:fld>
            <a:r>
              <a:rPr lang="en-US" altLang="zh-CN" sz="1800" b="1" dirty="0">
                <a:latin typeface="Arial Narrow" pitchFamily="34" charset="0"/>
                <a:ea typeface="SimSun" pitchFamily="2" charset="-122"/>
              </a:rPr>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a:t>
            </a:r>
            <a:r>
              <a:rPr lang="en-US" altLang="zh-CN" sz="500" dirty="0" smtClean="0">
                <a:solidFill>
                  <a:srgbClr val="999999"/>
                </a:solidFill>
                <a:ea typeface="SimSun" pitchFamily="2" charset="-122"/>
              </a:rPr>
              <a:t>OMA-Template-WIDpresentation-20180101-I</a:t>
            </a:r>
            <a:r>
              <a:rPr lang="en-US" altLang="zh-CN" sz="500" dirty="0">
                <a:solidFill>
                  <a:srgbClr val="999999"/>
                </a:solidFill>
                <a:ea typeface="SimSun" pitchFamily="2" charset="-122"/>
              </a:rPr>
              <a:t>]</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228600"/>
            <a:ext cx="8534400" cy="1652588"/>
          </a:xfrm>
          <a:noFill/>
        </p:spPr>
        <p:txBody>
          <a:bodyPr anchor="t"/>
          <a:lstStyle/>
          <a:p>
            <a:r>
              <a:rPr lang="en-US" altLang="zh-CN" sz="2000" dirty="0" smtClean="0">
                <a:ea typeface="SimSun" pitchFamily="2" charset="-122"/>
              </a:rPr>
              <a:t>OMA-WID-&lt;</a:t>
            </a:r>
            <a:r>
              <a:rPr lang="en-US" altLang="zh-CN" sz="2000" dirty="0" err="1" smtClean="0">
                <a:ea typeface="SimSun" pitchFamily="2" charset="-122"/>
              </a:rPr>
              <a:t>Num</a:t>
            </a:r>
            <a:r>
              <a:rPr lang="en-US" altLang="zh-CN" sz="2000" dirty="0" smtClean="0">
                <a:ea typeface="SimSun" pitchFamily="2" charset="-122"/>
              </a:rPr>
              <a:t>&gt;-LWM2M_Access_Control-20180306-D</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US" altLang="zh-CN" dirty="0" smtClean="0">
                <a:ea typeface="SimSun" pitchFamily="2" charset="-122"/>
              </a:rPr>
              <a:t> </a:t>
            </a:r>
            <a:r>
              <a:rPr lang="en-US" altLang="zh-CN" sz="2400" dirty="0" smtClean="0">
                <a:ea typeface="SimSun" pitchFamily="2" charset="-122"/>
              </a:rPr>
              <a:t>Work Item Document</a:t>
            </a:r>
            <a:r>
              <a:rPr lang="en-US" altLang="zh-CN" dirty="0" smtClean="0">
                <a:ea typeface="SimSun" pitchFamily="2" charset="-122"/>
              </a:rPr>
              <a:t/>
            </a:r>
            <a:br>
              <a:rPr lang="en-US" altLang="zh-CN" dirty="0" smtClean="0">
                <a:ea typeface="SimSun" pitchFamily="2" charset="-122"/>
              </a:rPr>
            </a:br>
            <a:r>
              <a:rPr lang="en-US" altLang="zh-CN" dirty="0" smtClean="0">
                <a:ea typeface="SimSun" pitchFamily="2" charset="-122"/>
              </a:rPr>
              <a:t>WI #### - </a:t>
            </a:r>
            <a:r>
              <a:rPr lang="en-US" altLang="zh-CN" dirty="0" smtClean="0">
                <a:ea typeface="SimSun" pitchFamily="2" charset="-122"/>
              </a:rPr>
              <a:t>LwM2M_Access_Control</a:t>
            </a:r>
            <a:endParaRPr lang="en-US" altLang="zh-CN" dirty="0" smtClean="0">
              <a:ea typeface="SimSun" pitchFamily="2" charset="-122"/>
            </a:endParaRPr>
          </a:p>
        </p:txBody>
      </p:sp>
      <p:sp>
        <p:nvSpPr>
          <p:cNvPr id="2052"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zh-CN" sz="900">
                <a:ea typeface="SimSun" pitchFamily="2" charset="-122"/>
                <a:cs typeface="Times New Roman" pitchFamily="18" charset="0"/>
              </a:rPr>
              <a:t>USE OF THIS DOCUMENT BY NON-OMA MEMBERS IS SUBJECT TO ALL OF THE TERMS AND CONDITIONS OF THE USE AGREEMENT (located at </a:t>
            </a:r>
            <a:r>
              <a:rPr lang="en-GB" altLang="zh-CN" sz="900">
                <a:ea typeface="SimSun" pitchFamily="2" charset="-122"/>
                <a:cs typeface="Times New Roman" pitchFamily="18" charset="0"/>
                <a:hlinkClick r:id="rId4"/>
              </a:rPr>
              <a:t>http://www.openmobilealliance.org/UseAgreement.html</a:t>
            </a:r>
            <a:r>
              <a:rPr lang="en-GB"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GB" altLang="zh-CN" sz="900">
                <a:ea typeface="SimSun" pitchFamily="2"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a:ea typeface="SimSun" pitchFamily="2" charset="-122"/>
                <a:cs typeface="Times New Roman" pitchFamily="18" charset="0"/>
              </a:rPr>
              <a:t>Intellectual Property Rights</a:t>
            </a:r>
          </a:p>
          <a:p>
            <a:pPr>
              <a:spcBef>
                <a:spcPct val="35000"/>
              </a:spcBef>
            </a:pPr>
            <a:r>
              <a:rPr lang="en-GB"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06 Mar </a:t>
            </a:r>
            <a:r>
              <a:rPr lang="en-US" altLang="zh-CN" b="1" dirty="0" smtClean="0">
                <a:latin typeface="Tahoma" pitchFamily="34" charset="0"/>
                <a:ea typeface="SimSun" pitchFamily="2" charset="-122"/>
              </a:rPr>
              <a:t>2018</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t>
            </a:r>
            <a:r>
              <a:rPr lang="en-US" altLang="zh-CN" b="1" dirty="0" smtClean="0">
                <a:latin typeface="Tahoma" pitchFamily="34" charset="0"/>
                <a:ea typeface="SimSun" pitchFamily="2" charset="-122"/>
              </a:rPr>
              <a:t>DM Officers</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a:t>
            </a:r>
            <a:r>
              <a:rPr lang="en-US" altLang="zh-CN" b="1" dirty="0" smtClean="0">
                <a:latin typeface="Tahoma" pitchFamily="34" charset="0"/>
                <a:ea typeface="SimSun" pitchFamily="2" charset="-122"/>
              </a:rPr>
              <a:t>OMA Staff on behalf of DM WG</a:t>
            </a:r>
            <a:endParaRPr lang="en-US" altLang="zh-CN" b="1" dirty="0">
              <a:latin typeface="Tahoma" pitchFamily="34" charset="0"/>
              <a:ea typeface="SimSun" pitchFamily="2" charset="-122"/>
            </a:endParaRP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SimSun"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1647850075"/>
              </p:ext>
            </p:extLst>
          </p:nvPr>
        </p:nvGraphicFramePr>
        <p:xfrm>
          <a:off x="490538" y="1606550"/>
          <a:ext cx="8047037" cy="3843342"/>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Nokia</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ARM</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ERICSSON</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kern="1200" cap="none" normalizeH="0" baseline="0" dirty="0" smtClean="0">
                          <a:ln>
                            <a:noFill/>
                          </a:ln>
                          <a:solidFill>
                            <a:srgbClr val="800000"/>
                          </a:solidFill>
                          <a:effectLst/>
                          <a:latin typeface="Arial Narrow" pitchFamily="34" charset="0"/>
                          <a:ea typeface="SimSun" pitchFamily="2" charset="-122"/>
                          <a:cs typeface="+mn-cs"/>
                        </a:rPr>
                        <a:t>FULL</a:t>
                      </a:r>
                      <a:endParaRPr kumimoji="0" lang="en-GB" altLang="zh-CN" sz="22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VODAFONE</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ORANGE</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smtClean="0">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2287143682"/>
              </p:ext>
            </p:extLst>
          </p:nvPr>
        </p:nvGraphicFramePr>
        <p:xfrm>
          <a:off x="338138" y="1606550"/>
          <a:ext cx="8686800" cy="2014538"/>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dirty="0">
                <a:solidFill>
                  <a:srgbClr val="000066"/>
                </a:solidFill>
                <a:latin typeface="Arial Narrow" pitchFamily="34" charset="0"/>
                <a:ea typeface="SimSun" pitchFamily="2" charset="-122"/>
              </a:rPr>
              <a:t>Draft Version </a:t>
            </a:r>
            <a:r>
              <a:rPr lang="en-GB" altLang="zh-CN" sz="2200" dirty="0" smtClean="0">
                <a:solidFill>
                  <a:srgbClr val="000066"/>
                </a:solidFill>
                <a:latin typeface="Arial Narrow" pitchFamily="34" charset="0"/>
                <a:ea typeface="SimSun" pitchFamily="2" charset="-122"/>
              </a:rPr>
              <a:t>1.0</a:t>
            </a:r>
            <a:endParaRPr lang="en-GB" altLang="zh-CN" sz="2200" dirty="0">
              <a:solidFill>
                <a:srgbClr val="000066"/>
              </a:solidFill>
              <a:latin typeface="Arial Narrow" pitchFamily="34" charset="0"/>
              <a:ea typeface="SimSun"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3316870676"/>
              </p:ext>
            </p:extLst>
          </p:nvPr>
        </p:nvGraphicFramePr>
        <p:xfrm>
          <a:off x="261938" y="1682750"/>
          <a:ext cx="8763000" cy="1584336"/>
        </p:xfrm>
        <a:graphic>
          <a:graphicData uri="http://schemas.openxmlformats.org/drawingml/2006/table">
            <a:tbl>
              <a:tblPr/>
              <a:tblGrid>
                <a:gridCol w="1654175"/>
                <a:gridCol w="7108825"/>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06 Mar 2018</a:t>
                      </a: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SimSun" pitchFamily="2" charset="-122"/>
                        </a:rPr>
                        <a:t>Creation</a:t>
                      </a: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 &amp; </a:t>
                      </a:r>
                      <a:r>
                        <a:rPr kumimoji="0" lang="es-ES" altLang="zh-CN" sz="2000" b="0" i="0" u="none" strike="noStrike" cap="none" normalizeH="0" baseline="0" dirty="0" err="1" smtClean="0">
                          <a:ln>
                            <a:noFill/>
                          </a:ln>
                          <a:solidFill>
                            <a:srgbClr val="000066"/>
                          </a:solidFill>
                          <a:effectLst/>
                          <a:latin typeface="Arial Narrow" pitchFamily="34" charset="0"/>
                          <a:ea typeface="SimSun" pitchFamily="2" charset="-122"/>
                        </a:rPr>
                        <a:t>Approval</a:t>
                      </a: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Information</a:t>
            </a:r>
            <a:endParaRPr lang="en-US" dirty="0"/>
          </a:p>
        </p:txBody>
      </p:sp>
      <p:sp>
        <p:nvSpPr>
          <p:cNvPr id="3" name="Content Placeholder 2"/>
          <p:cNvSpPr>
            <a:spLocks noGrp="1"/>
          </p:cNvSpPr>
          <p:nvPr>
            <p:ph idx="1"/>
          </p:nvPr>
        </p:nvSpPr>
        <p:spPr/>
        <p:txBody>
          <a:bodyPr/>
          <a:lstStyle/>
          <a:p>
            <a:r>
              <a:rPr lang="en-US" dirty="0" smtClean="0"/>
              <a:t>DM WG agreed on 27</a:t>
            </a:r>
            <a:r>
              <a:rPr lang="en-US" baseline="30000" dirty="0" smtClean="0"/>
              <a:t>th</a:t>
            </a:r>
            <a:r>
              <a:rPr lang="en-US" dirty="0" smtClean="0"/>
              <a:t> February to decouple definition of LwM2M Objects from the LwM2M v1.1 protocol itself.</a:t>
            </a:r>
          </a:p>
          <a:p>
            <a:r>
              <a:rPr lang="en-US" dirty="0" smtClean="0"/>
              <a:t>This WI has been created to fulfil the procedures steps requested by the OMA Portal. </a:t>
            </a:r>
          </a:p>
          <a:p>
            <a:pPr lvl="1"/>
            <a:r>
              <a:rPr lang="en-US" dirty="0" smtClean="0"/>
              <a:t>One Work Item for each Enabler</a:t>
            </a:r>
          </a:p>
          <a:p>
            <a:pPr lvl="1"/>
            <a:endParaRPr lang="en-US" dirty="0"/>
          </a:p>
          <a:p>
            <a:r>
              <a:rPr lang="en-US" dirty="0" smtClean="0"/>
              <a:t>Several Objects will be defined following this approach and all of them will be allocated to a new Working Area:</a:t>
            </a:r>
          </a:p>
          <a:p>
            <a:pPr lvl="1"/>
            <a:r>
              <a:rPr lang="en-US" dirty="0" smtClean="0"/>
              <a:t>LwM2M Objects</a:t>
            </a:r>
            <a:endParaRPr lang="en-US" dirty="0"/>
          </a:p>
        </p:txBody>
      </p:sp>
    </p:spTree>
    <p:extLst>
      <p:ext uri="{BB962C8B-B14F-4D97-AF65-F5344CB8AC3E}">
        <p14:creationId xmlns:p14="http://schemas.microsoft.com/office/powerpoint/2010/main" val="1278407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SimSun"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703377901"/>
              </p:ext>
            </p:extLst>
          </p:nvPr>
        </p:nvGraphicFramePr>
        <p:xfrm>
          <a:off x="490538" y="1987550"/>
          <a:ext cx="8229600" cy="835980"/>
        </p:xfrm>
        <a:graphic>
          <a:graphicData uri="http://schemas.openxmlformats.org/drawingml/2006/table">
            <a:tbl>
              <a:tblPr/>
              <a:tblGrid>
                <a:gridCol w="2057400"/>
                <a:gridCol w="1828800"/>
                <a:gridCol w="2514600"/>
                <a:gridCol w="1828800"/>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LwM2M Object Access Control</a:t>
                      </a:r>
                      <a:endParaRPr kumimoji="0" lang="en-GB" altLang="zh-CN" sz="1400" b="1" i="0" u="none" strike="noStrike" cap="none" normalizeH="0" baseline="0" dirty="0" smtClean="0">
                        <a:ln>
                          <a:noFill/>
                        </a:ln>
                        <a:solidFill>
                          <a:srgbClr val="FF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 DM</a:t>
                      </a:r>
                      <a:endParaRPr kumimoji="0" lang="en-GB" altLang="zh-CN" sz="14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 </a:t>
                      </a: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LwM2M Access Control</a:t>
                      </a:r>
                      <a:endParaRPr kumimoji="0" lang="en-GB" altLang="zh-CN" sz="1400" b="1" i="0" u="none" strike="noStrike" cap="none" normalizeH="0" baseline="0" dirty="0" smtClean="0">
                        <a:ln>
                          <a:noFill/>
                        </a:ln>
                        <a:solidFill>
                          <a:srgbClr val="FF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 1.0</a:t>
                      </a:r>
                      <a:endParaRPr kumimoji="0" lang="en-GB" altLang="zh-CN" sz="14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356273843"/>
              </p:ext>
            </p:extLst>
          </p:nvPr>
        </p:nvGraphicFramePr>
        <p:xfrm>
          <a:off x="490538" y="3511550"/>
          <a:ext cx="1524000" cy="1051766"/>
        </p:xfrm>
        <a:graphic>
          <a:graphicData uri="http://schemas.openxmlformats.org/drawingml/2006/table">
            <a:tbl>
              <a:tblPr/>
              <a:tblGrid>
                <a:gridCol w="1524000"/>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Y (as part of LwM2M v1.1)</a:t>
                      </a:r>
                      <a:endParaRPr kumimoji="0" lang="en-GB" altLang="zh-CN" sz="1400" b="1" i="0" u="none" strike="noStrike" cap="none" normalizeH="0" baseline="0" dirty="0" smtClean="0">
                        <a:ln>
                          <a:noFill/>
                        </a:ln>
                        <a:solidFill>
                          <a:srgbClr val="FF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SimSun" pitchFamily="2" charset="-122"/>
              </a:rPr>
              <a:t>Description and Objectives</a:t>
            </a:r>
          </a:p>
        </p:txBody>
      </p:sp>
      <p:sp>
        <p:nvSpPr>
          <p:cNvPr id="4099" name="Rectangle 1029"/>
          <p:cNvSpPr>
            <a:spLocks noGrp="1" noChangeArrowheads="1"/>
          </p:cNvSpPr>
          <p:nvPr>
            <p:ph type="body" idx="1"/>
          </p:nvPr>
        </p:nvSpPr>
        <p:spPr/>
        <p:txBody>
          <a:bodyPr/>
          <a:lstStyle/>
          <a:p>
            <a:r>
              <a:rPr lang="en-GB" altLang="zh-CN" dirty="0" smtClean="0">
                <a:ea typeface="SimSun" pitchFamily="2" charset="-122"/>
              </a:rPr>
              <a:t>Work Areas</a:t>
            </a:r>
            <a:r>
              <a:rPr lang="en-GB" altLang="zh-CN" dirty="0" smtClean="0">
                <a:ea typeface="SimSun" pitchFamily="2" charset="-122"/>
              </a:rPr>
              <a:t>: Lightweight M2M object for Access Control</a:t>
            </a:r>
            <a:endParaRPr lang="en-GB" altLang="zh-CN" dirty="0" smtClean="0">
              <a:ea typeface="SimSun" pitchFamily="2" charset="-122"/>
            </a:endParaRPr>
          </a:p>
          <a:p>
            <a:r>
              <a:rPr lang="en-GB" altLang="zh-CN" dirty="0" smtClean="0">
                <a:ea typeface="SimSun" pitchFamily="2" charset="-122"/>
              </a:rPr>
              <a:t>Issues this Work Item aims to solve</a:t>
            </a:r>
            <a:r>
              <a:rPr lang="en-GB" altLang="zh-CN" dirty="0" smtClean="0">
                <a:ea typeface="SimSun" pitchFamily="2" charset="-122"/>
              </a:rPr>
              <a:t>:</a:t>
            </a:r>
          </a:p>
          <a:p>
            <a:pPr lvl="1"/>
            <a:r>
              <a:rPr lang="en-GB" altLang="zh-CN" dirty="0" smtClean="0">
                <a:ea typeface="SimSun" pitchFamily="2" charset="-122"/>
              </a:rPr>
              <a:t>Evolution of Access Control Object independent of the version of the LwM2M protocol</a:t>
            </a:r>
            <a:endParaRPr lang="en-GB" altLang="zh-CN" dirty="0" smtClean="0">
              <a:ea typeface="SimSun" pitchFamily="2" charset="-122"/>
            </a:endParaRPr>
          </a:p>
          <a:p>
            <a:r>
              <a:rPr lang="en-GB" altLang="zh-CN" dirty="0" smtClean="0">
                <a:ea typeface="SimSun" pitchFamily="2" charset="-122"/>
              </a:rPr>
              <a:t>Market benefits</a:t>
            </a:r>
            <a:r>
              <a:rPr lang="en-GB" altLang="zh-CN" dirty="0" smtClean="0">
                <a:ea typeface="SimSun" pitchFamily="2" charset="-122"/>
              </a:rPr>
              <a:t>:</a:t>
            </a:r>
          </a:p>
          <a:p>
            <a:pPr lvl="1"/>
            <a:r>
              <a:rPr lang="en-GB" altLang="zh-CN" dirty="0" smtClean="0">
                <a:ea typeface="SimSun" pitchFamily="2" charset="-122"/>
              </a:rPr>
              <a:t>The evolution of this object is independent of the version of the LwM2M protocol</a:t>
            </a:r>
            <a:endParaRPr lang="en-GB" altLang="zh-CN" dirty="0" smtClean="0">
              <a:ea typeface="SimSun" pitchFamily="2" charset="-122"/>
            </a:endParaRPr>
          </a:p>
          <a:p>
            <a:r>
              <a:rPr lang="en-GB" altLang="zh-CN" dirty="0" smtClean="0">
                <a:ea typeface="SimSun" pitchFamily="2" charset="-122"/>
              </a:rPr>
              <a:t>Time to market</a:t>
            </a:r>
            <a:r>
              <a:rPr lang="en-GB" altLang="zh-CN" dirty="0" smtClean="0">
                <a:ea typeface="SimSun" pitchFamily="2" charset="-122"/>
              </a:rPr>
              <a:t>:</a:t>
            </a:r>
          </a:p>
          <a:p>
            <a:pPr lvl="1"/>
            <a:r>
              <a:rPr lang="en-GB" altLang="zh-CN" dirty="0" smtClean="0">
                <a:ea typeface="SimSun" pitchFamily="2" charset="-122"/>
              </a:rPr>
              <a:t>April 2018</a:t>
            </a:r>
            <a:endParaRPr lang="en-GB" altLang="zh-CN" dirty="0" smtClean="0">
              <a:ea typeface="SimSun" pitchFamily="2" charset="-122"/>
            </a:endParaRPr>
          </a:p>
          <a:p>
            <a:r>
              <a:rPr lang="en-GB" altLang="zh-CN" dirty="0" smtClean="0">
                <a:ea typeface="SimSun" pitchFamily="2" charset="-122"/>
              </a:rPr>
              <a:t>Expected market acceptance</a:t>
            </a:r>
            <a:r>
              <a:rPr lang="en-GB" altLang="zh-CN" dirty="0" smtClean="0">
                <a:ea typeface="SimSun" pitchFamily="2" charset="-122"/>
              </a:rPr>
              <a:t>: High</a:t>
            </a:r>
            <a:endParaRPr lang="en-GB" altLang="zh-CN" dirty="0" smtClean="0">
              <a:ea typeface="SimSun" pitchFamily="2" charset="-122"/>
            </a:endParaRPr>
          </a:p>
          <a:p>
            <a:r>
              <a:rPr lang="en-GB" altLang="zh-CN" dirty="0" smtClean="0">
                <a:ea typeface="SimSun" pitchFamily="2" charset="-122"/>
              </a:rPr>
              <a:t>Complexity</a:t>
            </a:r>
            <a:r>
              <a:rPr lang="en-GB" altLang="zh-CN" dirty="0" smtClean="0">
                <a:ea typeface="SimSun" pitchFamily="2" charset="-122"/>
              </a:rPr>
              <a:t>: Low</a:t>
            </a:r>
            <a:endParaRPr lang="en-GB" altLang="zh-CN" dirty="0" smtClean="0">
              <a:ea typeface="SimSun" pitchFamily="2" charset="-122"/>
            </a:endParaRPr>
          </a:p>
          <a:p>
            <a:r>
              <a:rPr lang="en-GB" altLang="zh-CN" dirty="0" smtClean="0">
                <a:ea typeface="SimSun" pitchFamily="2" charset="-122"/>
              </a:rPr>
              <a:t>Uniqueness</a:t>
            </a:r>
            <a:r>
              <a:rPr lang="en-GB" altLang="zh-CN" dirty="0" smtClean="0">
                <a:ea typeface="SimSun" pitchFamily="2" charset="-122"/>
              </a:rPr>
              <a:t>: Unique</a:t>
            </a:r>
            <a:endParaRPr lang="en-GB" altLang="zh-CN" dirty="0" smtClean="0">
              <a:ea typeface="SimSun"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5123" name="Rectangle 5"/>
          <p:cNvSpPr>
            <a:spLocks noGrp="1" noChangeArrowheads="1"/>
          </p:cNvSpPr>
          <p:nvPr>
            <p:ph type="body" idx="1"/>
          </p:nvPr>
        </p:nvSpPr>
        <p:spPr/>
        <p:txBody>
          <a:bodyPr/>
          <a:lstStyle/>
          <a:p>
            <a:r>
              <a:rPr lang="en-GB" altLang="zh-CN" dirty="0" smtClean="0">
                <a:ea typeface="SimSun" pitchFamily="2" charset="-122"/>
              </a:rPr>
              <a:t>Definition of an Access Control Object which will be used by the LwM2M protocol.</a:t>
            </a:r>
            <a:endParaRPr lang="en-GB" altLang="zh-CN" dirty="0" smtClean="0">
              <a:ea typeface="SimSun"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dirty="0" smtClean="0">
                <a:ea typeface="SimSun" pitchFamily="2" charset="-122"/>
              </a:rPr>
              <a:t>Existing specifications affected</a:t>
            </a:r>
            <a:r>
              <a:rPr lang="en-GB" altLang="zh-CN" dirty="0" smtClean="0">
                <a:ea typeface="SimSun" pitchFamily="2" charset="-122"/>
              </a:rPr>
              <a:t>:</a:t>
            </a:r>
          </a:p>
          <a:p>
            <a:pPr lvl="1"/>
            <a:r>
              <a:rPr lang="en-GB" altLang="zh-CN" dirty="0" smtClean="0">
                <a:ea typeface="SimSun" pitchFamily="2" charset="-122"/>
              </a:rPr>
              <a:t>LwM2M v1.1 where the object will be removed from.</a:t>
            </a:r>
            <a:endParaRPr lang="en-GB" altLang="zh-CN" dirty="0" smtClean="0">
              <a:ea typeface="SimSun" pitchFamily="2" charset="-122"/>
            </a:endParaRPr>
          </a:p>
          <a:p>
            <a:r>
              <a:rPr lang="en-GB" altLang="zh-CN" dirty="0" smtClean="0">
                <a:ea typeface="SimSun" pitchFamily="2" charset="-122"/>
              </a:rPr>
              <a:t>Other Work Items affected</a:t>
            </a:r>
            <a:r>
              <a:rPr lang="en-GB" altLang="zh-CN" dirty="0" smtClean="0">
                <a:ea typeface="SimSun" pitchFamily="2" charset="-122"/>
              </a:rPr>
              <a:t>:</a:t>
            </a:r>
          </a:p>
          <a:p>
            <a:pPr lvl="1"/>
            <a:r>
              <a:rPr lang="en-GB" altLang="zh-CN" dirty="0" smtClean="0">
                <a:ea typeface="SimSun" pitchFamily="2" charset="-122"/>
              </a:rPr>
              <a:t>LwM2M v1.0 where the object was initially defined</a:t>
            </a:r>
            <a:endParaRPr lang="en-GB" altLang="zh-CN" dirty="0" smtClean="0">
              <a:ea typeface="SimSun" pitchFamily="2" charset="-122"/>
            </a:endParaRPr>
          </a:p>
          <a:p>
            <a:r>
              <a:rPr lang="en-GB" altLang="zh-CN" dirty="0" smtClean="0">
                <a:ea typeface="SimSun" pitchFamily="2" charset="-122"/>
              </a:rPr>
              <a:t>OMA WGs and external organizations affected</a:t>
            </a:r>
            <a:r>
              <a:rPr lang="en-GB" altLang="zh-CN" dirty="0" smtClean="0">
                <a:ea typeface="SimSun" pitchFamily="2" charset="-122"/>
              </a:rPr>
              <a:t>:</a:t>
            </a:r>
          </a:p>
          <a:p>
            <a:pPr lvl="1"/>
            <a:r>
              <a:rPr lang="en-GB" altLang="zh-CN" dirty="0" smtClean="0">
                <a:ea typeface="SimSun" pitchFamily="2" charset="-122"/>
              </a:rPr>
              <a:t>OMA DM</a:t>
            </a:r>
            <a:endParaRPr lang="en-GB" altLang="zh-CN" dirty="0" smtClean="0">
              <a:ea typeface="SimSun" pitchFamily="2" charset="-122"/>
            </a:endParaRPr>
          </a:p>
          <a:p>
            <a:r>
              <a:rPr lang="en-GB" altLang="zh-CN" dirty="0" smtClean="0">
                <a:ea typeface="SimSun" pitchFamily="2" charset="-122"/>
              </a:rPr>
              <a:t>Impacts on Architecture, Charging/Billing, Security, Privacy, IOT</a:t>
            </a:r>
            <a:r>
              <a:rPr lang="en-GB" altLang="zh-CN" dirty="0" smtClean="0">
                <a:ea typeface="SimSun" pitchFamily="2" charset="-122"/>
              </a:rPr>
              <a:t>:</a:t>
            </a:r>
          </a:p>
          <a:p>
            <a:pPr lvl="1"/>
            <a:r>
              <a:rPr lang="en-GB" altLang="zh-CN" dirty="0" smtClean="0">
                <a:ea typeface="SimSun" pitchFamily="2" charset="-122"/>
              </a:rPr>
              <a:t>None</a:t>
            </a:r>
            <a:endParaRPr lang="en-GB" altLang="zh-CN" dirty="0" smtClean="0">
              <a:ea typeface="SimSun"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Timeline</a:t>
            </a:r>
            <a:endParaRPr lang="en-US" dirty="0"/>
          </a:p>
        </p:txBody>
      </p:sp>
      <p:sp>
        <p:nvSpPr>
          <p:cNvPr id="3" name="Content Placeholder 2"/>
          <p:cNvSpPr>
            <a:spLocks noGrp="1"/>
          </p:cNvSpPr>
          <p:nvPr>
            <p:ph idx="1"/>
          </p:nvPr>
        </p:nvSpPr>
        <p:spPr/>
        <p:txBody>
          <a:bodyPr/>
          <a:lstStyle/>
          <a:p>
            <a:r>
              <a:rPr lang="en-US" dirty="0" smtClean="0"/>
              <a:t>Simplified Timeline</a:t>
            </a:r>
          </a:p>
          <a:p>
            <a:pPr lvl="1"/>
            <a:r>
              <a:rPr lang="en-US" dirty="0"/>
              <a:t> </a:t>
            </a:r>
            <a:r>
              <a:rPr lang="en-US" dirty="0" smtClean="0"/>
              <a:t>Candidate</a:t>
            </a:r>
          </a:p>
          <a:p>
            <a:pPr lvl="2"/>
            <a:r>
              <a:rPr lang="en-US" dirty="0" smtClean="0"/>
              <a:t>April 2018</a:t>
            </a:r>
          </a:p>
          <a:p>
            <a:pPr lvl="1"/>
            <a:r>
              <a:rPr lang="en-US" dirty="0"/>
              <a:t> </a:t>
            </a:r>
            <a:r>
              <a:rPr lang="en-US" dirty="0" smtClean="0"/>
              <a:t>Approval</a:t>
            </a:r>
          </a:p>
          <a:p>
            <a:pPr lvl="2"/>
            <a:r>
              <a:rPr lang="en-US" dirty="0" smtClean="0"/>
              <a:t>May 2018</a:t>
            </a:r>
            <a:endParaRPr lang="en-US" dirty="0"/>
          </a:p>
        </p:txBody>
      </p:sp>
    </p:spTree>
    <p:extLst>
      <p:ext uri="{BB962C8B-B14F-4D97-AF65-F5344CB8AC3E}">
        <p14:creationId xmlns:p14="http://schemas.microsoft.com/office/powerpoint/2010/main" val="749962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dirty="0" err="1" smtClean="0">
                <a:ea typeface="SimSun" pitchFamily="2" charset="-122"/>
              </a:rPr>
              <a:t>Requirements</a:t>
            </a:r>
            <a:endParaRPr lang="es-ES" altLang="zh-CN" dirty="0" smtClean="0">
              <a:ea typeface="SimSun" pitchFamily="2" charset="-122"/>
            </a:endParaRPr>
          </a:p>
          <a:p>
            <a:pPr lvl="1"/>
            <a:r>
              <a:rPr lang="es-ES" altLang="zh-CN" dirty="0" smtClean="0">
                <a:ea typeface="SimSun" pitchFamily="2" charset="-122"/>
              </a:rPr>
              <a:t>No </a:t>
            </a:r>
            <a:r>
              <a:rPr lang="es-ES" altLang="zh-CN" dirty="0" err="1" smtClean="0">
                <a:ea typeface="SimSun" pitchFamily="2" charset="-122"/>
              </a:rPr>
              <a:t>Requirements</a:t>
            </a:r>
            <a:endParaRPr lang="es-ES" altLang="zh-CN" i="1" dirty="0" smtClean="0">
              <a:ea typeface="SimSun" pitchFamily="2" charset="-122"/>
            </a:endParaRPr>
          </a:p>
          <a:p>
            <a:r>
              <a:rPr lang="es-ES" altLang="zh-CN" dirty="0" err="1" smtClean="0">
                <a:ea typeface="SimSun" pitchFamily="2" charset="-122"/>
              </a:rPr>
              <a:t>Architecture</a:t>
            </a:r>
            <a:endParaRPr lang="es-ES" altLang="zh-CN" dirty="0" smtClean="0">
              <a:ea typeface="SimSun" pitchFamily="2" charset="-122"/>
            </a:endParaRPr>
          </a:p>
          <a:p>
            <a:pPr lvl="1"/>
            <a:r>
              <a:rPr lang="es-ES" altLang="zh-CN" dirty="0" smtClean="0">
                <a:ea typeface="SimSun" pitchFamily="2" charset="-122"/>
              </a:rPr>
              <a:t>No </a:t>
            </a:r>
            <a:r>
              <a:rPr lang="es-ES" altLang="zh-CN" dirty="0" err="1" smtClean="0">
                <a:ea typeface="SimSun" pitchFamily="2" charset="-122"/>
              </a:rPr>
              <a:t>Architecture</a:t>
            </a:r>
            <a:endParaRPr lang="es-ES" altLang="zh-CN" i="1" dirty="0" smtClean="0">
              <a:ea typeface="SimSun" pitchFamily="2" charset="-122"/>
            </a:endParaRPr>
          </a:p>
          <a:p>
            <a:r>
              <a:rPr lang="es-ES" altLang="zh-CN" dirty="0" err="1" smtClean="0">
                <a:ea typeface="SimSun" pitchFamily="2" charset="-122"/>
              </a:rPr>
              <a:t>Development</a:t>
            </a:r>
            <a:r>
              <a:rPr lang="es-ES" altLang="zh-CN" dirty="0" smtClean="0">
                <a:ea typeface="SimSun" pitchFamily="2" charset="-122"/>
              </a:rPr>
              <a:t> </a:t>
            </a:r>
            <a:r>
              <a:rPr lang="es-ES" altLang="zh-CN" dirty="0" err="1" smtClean="0">
                <a:ea typeface="SimSun" pitchFamily="2" charset="-122"/>
              </a:rPr>
              <a:t>Phase</a:t>
            </a:r>
            <a:endParaRPr lang="es-ES" altLang="zh-CN" dirty="0" smtClean="0">
              <a:ea typeface="SimSun" pitchFamily="2" charset="-122"/>
            </a:endParaRPr>
          </a:p>
          <a:p>
            <a:pPr lvl="1"/>
            <a:r>
              <a:rPr lang="es-ES" altLang="zh-CN" dirty="0" err="1" smtClean="0">
                <a:ea typeface="SimSun" pitchFamily="2" charset="-122"/>
              </a:rPr>
              <a:t>Technical</a:t>
            </a:r>
            <a:r>
              <a:rPr lang="es-ES" altLang="zh-CN" dirty="0" smtClean="0">
                <a:ea typeface="SimSun" pitchFamily="2" charset="-122"/>
              </a:rPr>
              <a:t> </a:t>
            </a:r>
            <a:r>
              <a:rPr lang="es-ES" altLang="zh-CN" dirty="0" err="1" smtClean="0">
                <a:ea typeface="SimSun" pitchFamily="2" charset="-122"/>
              </a:rPr>
              <a:t>Specifications</a:t>
            </a:r>
            <a:r>
              <a:rPr lang="es-ES" altLang="zh-CN" dirty="0" smtClean="0">
                <a:ea typeface="SimSun" pitchFamily="2" charset="-122"/>
              </a:rPr>
              <a:t> </a:t>
            </a:r>
            <a:r>
              <a:rPr lang="es-ES" altLang="zh-CN" dirty="0" smtClean="0">
                <a:ea typeface="SimSun" pitchFamily="2" charset="-122"/>
              </a:rPr>
              <a:t>(</a:t>
            </a:r>
            <a:r>
              <a:rPr lang="es-ES" altLang="zh-CN" dirty="0" err="1" smtClean="0">
                <a:ea typeface="SimSun" pitchFamily="2" charset="-122"/>
              </a:rPr>
              <a:t>may</a:t>
            </a:r>
            <a:r>
              <a:rPr lang="es-ES" altLang="zh-CN" dirty="0" smtClean="0">
                <a:ea typeface="SimSun" pitchFamily="2" charset="-122"/>
              </a:rPr>
              <a:t> be)</a:t>
            </a:r>
          </a:p>
          <a:p>
            <a:pPr lvl="1"/>
            <a:r>
              <a:rPr lang="es-ES" altLang="zh-CN" dirty="0" err="1" smtClean="0">
                <a:ea typeface="SimSun" pitchFamily="2" charset="-122"/>
              </a:rPr>
              <a:t>Supporting</a:t>
            </a:r>
            <a:r>
              <a:rPr lang="es-ES" altLang="zh-CN" dirty="0" smtClean="0">
                <a:ea typeface="SimSun" pitchFamily="2" charset="-122"/>
              </a:rPr>
              <a:t> File</a:t>
            </a:r>
            <a:endParaRPr lang="es-ES" altLang="zh-CN" dirty="0" smtClean="0">
              <a:ea typeface="SimSun"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SimSun"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4239745867"/>
              </p:ext>
            </p:extLst>
          </p:nvPr>
        </p:nvGraphicFramePr>
        <p:xfrm>
          <a:off x="414338" y="1682750"/>
          <a:ext cx="8153400" cy="1603374"/>
        </p:xfrm>
        <a:graphic>
          <a:graphicData uri="http://schemas.openxmlformats.org/drawingml/2006/table">
            <a:tbl>
              <a:tblPr/>
              <a:tblGrid>
                <a:gridCol w="1447800"/>
                <a:gridCol w="6705600"/>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rgbClr val="000000"/>
                          </a:solidFill>
                          <a:effectLst/>
                          <a:latin typeface="Calibri" pitchFamily="34" charset="0"/>
                          <a:ea typeface="SimSun" pitchFamily="2" charset="-122"/>
                        </a:rPr>
                        <a:t>No Review</a:t>
                      </a:r>
                      <a:endParaRPr kumimoji="0" lang="en-GB" altLang="zh-CN" sz="1800" b="0"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smtClean="0">
                          <a:ln>
                            <a:noFill/>
                          </a:ln>
                          <a:solidFill>
                            <a:schemeClr val="tx1"/>
                          </a:solidFill>
                          <a:effectLst/>
                          <a:latin typeface="Calibri" pitchFamily="34" charset="0"/>
                          <a:ea typeface="SimSun" pitchFamily="2" charset="-122"/>
                        </a:rPr>
                        <a:t>No </a:t>
                      </a:r>
                      <a:r>
                        <a:rPr kumimoji="0" lang="es-ES" altLang="zh-CN" sz="1800" b="0" i="0" u="none" strike="noStrike" cap="none" normalizeH="0" baseline="0" dirty="0" err="1" smtClean="0">
                          <a:ln>
                            <a:noFill/>
                          </a:ln>
                          <a:solidFill>
                            <a:schemeClr val="tx1"/>
                          </a:solidFill>
                          <a:effectLst/>
                          <a:latin typeface="Calibri" pitchFamily="34" charset="0"/>
                          <a:ea typeface="SimSun" pitchFamily="2" charset="-122"/>
                        </a:rPr>
                        <a:t>Review</a:t>
                      </a:r>
                      <a:endParaRPr kumimoji="0" lang="es-ES" altLang="zh-CN" sz="1800" b="0" i="0" u="none" strike="noStrike" cap="none" normalizeH="0" baseline="0" dirty="0" smtClean="0">
                        <a:ln>
                          <a:noFill/>
                        </a:ln>
                        <a:solidFill>
                          <a:schemeClr val="tx1"/>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err="1" smtClean="0">
                          <a:ln>
                            <a:noFill/>
                          </a:ln>
                          <a:solidFill>
                            <a:schemeClr val="tx1"/>
                          </a:solidFill>
                          <a:effectLst/>
                          <a:latin typeface="Cambria" pitchFamily="18" charset="0"/>
                          <a:ea typeface="SimSun" pitchFamily="2" charset="-122"/>
                        </a:rPr>
                        <a:t>Consistency</a:t>
                      </a:r>
                      <a:r>
                        <a:rPr kumimoji="0" lang="es-ES" altLang="zh-CN" sz="1800" b="0" i="0" u="none" strike="noStrike" cap="none" normalizeH="0" baseline="0" dirty="0" smtClean="0">
                          <a:ln>
                            <a:noFill/>
                          </a:ln>
                          <a:solidFill>
                            <a:schemeClr val="tx1"/>
                          </a:solidFill>
                          <a:effectLst/>
                          <a:latin typeface="Cambria" pitchFamily="18" charset="0"/>
                          <a:ea typeface="SimSun" pitchFamily="2" charset="-122"/>
                        </a:rPr>
                        <a:t> </a:t>
                      </a:r>
                      <a:r>
                        <a:rPr kumimoji="0" lang="es-ES" altLang="zh-CN" sz="1800" b="0" i="0" u="none" strike="noStrike" cap="none" normalizeH="0" baseline="0" dirty="0" err="1" smtClean="0">
                          <a:ln>
                            <a:noFill/>
                          </a:ln>
                          <a:solidFill>
                            <a:schemeClr val="tx1"/>
                          </a:solidFill>
                          <a:effectLst/>
                          <a:latin typeface="Cambria" pitchFamily="18" charset="0"/>
                          <a:ea typeface="SimSun" pitchFamily="2" charset="-122"/>
                        </a:rPr>
                        <a:t>Review</a:t>
                      </a:r>
                      <a:endParaRPr kumimoji="0" lang="es-ES" altLang="zh-CN" sz="1800" b="0" i="0" u="none" strike="noStrike" cap="none" normalizeH="0" baseline="0" dirty="0" smtClean="0">
                        <a:ln>
                          <a:noFill/>
                        </a:ln>
                        <a:solidFill>
                          <a:schemeClr val="tx1"/>
                        </a:solidFill>
                        <a:effectLst/>
                        <a:latin typeface="Cambria" pitchFamily="18"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8577</TotalTime>
  <Pages>15</Pages>
  <Words>1592</Words>
  <Application>Microsoft Office PowerPoint</Application>
  <PresentationFormat>Custom</PresentationFormat>
  <Paragraphs>146</Paragraphs>
  <Slides>12</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SimSun</vt:lpstr>
      <vt:lpstr>SimSun</vt:lpstr>
      <vt:lpstr>Arial</vt:lpstr>
      <vt:lpstr>Arial Narrow</vt:lpstr>
      <vt:lpstr>Calibri</vt:lpstr>
      <vt:lpstr>Cambria</vt:lpstr>
      <vt:lpstr>Tahoma</vt:lpstr>
      <vt:lpstr>Times New Roman</vt:lpstr>
      <vt:lpstr>OMA Template</vt:lpstr>
      <vt:lpstr>OMA-WID-&lt;Num&gt;-LWM2M_Access_Control-20180306-D   Work Item Document WI #### - LwM2M_Access_Control</vt:lpstr>
      <vt:lpstr>Background Information</vt:lpstr>
      <vt:lpstr>Work Item Title and Registration Name </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348</cp:revision>
  <cp:lastPrinted>1999-04-27T06:51:51Z</cp:lastPrinted>
  <dcterms:created xsi:type="dcterms:W3CDTF">2002-03-19T14:05:12Z</dcterms:created>
  <dcterms:modified xsi:type="dcterms:W3CDTF">2018-03-05T20:58:30Z</dcterms:modified>
</cp:coreProperties>
</file>