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7" r:id="rId3"/>
    <p:sldId id="333" r:id="rId4"/>
    <p:sldId id="319" r:id="rId5"/>
    <p:sldId id="320" r:id="rId6"/>
    <p:sldId id="323" r:id="rId7"/>
    <p:sldId id="336"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varScale="1">
        <p:scale>
          <a:sx n="89" d="100"/>
          <a:sy n="89" d="100"/>
        </p:scale>
        <p:origin x="1517"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273023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285569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extLst>
      <p:ext uri="{BB962C8B-B14F-4D97-AF65-F5344CB8AC3E}">
        <p14:creationId xmlns:p14="http://schemas.microsoft.com/office/powerpoint/2010/main" val="3973798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extLst>
      <p:ext uri="{BB962C8B-B14F-4D97-AF65-F5344CB8AC3E}">
        <p14:creationId xmlns:p14="http://schemas.microsoft.com/office/powerpoint/2010/main" val="2605869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extLst>
      <p:ext uri="{BB962C8B-B14F-4D97-AF65-F5344CB8AC3E}">
        <p14:creationId xmlns:p14="http://schemas.microsoft.com/office/powerpoint/2010/main" val="381267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76128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187952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extLst>
      <p:ext uri="{BB962C8B-B14F-4D97-AF65-F5344CB8AC3E}">
        <p14:creationId xmlns:p14="http://schemas.microsoft.com/office/powerpoint/2010/main" val="3471865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3225212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extLst>
      <p:ext uri="{BB962C8B-B14F-4D97-AF65-F5344CB8AC3E}">
        <p14:creationId xmlns:p14="http://schemas.microsoft.com/office/powerpoint/2010/main" val="397908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9063" y="-34925"/>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OMA-WID-0333-LwM2M-Objects</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000" dirty="0" smtClean="0">
                <a:ea typeface="SimSun" pitchFamily="2" charset="-122"/>
              </a:rPr>
              <a:t>OMA-WID-0333-LWM2M_Objects-V1_0-20180320-D</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US" altLang="zh-CN" dirty="0" smtClean="0">
                <a:ea typeface="SimSun" pitchFamily="2" charset="-122"/>
              </a:rPr>
              <a:t> </a:t>
            </a:r>
            <a:r>
              <a:rPr lang="en-US" altLang="zh-CN" sz="2400" dirty="0" smtClean="0">
                <a:ea typeface="SimSun" pitchFamily="2" charset="-122"/>
              </a:rPr>
              <a:t>Work Item Document</a:t>
            </a:r>
            <a:r>
              <a:rPr lang="en-US" altLang="zh-CN" dirty="0" smtClean="0">
                <a:ea typeface="SimSun" pitchFamily="2" charset="-122"/>
              </a:rPr>
              <a:t/>
            </a:r>
            <a:br>
              <a:rPr lang="en-US" altLang="zh-CN" dirty="0" smtClean="0">
                <a:ea typeface="SimSun" pitchFamily="2" charset="-122"/>
              </a:rPr>
            </a:br>
            <a:r>
              <a:rPr lang="en-US" altLang="zh-CN" dirty="0">
                <a:ea typeface="SimSun" pitchFamily="2" charset="-122"/>
              </a:rPr>
              <a:t>WI 0333-LwM2M_Objects-V1_0</a:t>
            </a:r>
            <a:endParaRPr lang="en-US" altLang="zh-CN"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20 </a:t>
            </a:r>
            <a:r>
              <a:rPr lang="en-US" altLang="zh-CN" b="1" dirty="0" smtClean="0">
                <a:latin typeface="Tahoma" pitchFamily="34" charset="0"/>
                <a:ea typeface="SimSun" pitchFamily="2" charset="-122"/>
              </a:rPr>
              <a:t>Mar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rPr>
              <a:t>DM Officers</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OMA Staff on behalf of DM WG</a:t>
            </a:r>
            <a:endParaRPr lang="en-US" altLang="zh-CN" b="1" dirty="0">
              <a:latin typeface="Tahoma" pitchFamily="34" charset="0"/>
              <a:ea typeface="SimSun" pitchFamily="2"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2608970616"/>
              </p:ext>
            </p:extLst>
          </p:nvPr>
        </p:nvGraphicFramePr>
        <p:xfrm>
          <a:off x="490538" y="1606550"/>
          <a:ext cx="8047037" cy="3416304"/>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SimSun" pitchFamily="2" charset="-122"/>
                        </a:rPr>
                        <a:t>Gemalto</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Sierra 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635503979"/>
              </p:ext>
            </p:extLst>
          </p:nvPr>
        </p:nvGraphicFramePr>
        <p:xfrm>
          <a:off x="338138" y="1606550"/>
          <a:ext cx="8686800" cy="2014538"/>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Enabler Release Definition (ERELD/README)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665017313"/>
              </p:ext>
            </p:extLst>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13 </a:t>
                      </a: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Mar 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OMA-WID-0333-LWM2M_Objects-V1_0-20180313-D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Information</a:t>
            </a:r>
            <a:endParaRPr lang="en-US" dirty="0"/>
          </a:p>
        </p:txBody>
      </p:sp>
      <p:sp>
        <p:nvSpPr>
          <p:cNvPr id="3" name="Content Placeholder 2"/>
          <p:cNvSpPr>
            <a:spLocks noGrp="1"/>
          </p:cNvSpPr>
          <p:nvPr>
            <p:ph idx="1"/>
          </p:nvPr>
        </p:nvSpPr>
        <p:spPr>
          <a:xfrm>
            <a:off x="276225" y="996950"/>
            <a:ext cx="8901112" cy="5383212"/>
          </a:xfrm>
        </p:spPr>
        <p:txBody>
          <a:bodyPr/>
          <a:lstStyle/>
          <a:p>
            <a:r>
              <a:rPr lang="en-US" dirty="0" smtClean="0"/>
              <a:t>DM WG agreed on 27</a:t>
            </a:r>
            <a:r>
              <a:rPr lang="en-US" baseline="30000" dirty="0" smtClean="0"/>
              <a:t>th</a:t>
            </a:r>
            <a:r>
              <a:rPr lang="en-US" dirty="0" smtClean="0"/>
              <a:t> February to decouple definition of LwM2M Objects from the LwM2M v1.1 protocol itself.</a:t>
            </a:r>
          </a:p>
          <a:p>
            <a:r>
              <a:rPr lang="en-US" dirty="0" smtClean="0"/>
              <a:t>This WI has been created to fulfil the requirements for the OMA Portal. </a:t>
            </a:r>
          </a:p>
          <a:p>
            <a:pPr lvl="1"/>
            <a:r>
              <a:rPr lang="en-US" dirty="0" smtClean="0"/>
              <a:t>It was agreed to have one single Work Item for all the Objects/Enablers</a:t>
            </a:r>
          </a:p>
          <a:p>
            <a:r>
              <a:rPr lang="en-US" sz="2400" dirty="0" smtClean="0"/>
              <a:t>The following Objects/Enablers/Docs will be covered by this Work Item:</a:t>
            </a:r>
          </a:p>
          <a:p>
            <a:r>
              <a:rPr lang="en-US" sz="1600" dirty="0" smtClean="0"/>
              <a:t>ObjLwM2M-ACL-V1.0</a:t>
            </a:r>
            <a:r>
              <a:rPr lang="en-US" sz="1600" dirty="0"/>
              <a:t>:            </a:t>
            </a:r>
            <a:r>
              <a:rPr lang="en-US" sz="1600" dirty="0" smtClean="0"/>
              <a:t>    </a:t>
            </a:r>
            <a:r>
              <a:rPr lang="en-US" sz="1600" dirty="0"/>
              <a:t>OMA-SUP-XMLOMA-SUP-XML_LWM2M_Access_Control-V1_0_1-20170704-A</a:t>
            </a:r>
          </a:p>
          <a:p>
            <a:r>
              <a:rPr lang="en-US" sz="1600" dirty="0"/>
              <a:t>ObjLwM2M-Conn_Mon-V1.0:     OMA-SUP-XML_LWM2M_Connectivity_Monitoring-V1_0_1-20170704-A</a:t>
            </a:r>
          </a:p>
          <a:p>
            <a:r>
              <a:rPr lang="en-US" sz="1600" dirty="0"/>
              <a:t>ObjLwM2M-Conn_Stat-V1.0:      OMA-SUP-XML_LWM2M_Connectivity_Statistics-V1_0_1-20170704-A</a:t>
            </a:r>
          </a:p>
          <a:p>
            <a:r>
              <a:rPr lang="en-US" sz="1600" dirty="0"/>
              <a:t>ObjLwM2M-Device-V1.0:            OMA-SUP-XML_LWM2M_Device-V1_0_1-20170704-A </a:t>
            </a:r>
          </a:p>
          <a:p>
            <a:r>
              <a:rPr lang="en-US" sz="1600" dirty="0"/>
              <a:t>ObjLwM2M-Firmware-V1.0:        OMA-SUP-XML_LWM2M_Firmware_Update-V1_0_1-20170704-A</a:t>
            </a:r>
          </a:p>
          <a:p>
            <a:r>
              <a:rPr lang="en-US" sz="1600" dirty="0"/>
              <a:t>ObjLwM2M-Location-V1.0:         OMA-SUP-XML_LWM2M_Location-V1_0-20170208-A</a:t>
            </a:r>
          </a:p>
          <a:p>
            <a:r>
              <a:rPr lang="en-US" sz="1600" dirty="0"/>
              <a:t>ObjLwM2M-Security-</a:t>
            </a:r>
            <a:r>
              <a:rPr lang="en-US" sz="1600" dirty="0">
                <a:solidFill>
                  <a:schemeClr val="accent6"/>
                </a:solidFill>
              </a:rPr>
              <a:t>V1.1</a:t>
            </a:r>
            <a:r>
              <a:rPr lang="en-US" sz="1600" dirty="0"/>
              <a:t>:          </a:t>
            </a:r>
            <a:r>
              <a:rPr lang="en-US" sz="1600" dirty="0" smtClean="0"/>
              <a:t>OMA-SUP-XML-LWM2M_Security-V1_1-2018MMDD-D</a:t>
            </a:r>
            <a:endParaRPr lang="en-US" sz="1600" dirty="0"/>
          </a:p>
          <a:p>
            <a:r>
              <a:rPr lang="en-US" sz="1600" dirty="0"/>
              <a:t>ObjLwM2M-Server-</a:t>
            </a:r>
            <a:r>
              <a:rPr lang="en-US" sz="1600" dirty="0">
                <a:solidFill>
                  <a:schemeClr val="accent6"/>
                </a:solidFill>
              </a:rPr>
              <a:t>V1.1</a:t>
            </a:r>
            <a:r>
              <a:rPr lang="en-US" sz="1600" dirty="0"/>
              <a:t>:            </a:t>
            </a:r>
            <a:r>
              <a:rPr lang="en-US" sz="1600" dirty="0" smtClean="0"/>
              <a:t>OMA-SUP-XML-LWM2M_Server-V1_1-2018MMDD-D  </a:t>
            </a:r>
            <a:endParaRPr lang="en-US" sz="1600" dirty="0"/>
          </a:p>
          <a:p>
            <a:r>
              <a:rPr lang="en-US" sz="1600" dirty="0"/>
              <a:t>ObjLwM2M-OSCORE-V1.0:       </a:t>
            </a:r>
            <a:r>
              <a:rPr lang="en-US" sz="1600" dirty="0" smtClean="0"/>
              <a:t>OMA-SUP-XML-LWM2M_OSCORE-V1_0-2018MMDD-D</a:t>
            </a:r>
          </a:p>
          <a:p>
            <a:r>
              <a:rPr lang="en-US" sz="1600" dirty="0" smtClean="0">
                <a:solidFill>
                  <a:schemeClr val="accent6"/>
                </a:solidFill>
              </a:rPr>
              <a:t>ObjLwM2M-Security-V1.0:          OMA-SUP-XML-LWM2M_Security-V1_0-20170208-A</a:t>
            </a:r>
          </a:p>
          <a:p>
            <a:r>
              <a:rPr lang="en-US" sz="1600" dirty="0" smtClean="0">
                <a:solidFill>
                  <a:schemeClr val="accent6"/>
                </a:solidFill>
              </a:rPr>
              <a:t>ObjLwM2M-Server-V1.0</a:t>
            </a:r>
            <a:r>
              <a:rPr lang="en-US" sz="1600" dirty="0">
                <a:solidFill>
                  <a:schemeClr val="accent6"/>
                </a:solidFill>
              </a:rPr>
              <a:t>:            </a:t>
            </a:r>
            <a:r>
              <a:rPr lang="en-US" sz="1600" dirty="0" smtClean="0">
                <a:solidFill>
                  <a:schemeClr val="accent6"/>
                </a:solidFill>
              </a:rPr>
              <a:t>OMA-SUP-XML-LWM2M_Server-V1_0-20170208-A   </a:t>
            </a:r>
            <a:endParaRPr lang="en-US" sz="1600" dirty="0">
              <a:solidFill>
                <a:schemeClr val="accent6"/>
              </a:solidFill>
            </a:endParaRPr>
          </a:p>
          <a:p>
            <a:endParaRPr lang="en-US" sz="1600" dirty="0"/>
          </a:p>
          <a:p>
            <a:endParaRPr lang="en-US" dirty="0"/>
          </a:p>
        </p:txBody>
      </p:sp>
    </p:spTree>
    <p:extLst>
      <p:ext uri="{BB962C8B-B14F-4D97-AF65-F5344CB8AC3E}">
        <p14:creationId xmlns:p14="http://schemas.microsoft.com/office/powerpoint/2010/main" val="127840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464020917"/>
              </p:ext>
            </p:extLst>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Objects for LwM2M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 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356273843"/>
              </p:ext>
            </p:extLst>
          </p:nvPr>
        </p:nvGraphicFramePr>
        <p:xfrm>
          <a:off x="490538" y="3511550"/>
          <a:ext cx="1524000" cy="1051766"/>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 (as part of LwM2M v1.1)</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dirty="0" smtClean="0">
                <a:ea typeface="SimSun" pitchFamily="2" charset="-122"/>
              </a:rPr>
              <a:t>Work Areas: Lightweight M2M Objects </a:t>
            </a:r>
          </a:p>
          <a:p>
            <a:r>
              <a:rPr lang="en-GB" altLang="zh-CN" dirty="0" smtClean="0">
                <a:ea typeface="SimSun" pitchFamily="2" charset="-122"/>
              </a:rPr>
              <a:t>Issues this Work Item aims to solve:</a:t>
            </a:r>
          </a:p>
          <a:p>
            <a:pPr lvl="1"/>
            <a:r>
              <a:rPr lang="en-GB" altLang="zh-CN" dirty="0" smtClean="0">
                <a:ea typeface="SimSun" pitchFamily="2" charset="-122"/>
              </a:rPr>
              <a:t>Evolution of LwM2M Objects. Each object will evolve separately and independently from each other</a:t>
            </a:r>
          </a:p>
          <a:p>
            <a:r>
              <a:rPr lang="en-GB" altLang="zh-CN" dirty="0" smtClean="0">
                <a:ea typeface="SimSun" pitchFamily="2" charset="-122"/>
              </a:rPr>
              <a:t>Market benefits:</a:t>
            </a:r>
          </a:p>
          <a:p>
            <a:pPr lvl="1"/>
            <a:r>
              <a:rPr lang="en-GB" altLang="zh-CN" dirty="0" smtClean="0">
                <a:ea typeface="SimSun" pitchFamily="2" charset="-122"/>
              </a:rPr>
              <a:t>The evolution of these objects are independent of the version of the LwM2M protocol</a:t>
            </a:r>
          </a:p>
          <a:p>
            <a:r>
              <a:rPr lang="en-GB" altLang="zh-CN" dirty="0" smtClean="0">
                <a:ea typeface="SimSun" pitchFamily="2" charset="-122"/>
              </a:rPr>
              <a:t>Time to market:</a:t>
            </a:r>
          </a:p>
          <a:p>
            <a:pPr lvl="1"/>
            <a:r>
              <a:rPr lang="en-GB" altLang="zh-CN" dirty="0" smtClean="0">
                <a:ea typeface="SimSun" pitchFamily="2" charset="-122"/>
              </a:rPr>
              <a:t>April 2018</a:t>
            </a:r>
          </a:p>
          <a:p>
            <a:r>
              <a:rPr lang="en-GB" altLang="zh-CN" dirty="0" smtClean="0">
                <a:ea typeface="SimSun" pitchFamily="2" charset="-122"/>
              </a:rPr>
              <a:t>Expected market acceptance: High</a:t>
            </a:r>
          </a:p>
          <a:p>
            <a:r>
              <a:rPr lang="en-GB" altLang="zh-CN" dirty="0" smtClean="0">
                <a:ea typeface="SimSun" pitchFamily="2" charset="-122"/>
              </a:rPr>
              <a:t>Complexity: Low</a:t>
            </a:r>
          </a:p>
          <a:p>
            <a:r>
              <a:rPr lang="en-GB" altLang="zh-CN" dirty="0" smtClean="0">
                <a:ea typeface="SimSun" pitchFamily="2" charset="-122"/>
              </a:rPr>
              <a:t>Uniqueness: Unique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r>
              <a:rPr lang="en-GB" altLang="zh-CN" dirty="0" smtClean="0">
                <a:ea typeface="SimSun" pitchFamily="2" charset="-122"/>
              </a:rPr>
              <a:t>Definition of LwM2M Objects based on the need of the protocol and uses cases such as:</a:t>
            </a:r>
          </a:p>
          <a:p>
            <a:pPr lvl="1"/>
            <a:r>
              <a:rPr lang="en-GB" altLang="zh-CN" dirty="0" smtClean="0">
                <a:ea typeface="SimSun" pitchFamily="2" charset="-122"/>
              </a:rPr>
              <a:t>Access Control</a:t>
            </a:r>
          </a:p>
          <a:p>
            <a:pPr lvl="1"/>
            <a:r>
              <a:rPr lang="en-GB" altLang="zh-CN" dirty="0" smtClean="0">
                <a:ea typeface="SimSun" pitchFamily="2" charset="-122"/>
              </a:rPr>
              <a:t>Connectivity Monitoring</a:t>
            </a:r>
          </a:p>
          <a:p>
            <a:pPr lvl="1"/>
            <a:r>
              <a:rPr lang="en-GB" altLang="zh-CN" dirty="0" smtClean="0">
                <a:ea typeface="SimSun" pitchFamily="2" charset="-122"/>
              </a:rPr>
              <a:t>Connectivity Statistics</a:t>
            </a:r>
          </a:p>
          <a:p>
            <a:pPr lvl="1"/>
            <a:r>
              <a:rPr lang="en-GB" altLang="zh-CN" dirty="0" smtClean="0">
                <a:ea typeface="SimSun" pitchFamily="2" charset="-122"/>
              </a:rPr>
              <a:t>Device characteristics</a:t>
            </a:r>
          </a:p>
          <a:p>
            <a:pPr lvl="1"/>
            <a:r>
              <a:rPr lang="en-GB" altLang="zh-CN" dirty="0" smtClean="0">
                <a:ea typeface="SimSun" pitchFamily="2" charset="-122"/>
              </a:rPr>
              <a:t>Firmware update</a:t>
            </a:r>
          </a:p>
          <a:p>
            <a:pPr lvl="1"/>
            <a:r>
              <a:rPr lang="en-GB" altLang="zh-CN" dirty="0" smtClean="0">
                <a:ea typeface="SimSun" pitchFamily="2" charset="-122"/>
              </a:rPr>
              <a:t>Location based services</a:t>
            </a:r>
          </a:p>
          <a:p>
            <a:pPr lvl="1"/>
            <a:r>
              <a:rPr lang="en-GB" altLang="zh-CN" dirty="0" smtClean="0">
                <a:ea typeface="SimSun" pitchFamily="2" charset="-122"/>
              </a:rPr>
              <a:t>Security</a:t>
            </a:r>
          </a:p>
          <a:p>
            <a:pPr lvl="1"/>
            <a:r>
              <a:rPr lang="en-GB" altLang="zh-CN" dirty="0" smtClean="0">
                <a:ea typeface="SimSun" pitchFamily="2" charset="-122"/>
              </a:rPr>
              <a:t>Server configuration</a:t>
            </a:r>
          </a:p>
          <a:p>
            <a:pPr lvl="1"/>
            <a:r>
              <a:rPr lang="en-GB" altLang="zh-CN" dirty="0" smtClean="0">
                <a:ea typeface="SimSun" pitchFamily="2" charset="-122"/>
              </a:rPr>
              <a:t>OSCORE</a:t>
            </a:r>
          </a:p>
          <a:p>
            <a:pPr lvl="1"/>
            <a:r>
              <a:rPr lang="en-GB" altLang="zh-CN" dirty="0" smtClean="0">
                <a:ea typeface="SimSun" pitchFamily="2" charset="-122"/>
              </a:rPr>
              <a:t>others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a:t>
            </a:r>
          </a:p>
          <a:p>
            <a:pPr lvl="1"/>
            <a:r>
              <a:rPr lang="en-GB" altLang="zh-CN" dirty="0" smtClean="0">
                <a:ea typeface="SimSun" pitchFamily="2" charset="-122"/>
              </a:rPr>
              <a:t>LwM2M v1.1 where the object will be removed from.</a:t>
            </a:r>
          </a:p>
          <a:p>
            <a:r>
              <a:rPr lang="en-GB" altLang="zh-CN" dirty="0" smtClean="0">
                <a:ea typeface="SimSun" pitchFamily="2" charset="-122"/>
              </a:rPr>
              <a:t>Other Work Items affected:</a:t>
            </a:r>
          </a:p>
          <a:p>
            <a:pPr lvl="1"/>
            <a:r>
              <a:rPr lang="en-GB" altLang="zh-CN" dirty="0" smtClean="0">
                <a:ea typeface="SimSun" pitchFamily="2" charset="-122"/>
              </a:rPr>
              <a:t>LwM2M v1.0 where the object was initially defined</a:t>
            </a:r>
          </a:p>
          <a:p>
            <a:r>
              <a:rPr lang="en-GB" altLang="zh-CN" dirty="0" smtClean="0">
                <a:ea typeface="SimSun" pitchFamily="2" charset="-122"/>
              </a:rPr>
              <a:t>OMA WGs and external organizations affected:</a:t>
            </a:r>
          </a:p>
          <a:p>
            <a:pPr lvl="1"/>
            <a:r>
              <a:rPr lang="en-GB" altLang="zh-CN" dirty="0" smtClean="0">
                <a:ea typeface="SimSun" pitchFamily="2" charset="-122"/>
              </a:rPr>
              <a:t>OMA DM</a:t>
            </a:r>
          </a:p>
          <a:p>
            <a:r>
              <a:rPr lang="en-GB" altLang="zh-CN" dirty="0" smtClean="0">
                <a:ea typeface="SimSun" pitchFamily="2" charset="-122"/>
              </a:rPr>
              <a:t>Impacts on Architecture, Charging/Billing, Security, Privacy, IOT:</a:t>
            </a:r>
          </a:p>
          <a:p>
            <a:pPr lvl="1"/>
            <a:r>
              <a:rPr lang="en-GB" altLang="zh-CN" dirty="0" smtClean="0">
                <a:ea typeface="SimSun" pitchFamily="2" charset="-122"/>
              </a:rPr>
              <a:t>None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Timeline</a:t>
            </a:r>
            <a:endParaRPr lang="en-US" dirty="0"/>
          </a:p>
        </p:txBody>
      </p:sp>
      <p:sp>
        <p:nvSpPr>
          <p:cNvPr id="3" name="Content Placeholder 2"/>
          <p:cNvSpPr>
            <a:spLocks noGrp="1"/>
          </p:cNvSpPr>
          <p:nvPr>
            <p:ph idx="1"/>
          </p:nvPr>
        </p:nvSpPr>
        <p:spPr/>
        <p:txBody>
          <a:bodyPr/>
          <a:lstStyle/>
          <a:p>
            <a:r>
              <a:rPr lang="en-US" dirty="0" smtClean="0"/>
              <a:t>Simplified Timeline</a:t>
            </a:r>
          </a:p>
          <a:p>
            <a:pPr lvl="1"/>
            <a:r>
              <a:rPr lang="en-US" dirty="0"/>
              <a:t> </a:t>
            </a:r>
            <a:r>
              <a:rPr lang="en-US" dirty="0" smtClean="0"/>
              <a:t>Candidate</a:t>
            </a:r>
          </a:p>
          <a:p>
            <a:pPr lvl="2"/>
            <a:r>
              <a:rPr lang="en-US" dirty="0" smtClean="0"/>
              <a:t>April 2018</a:t>
            </a:r>
          </a:p>
          <a:p>
            <a:pPr lvl="1"/>
            <a:r>
              <a:rPr lang="en-US" dirty="0"/>
              <a:t> </a:t>
            </a:r>
            <a:r>
              <a:rPr lang="en-US" dirty="0" smtClean="0"/>
              <a:t>Approval</a:t>
            </a:r>
          </a:p>
          <a:p>
            <a:pPr lvl="2"/>
            <a:r>
              <a:rPr lang="en-US" dirty="0" smtClean="0"/>
              <a:t>May 2018</a:t>
            </a:r>
            <a:endParaRPr lang="en-US" dirty="0"/>
          </a:p>
        </p:txBody>
      </p:sp>
    </p:spTree>
    <p:extLst>
      <p:ext uri="{BB962C8B-B14F-4D97-AF65-F5344CB8AC3E}">
        <p14:creationId xmlns:p14="http://schemas.microsoft.com/office/powerpoint/2010/main" val="749962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err="1" smtClean="0">
                <a:ea typeface="SimSun" pitchFamily="2" charset="-122"/>
              </a:rPr>
              <a:t>Requirements</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Requirements</a:t>
            </a:r>
            <a:endParaRPr lang="es-ES" altLang="zh-CN" i="1" dirty="0" smtClean="0">
              <a:ea typeface="SimSun" pitchFamily="2" charset="-122"/>
            </a:endParaRPr>
          </a:p>
          <a:p>
            <a:r>
              <a:rPr lang="es-ES" altLang="zh-CN" dirty="0" err="1" smtClean="0">
                <a:ea typeface="SimSun" pitchFamily="2" charset="-122"/>
              </a:rPr>
              <a:t>Architecture</a:t>
            </a:r>
            <a:endParaRPr lang="es-ES" altLang="zh-CN" dirty="0" smtClean="0">
              <a:ea typeface="SimSun" pitchFamily="2" charset="-122"/>
            </a:endParaRPr>
          </a:p>
          <a:p>
            <a:pPr lvl="1"/>
            <a:r>
              <a:rPr lang="es-ES" altLang="zh-CN" dirty="0" smtClean="0">
                <a:ea typeface="SimSun" pitchFamily="2" charset="-122"/>
              </a:rPr>
              <a:t>No </a:t>
            </a:r>
            <a:r>
              <a:rPr lang="es-ES" altLang="zh-CN" dirty="0" err="1" smtClean="0">
                <a:ea typeface="SimSun" pitchFamily="2" charset="-122"/>
              </a:rPr>
              <a:t>Architecture</a:t>
            </a:r>
            <a:endParaRPr lang="es-ES" altLang="zh-CN" i="1" dirty="0" smtClean="0">
              <a:ea typeface="SimSun" pitchFamily="2" charset="-122"/>
            </a:endParaRPr>
          </a:p>
          <a:p>
            <a:r>
              <a:rPr lang="es-ES" altLang="zh-CN" dirty="0" err="1" smtClean="0">
                <a:ea typeface="SimSun" pitchFamily="2" charset="-122"/>
              </a:rPr>
              <a:t>Development</a:t>
            </a:r>
            <a:r>
              <a:rPr lang="es-ES" altLang="zh-CN" dirty="0" smtClean="0">
                <a:ea typeface="SimSun" pitchFamily="2" charset="-122"/>
              </a:rPr>
              <a:t> </a:t>
            </a:r>
            <a:r>
              <a:rPr lang="es-ES" altLang="zh-CN" dirty="0" err="1" smtClean="0">
                <a:ea typeface="SimSun" pitchFamily="2" charset="-122"/>
              </a:rPr>
              <a:t>Phase</a:t>
            </a:r>
            <a:endParaRPr lang="es-ES" altLang="zh-CN" dirty="0" smtClean="0">
              <a:ea typeface="SimSun" pitchFamily="2" charset="-122"/>
            </a:endParaRPr>
          </a:p>
          <a:p>
            <a:pPr lvl="1"/>
            <a:r>
              <a:rPr lang="es-ES" altLang="zh-CN" dirty="0" err="1" smtClean="0">
                <a:ea typeface="SimSun" pitchFamily="2" charset="-122"/>
              </a:rPr>
              <a:t>Technical</a:t>
            </a:r>
            <a:r>
              <a:rPr lang="es-ES" altLang="zh-CN" dirty="0" smtClean="0">
                <a:ea typeface="SimSun" pitchFamily="2" charset="-122"/>
              </a:rPr>
              <a:t> </a:t>
            </a:r>
            <a:r>
              <a:rPr lang="es-ES" altLang="zh-CN" dirty="0" err="1" smtClean="0">
                <a:ea typeface="SimSun" pitchFamily="2" charset="-122"/>
              </a:rPr>
              <a:t>Specifications</a:t>
            </a:r>
            <a:r>
              <a:rPr lang="es-ES" altLang="zh-CN" dirty="0" smtClean="0">
                <a:ea typeface="SimSun" pitchFamily="2" charset="-122"/>
              </a:rPr>
              <a:t> (</a:t>
            </a:r>
            <a:r>
              <a:rPr lang="es-ES" altLang="zh-CN" dirty="0" err="1" smtClean="0">
                <a:ea typeface="SimSun" pitchFamily="2" charset="-122"/>
              </a:rPr>
              <a:t>may</a:t>
            </a:r>
            <a:r>
              <a:rPr lang="es-ES" altLang="zh-CN" dirty="0" smtClean="0">
                <a:ea typeface="SimSun" pitchFamily="2" charset="-122"/>
              </a:rPr>
              <a:t> be)</a:t>
            </a:r>
          </a:p>
          <a:p>
            <a:pPr lvl="1"/>
            <a:r>
              <a:rPr lang="es-ES" altLang="zh-CN" dirty="0" err="1" smtClean="0">
                <a:ea typeface="SimSun" pitchFamily="2" charset="-122"/>
              </a:rPr>
              <a:t>Supporting</a:t>
            </a:r>
            <a:r>
              <a:rPr lang="es-ES" altLang="zh-CN" dirty="0" smtClean="0">
                <a:ea typeface="SimSun" pitchFamily="2" charset="-122"/>
              </a:rPr>
              <a:t> File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4239745867"/>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a:t>
                      </a:r>
                      <a:r>
                        <a:rPr kumimoji="0" lang="es-ES" altLang="zh-CN" sz="1800" b="0" i="0" u="none" strike="noStrike" cap="none" normalizeH="0" baseline="0" dirty="0" err="1" smtClean="0">
                          <a:ln>
                            <a:noFill/>
                          </a:ln>
                          <a:solidFill>
                            <a:schemeClr val="tx1"/>
                          </a:solidFill>
                          <a:effectLst/>
                          <a:latin typeface="Calibri" pitchFamily="34"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Consistency</a:t>
                      </a: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 </a:t>
                      </a:r>
                      <a:r>
                        <a:rPr kumimoji="0" lang="es-ES" altLang="zh-CN" sz="1800" b="0" i="0" u="none" strike="noStrike" cap="none" normalizeH="0" baseline="0" dirty="0" err="1" smtClean="0">
                          <a:ln>
                            <a:noFill/>
                          </a:ln>
                          <a:solidFill>
                            <a:schemeClr val="tx1"/>
                          </a:solidFill>
                          <a:effectLst/>
                          <a:latin typeface="Cambria" pitchFamily="18" charset="0"/>
                          <a:ea typeface="SimSun" pitchFamily="2" charset="-122"/>
                        </a:rPr>
                        <a:t>Review</a:t>
                      </a:r>
                      <a:endParaRPr kumimoji="0" lang="es-ES" altLang="zh-CN" sz="1800" b="0" i="0" u="none" strike="noStrike" cap="none" normalizeH="0" baseline="0" dirty="0" smtClean="0">
                        <a:ln>
                          <a:noFill/>
                        </a:ln>
                        <a:solidFill>
                          <a:schemeClr val="tx1"/>
                        </a:solidFill>
                        <a:effectLst/>
                        <a:latin typeface="Cambria" pitchFamily="18"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8964</TotalTime>
  <Pages>15</Pages>
  <Words>1622</Words>
  <Application>Microsoft Office PowerPoint</Application>
  <PresentationFormat>Custom</PresentationFormat>
  <Paragraphs>159</Paragraphs>
  <Slides>12</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SimSun</vt:lpstr>
      <vt:lpstr>SimSun</vt:lpstr>
      <vt:lpstr>Arial</vt:lpstr>
      <vt:lpstr>Arial Narrow</vt:lpstr>
      <vt:lpstr>Calibri</vt:lpstr>
      <vt:lpstr>Cambria</vt:lpstr>
      <vt:lpstr>Tahoma</vt:lpstr>
      <vt:lpstr>Times New Roman</vt:lpstr>
      <vt:lpstr>OMA Template</vt:lpstr>
      <vt:lpstr>OMA-WID-0333-LWM2M_Objects-V1_0-20180320-D   Work Item Document WI 0333-LwM2M_Objects-V1_0</vt:lpstr>
      <vt:lpstr>Background Information</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358</cp:revision>
  <cp:lastPrinted>1999-04-27T06:51:51Z</cp:lastPrinted>
  <dcterms:created xsi:type="dcterms:W3CDTF">2002-03-19T14:05:12Z</dcterms:created>
  <dcterms:modified xsi:type="dcterms:W3CDTF">2018-03-20T16:07:37Z</dcterms:modified>
</cp:coreProperties>
</file>