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1" r:id="rId3"/>
    <p:sldId id="329" r:id="rId4"/>
    <p:sldId id="326" r:id="rId5"/>
    <p:sldId id="327" r:id="rId6"/>
    <p:sldId id="328"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OMA-DM-2018-0029</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iki.openmobilealliance.org/pages/viewpage.action?pageId=38634069"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104.237.129.77/#/" TargetMode="External"/><Relationship Id="rId2" Type="http://schemas.openxmlformats.org/officeDocument/2006/relationships/hyperlink" Target="https://wiki.openmobilealliance.org/pages/viewpage.action?pageId=38634069" TargetMode="External"/><Relationship Id="rId1" Type="http://schemas.openxmlformats.org/officeDocument/2006/relationships/slideLayout" Target="../slideLayouts/slideLayout2.xml"/><Relationship Id="rId5" Type="http://schemas.openxmlformats.org/officeDocument/2006/relationships/hyperlink" Target="https://wiki.openmobilealliance.org/display/OWG/Identify+differences+between+two+TS+document+versions" TargetMode="External"/><Relationship Id="rId4" Type="http://schemas.openxmlformats.org/officeDocument/2006/relationships/hyperlink" Target="https://wiki.openmobilealliance.org/display/OWG/Creation+of+a+PDF+file+from+HTML+for+Public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03 </a:t>
            </a:r>
            <a:r>
              <a:rPr lang="en-US" altLang="zh-CN" b="1" dirty="0" err="1" smtClean="0">
                <a:latin typeface="Tahoma" pitchFamily="34" charset="0"/>
                <a:ea typeface="宋体" charset="-122"/>
              </a:rPr>
              <a:t>Abr</a:t>
            </a:r>
            <a:r>
              <a:rPr lang="en-US" altLang="zh-CN" b="1" dirty="0" smtClean="0">
                <a:latin typeface="Tahoma" pitchFamily="34" charset="0"/>
                <a:ea typeface="宋体" charset="-122"/>
              </a:rPr>
              <a:t>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OMA-DM-2018-0029-INP_MD2HTML_in_Production</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1800" dirty="0" smtClean="0">
                <a:ea typeface="宋体" panose="02010600030101010101" pitchFamily="2" charset="-122"/>
              </a:rPr>
              <a:t>MD2HTML Tool in Production</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New Request</a:t>
            </a:r>
          </a:p>
        </p:txBody>
      </p:sp>
      <p:sp>
        <p:nvSpPr>
          <p:cNvPr id="6147" name="Content Placeholder 2"/>
          <p:cNvSpPr>
            <a:spLocks noGrp="1"/>
          </p:cNvSpPr>
          <p:nvPr>
            <p:ph idx="1"/>
          </p:nvPr>
        </p:nvSpPr>
        <p:spPr>
          <a:xfrm>
            <a:off x="336550" y="996950"/>
            <a:ext cx="8778875" cy="5383213"/>
          </a:xfrm>
        </p:spPr>
        <p:txBody>
          <a:bodyPr/>
          <a:lstStyle/>
          <a:p>
            <a:pPr marL="0" indent="0">
              <a:buFontTx/>
              <a:buNone/>
            </a:pPr>
            <a:r>
              <a:rPr lang="en-US" altLang="en-US" sz="2800" b="1" dirty="0" smtClean="0"/>
              <a:t>Open the latest revision of a particular Object Version in the LwM2M Editor</a:t>
            </a:r>
          </a:p>
          <a:p>
            <a:pPr lvl="1"/>
            <a:r>
              <a:rPr lang="en-US" altLang="en-US" sz="2000" b="1" dirty="0" smtClean="0"/>
              <a:t>Appendix E of </a:t>
            </a:r>
            <a:r>
              <a:rPr lang="en-US" altLang="en-US" sz="2000" b="1" dirty="0" err="1" smtClean="0"/>
              <a:t>TS_Core</a:t>
            </a:r>
            <a:endParaRPr lang="en-US" altLang="en-US" sz="2000" b="1" dirty="0" smtClean="0"/>
          </a:p>
          <a:p>
            <a:pPr lvl="2"/>
            <a:r>
              <a:rPr lang="en-US" altLang="en-US" sz="1800" dirty="0" smtClean="0"/>
              <a:t>Contains a table that list all the Objects related to the Enabler LwM2M v1.1</a:t>
            </a:r>
          </a:p>
          <a:p>
            <a:pPr lvl="2"/>
            <a:r>
              <a:rPr lang="en-US" altLang="en-US" sz="1800" dirty="0" smtClean="0"/>
              <a:t>The new request requires to open the latest </a:t>
            </a:r>
            <a:r>
              <a:rPr lang="en-US" altLang="en-US" sz="1800" u="sng" dirty="0" smtClean="0">
                <a:solidFill>
                  <a:srgbClr val="FF0000"/>
                </a:solidFill>
              </a:rPr>
              <a:t>revision</a:t>
            </a:r>
            <a:r>
              <a:rPr lang="en-US" altLang="en-US" sz="1800" dirty="0" smtClean="0">
                <a:solidFill>
                  <a:srgbClr val="FF0000"/>
                </a:solidFill>
              </a:rPr>
              <a:t> </a:t>
            </a:r>
            <a:r>
              <a:rPr lang="en-US" altLang="en-US" sz="1800" dirty="0" smtClean="0"/>
              <a:t>of a particular Object </a:t>
            </a:r>
            <a:r>
              <a:rPr lang="en-US" altLang="en-US" sz="1800" dirty="0" smtClean="0"/>
              <a:t>Version, </a:t>
            </a:r>
            <a:r>
              <a:rPr lang="en-US" altLang="en-US" sz="1800" dirty="0" smtClean="0"/>
              <a:t>in the LwM2M Editor Tool.</a:t>
            </a:r>
          </a:p>
          <a:p>
            <a:pPr lvl="2"/>
            <a:r>
              <a:rPr lang="en-US" altLang="en-US" sz="1800" dirty="0" smtClean="0"/>
              <a:t>E.g. Access Control version 1.1 has several revisions:</a:t>
            </a:r>
          </a:p>
          <a:p>
            <a:pPr lvl="3"/>
            <a:r>
              <a:rPr lang="en-US" sz="1600" dirty="0" smtClean="0">
                <a:solidFill>
                  <a:schemeClr val="accent1">
                    <a:lumMod val="50000"/>
                  </a:schemeClr>
                </a:solidFill>
              </a:rPr>
              <a:t>OMA-SUP-XML_LWM2M_Access_Control-V1_0_1.xml</a:t>
            </a:r>
          </a:p>
          <a:p>
            <a:pPr lvl="3"/>
            <a:r>
              <a:rPr lang="en-US" sz="1600" dirty="0" smtClean="0">
                <a:solidFill>
                  <a:schemeClr val="accent1">
                    <a:lumMod val="50000"/>
                  </a:schemeClr>
                </a:solidFill>
              </a:rPr>
              <a:t>OMA-SUP-XML_LWM2M_Access_Control-V1_0_2.xml</a:t>
            </a:r>
          </a:p>
          <a:p>
            <a:pPr lvl="3"/>
            <a:r>
              <a:rPr lang="en-US" sz="1600" dirty="0" smtClean="0">
                <a:solidFill>
                  <a:schemeClr val="accent1">
                    <a:lumMod val="50000"/>
                  </a:schemeClr>
                </a:solidFill>
              </a:rPr>
              <a:t>OMA-SUP-XML_LWM2M_Access_Control-V1_0_3.xml</a:t>
            </a:r>
          </a:p>
          <a:p>
            <a:pPr lvl="3"/>
            <a:r>
              <a:rPr lang="en-US" sz="1600" dirty="0" smtClean="0">
                <a:solidFill>
                  <a:schemeClr val="accent1">
                    <a:lumMod val="50000"/>
                  </a:schemeClr>
                </a:solidFill>
              </a:rPr>
              <a:t>OMA-SUP-XML_LWM2M_Access_Control-V1_0_z.xml</a:t>
            </a:r>
          </a:p>
          <a:p>
            <a:pPr lvl="3"/>
            <a:r>
              <a:rPr lang="en-US" altLang="en-US" sz="1600" dirty="0" smtClean="0">
                <a:solidFill>
                  <a:schemeClr val="accent1">
                    <a:lumMod val="50000"/>
                  </a:schemeClr>
                </a:solidFill>
              </a:rPr>
              <a:t>The request requires to insert a link in the HTML document that opens </a:t>
            </a:r>
            <a:r>
              <a:rPr lang="en-US" altLang="en-US" sz="1600" dirty="0" smtClean="0">
                <a:solidFill>
                  <a:schemeClr val="accent1">
                    <a:lumMod val="50000"/>
                  </a:schemeClr>
                </a:solidFill>
              </a:rPr>
              <a:t>ALLWAYS the latest </a:t>
            </a:r>
            <a:r>
              <a:rPr lang="en-US" altLang="en-US" sz="1600" dirty="0" smtClean="0">
                <a:solidFill>
                  <a:schemeClr val="accent1">
                    <a:lumMod val="50000"/>
                  </a:schemeClr>
                </a:solidFill>
              </a:rPr>
              <a:t>revision (e.g. v1.0.3) of Access Control in the LwM2M Editor Tool in “View Mode”. </a:t>
            </a:r>
          </a:p>
          <a:p>
            <a:pPr lvl="3"/>
            <a:r>
              <a:rPr lang="en-US" altLang="en-US" sz="1600" dirty="0" smtClean="0">
                <a:solidFill>
                  <a:schemeClr val="accent1">
                    <a:lumMod val="50000"/>
                  </a:schemeClr>
                </a:solidFill>
              </a:rPr>
              <a:t>In this way is possible to create new </a:t>
            </a:r>
            <a:r>
              <a:rPr lang="en-US" altLang="en-US" sz="1600" u="sng" dirty="0" smtClean="0">
                <a:solidFill>
                  <a:srgbClr val="FF0000"/>
                </a:solidFill>
              </a:rPr>
              <a:t>revisions</a:t>
            </a:r>
            <a:r>
              <a:rPr lang="en-US" altLang="en-US" sz="1600" dirty="0" smtClean="0">
                <a:solidFill>
                  <a:schemeClr val="accent1">
                    <a:lumMod val="50000"/>
                  </a:schemeClr>
                </a:solidFill>
              </a:rPr>
              <a:t> of a particular Object Version </a:t>
            </a:r>
            <a:r>
              <a:rPr lang="en-US" altLang="en-US" sz="1600" dirty="0" smtClean="0">
                <a:solidFill>
                  <a:schemeClr val="accent1">
                    <a:lumMod val="50000"/>
                  </a:schemeClr>
                </a:solidFill>
              </a:rPr>
              <a:t>without updating </a:t>
            </a:r>
            <a:r>
              <a:rPr lang="en-US" altLang="en-US" sz="1600" dirty="0" smtClean="0">
                <a:solidFill>
                  <a:schemeClr val="accent1">
                    <a:lumMod val="50000"/>
                  </a:schemeClr>
                </a:solidFill>
              </a:rPr>
              <a:t>the link inserted in the Table in the Appendix E. This link will always open the latest </a:t>
            </a:r>
            <a:r>
              <a:rPr lang="en-US" altLang="en-US" sz="1600" u="sng" dirty="0" smtClean="0">
                <a:solidFill>
                  <a:srgbClr val="FF0000"/>
                </a:solidFill>
              </a:rPr>
              <a:t>revision</a:t>
            </a:r>
            <a:r>
              <a:rPr lang="en-US" altLang="en-US" sz="1600" dirty="0" smtClean="0">
                <a:solidFill>
                  <a:schemeClr val="accent1">
                    <a:lumMod val="50000"/>
                  </a:schemeClr>
                </a:solidFill>
              </a:rPr>
              <a:t> of a particular Object Version</a:t>
            </a:r>
            <a:endParaRPr lang="en-US" altLang="en-US" sz="1600" dirty="0" smtClean="0"/>
          </a:p>
          <a:p>
            <a:pPr marL="684213" lvl="3" indent="0">
              <a:buNone/>
            </a:pPr>
            <a:endParaRPr lang="en-US" sz="1200" dirty="0"/>
          </a:p>
          <a:p>
            <a:pPr lvl="2"/>
            <a:endParaRPr lang="en-US" sz="1800" dirty="0"/>
          </a:p>
          <a:p>
            <a:pPr lvl="1"/>
            <a:endParaRPr lang="en-US" altLang="en-US" sz="2000" dirty="0" smtClean="0"/>
          </a:p>
        </p:txBody>
      </p:sp>
    </p:spTree>
    <p:extLst>
      <p:ext uri="{BB962C8B-B14F-4D97-AF65-F5344CB8AC3E}">
        <p14:creationId xmlns:p14="http://schemas.microsoft.com/office/powerpoint/2010/main" val="3702510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Consistency Review</a:t>
            </a:r>
            <a:endParaRPr lang="en-US" dirty="0"/>
          </a:p>
        </p:txBody>
      </p:sp>
      <p:sp>
        <p:nvSpPr>
          <p:cNvPr id="3" name="Content Placeholder 2"/>
          <p:cNvSpPr>
            <a:spLocks noGrp="1"/>
          </p:cNvSpPr>
          <p:nvPr>
            <p:ph idx="1"/>
          </p:nvPr>
        </p:nvSpPr>
        <p:spPr>
          <a:xfrm>
            <a:off x="276225" y="996950"/>
            <a:ext cx="8778875" cy="5383212"/>
          </a:xfrm>
        </p:spPr>
        <p:txBody>
          <a:bodyPr/>
          <a:lstStyle/>
          <a:p>
            <a:pPr marL="0" indent="0">
              <a:buNone/>
            </a:pPr>
            <a:r>
              <a:rPr lang="en-US" sz="2400" dirty="0" smtClean="0"/>
              <a:t>Audit current Markdown constructors</a:t>
            </a:r>
          </a:p>
          <a:p>
            <a:pPr lvl="1"/>
            <a:r>
              <a:rPr lang="en-US" sz="2000" dirty="0" smtClean="0"/>
              <a:t>Before sending </a:t>
            </a:r>
            <a:r>
              <a:rPr lang="en-US" sz="2000" dirty="0" smtClean="0"/>
              <a:t>LwM2M v1.1 to </a:t>
            </a:r>
            <a:r>
              <a:rPr lang="en-US" sz="2000" dirty="0" smtClean="0"/>
              <a:t>Consistency Review, DM needs to audit the markdown content against the rules provided in </a:t>
            </a:r>
            <a:r>
              <a:rPr lang="en-US" sz="2000" dirty="0">
                <a:hlinkClick r:id="rId2"/>
              </a:rPr>
              <a:t>How to use Markdown &amp; </a:t>
            </a:r>
            <a:r>
              <a:rPr lang="en-US" sz="2000" dirty="0" smtClean="0">
                <a:hlinkClick r:id="rId2"/>
              </a:rPr>
              <a:t>HTML</a:t>
            </a:r>
            <a:endParaRPr lang="en-US" sz="2000" dirty="0" smtClean="0"/>
          </a:p>
          <a:p>
            <a:pPr marL="0" indent="0">
              <a:buNone/>
            </a:pPr>
            <a:r>
              <a:rPr lang="en-US" sz="2400" dirty="0" smtClean="0"/>
              <a:t>Suggestion</a:t>
            </a:r>
          </a:p>
          <a:p>
            <a:pPr lvl="1"/>
            <a:r>
              <a:rPr lang="en-US" sz="2000" dirty="0" smtClean="0"/>
              <a:t>Each DM active member should audit the content of one section of the TS Core or Transport against the above </a:t>
            </a:r>
            <a:r>
              <a:rPr lang="en-US" sz="2000" dirty="0" smtClean="0"/>
              <a:t>rules</a:t>
            </a:r>
          </a:p>
          <a:p>
            <a:pPr lvl="1"/>
            <a:r>
              <a:rPr lang="en-US" sz="2000" dirty="0" smtClean="0"/>
              <a:t>Staff will support members on their analysis </a:t>
            </a:r>
          </a:p>
          <a:p>
            <a:pPr lvl="2"/>
            <a:r>
              <a:rPr lang="en-US" sz="1800" dirty="0" smtClean="0"/>
              <a:t>This audit must be done by the members in order to familiarize themselves with the rules and constructors used by the md2html tool to produce the final HTML.</a:t>
            </a:r>
            <a:endParaRPr lang="en-US" sz="1800" dirty="0"/>
          </a:p>
          <a:p>
            <a:pPr marL="0" indent="-4763">
              <a:buNone/>
            </a:pPr>
            <a:r>
              <a:rPr lang="en-US" sz="2400" dirty="0" smtClean="0"/>
              <a:t>Examples of Current TS’s Issues</a:t>
            </a:r>
            <a:endParaRPr lang="en-US" sz="2400" dirty="0" smtClean="0"/>
          </a:p>
          <a:p>
            <a:pPr lvl="1"/>
            <a:r>
              <a:rPr lang="en-US" sz="2000" dirty="0" smtClean="0"/>
              <a:t>References to </a:t>
            </a:r>
            <a:r>
              <a:rPr lang="en-US" sz="2000" dirty="0" smtClean="0"/>
              <a:t>sections, tables and figures that doesn’t work</a:t>
            </a:r>
            <a:endParaRPr lang="en-US" sz="2000" dirty="0" smtClean="0"/>
          </a:p>
        </p:txBody>
      </p:sp>
    </p:spTree>
    <p:extLst>
      <p:ext uri="{BB962C8B-B14F-4D97-AF65-F5344CB8AC3E}">
        <p14:creationId xmlns:p14="http://schemas.microsoft.com/office/powerpoint/2010/main" val="1946779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Proposal</a:t>
            </a:r>
          </a:p>
        </p:txBody>
      </p:sp>
      <p:sp>
        <p:nvSpPr>
          <p:cNvPr id="6147" name="Content Placeholder 2"/>
          <p:cNvSpPr>
            <a:spLocks noGrp="1"/>
          </p:cNvSpPr>
          <p:nvPr>
            <p:ph idx="1"/>
          </p:nvPr>
        </p:nvSpPr>
        <p:spPr>
          <a:xfrm>
            <a:off x="336550" y="996950"/>
            <a:ext cx="8778875" cy="5383213"/>
          </a:xfrm>
        </p:spPr>
        <p:txBody>
          <a:bodyPr/>
          <a:lstStyle/>
          <a:p>
            <a:pPr marL="0" indent="-4763">
              <a:buNone/>
            </a:pPr>
            <a:r>
              <a:rPr lang="en-US" altLang="en-US" sz="2400" b="1" dirty="0" smtClean="0"/>
              <a:t>Markdown</a:t>
            </a:r>
          </a:p>
          <a:p>
            <a:pPr lvl="1"/>
            <a:r>
              <a:rPr lang="en-US" altLang="en-US" sz="1800" dirty="0" smtClean="0"/>
              <a:t>To open a specific Object Version AND a specific Service Indicator in the LwM2M Editor Tool (View Mode)</a:t>
            </a:r>
          </a:p>
          <a:p>
            <a:pPr lvl="2"/>
            <a:r>
              <a:rPr lang="en-US" sz="1600" dirty="0" smtClean="0"/>
              <a:t>Insert:  </a:t>
            </a:r>
            <a:r>
              <a:rPr lang="en-US" sz="1800" dirty="0" smtClean="0">
                <a:solidFill>
                  <a:schemeClr val="accent1">
                    <a:lumMod val="50000"/>
                  </a:schemeClr>
                </a:solidFill>
              </a:rPr>
              <a:t>{:</a:t>
            </a:r>
            <a:r>
              <a:rPr lang="en-US" sz="1800" dirty="0" err="1">
                <a:solidFill>
                  <a:schemeClr val="accent1">
                    <a:lumMod val="50000"/>
                  </a:schemeClr>
                </a:solidFill>
              </a:rPr>
              <a:t>supp</a:t>
            </a:r>
            <a:r>
              <a:rPr lang="en-US" sz="1800" dirty="0">
                <a:solidFill>
                  <a:schemeClr val="accent1">
                    <a:lumMod val="50000"/>
                  </a:schemeClr>
                </a:solidFill>
              </a:rPr>
              <a:t> editor  OMA-SUP-XML_LWM2M_Access_Control-V1_0_1.xml</a:t>
            </a:r>
            <a:r>
              <a:rPr lang="en-US" sz="1800" dirty="0" smtClean="0">
                <a:solidFill>
                  <a:schemeClr val="accent1">
                    <a:lumMod val="50000"/>
                  </a:schemeClr>
                </a:solidFill>
              </a:rPr>
              <a:t>}</a:t>
            </a:r>
          </a:p>
          <a:p>
            <a:pPr lvl="2"/>
            <a:r>
              <a:rPr lang="en-US" sz="1400" dirty="0" smtClean="0"/>
              <a:t>This constructor inserts a link in the HTML document that opens in the LwM2M Editor (View mode) the Access Control Object in version 1.0.1</a:t>
            </a:r>
            <a:endParaRPr lang="en-US" sz="1400" dirty="0"/>
          </a:p>
          <a:p>
            <a:pPr lvl="2"/>
            <a:endParaRPr lang="en-US" altLang="en-US" sz="1600" dirty="0" smtClean="0"/>
          </a:p>
          <a:p>
            <a:pPr lvl="1"/>
            <a:r>
              <a:rPr lang="en-US" altLang="en-US" sz="1800" dirty="0" smtClean="0"/>
              <a:t>To open the latest Service Indicator for a specific Object Version </a:t>
            </a:r>
            <a:r>
              <a:rPr lang="en-US" altLang="en-US" sz="1800" dirty="0"/>
              <a:t>in the LwM2M Editor Tool (View Mode</a:t>
            </a:r>
            <a:r>
              <a:rPr lang="en-US" altLang="en-US" sz="1800" dirty="0" smtClean="0"/>
              <a:t>)</a:t>
            </a:r>
          </a:p>
          <a:p>
            <a:pPr lvl="2"/>
            <a:r>
              <a:rPr lang="en-US" sz="1600" dirty="0" smtClean="0"/>
              <a:t>Insert: </a:t>
            </a:r>
            <a:r>
              <a:rPr lang="en-US" sz="1800" dirty="0" smtClean="0">
                <a:solidFill>
                  <a:schemeClr val="accent1">
                    <a:lumMod val="50000"/>
                  </a:schemeClr>
                </a:solidFill>
              </a:rPr>
              <a:t>{:</a:t>
            </a:r>
            <a:r>
              <a:rPr lang="en-US" sz="1800" dirty="0" err="1">
                <a:solidFill>
                  <a:schemeClr val="accent1">
                    <a:lumMod val="50000"/>
                  </a:schemeClr>
                </a:solidFill>
              </a:rPr>
              <a:t>supp</a:t>
            </a:r>
            <a:r>
              <a:rPr lang="en-US" sz="1800" dirty="0">
                <a:solidFill>
                  <a:schemeClr val="accent1">
                    <a:lumMod val="50000"/>
                  </a:schemeClr>
                </a:solidFill>
              </a:rPr>
              <a:t> editor OMA-SUP-XML_LWM2M_Access_Control-V1_0_</a:t>
            </a:r>
            <a:r>
              <a:rPr lang="en-US" sz="1800" b="1" dirty="0">
                <a:solidFill>
                  <a:schemeClr val="accent1">
                    <a:lumMod val="50000"/>
                  </a:schemeClr>
                </a:solidFill>
              </a:rPr>
              <a:t>Z</a:t>
            </a:r>
            <a:r>
              <a:rPr lang="en-US" sz="1800" dirty="0">
                <a:solidFill>
                  <a:schemeClr val="accent1">
                    <a:lumMod val="50000"/>
                  </a:schemeClr>
                </a:solidFill>
              </a:rPr>
              <a:t>.xml</a:t>
            </a:r>
            <a:r>
              <a:rPr lang="en-US" sz="1800" dirty="0" smtClean="0">
                <a:solidFill>
                  <a:schemeClr val="accent1">
                    <a:lumMod val="50000"/>
                  </a:schemeClr>
                </a:solidFill>
              </a:rPr>
              <a:t>}</a:t>
            </a:r>
          </a:p>
          <a:p>
            <a:pPr lvl="2"/>
            <a:r>
              <a:rPr lang="en-US" sz="1600" dirty="0"/>
              <a:t>This constructor </a:t>
            </a:r>
            <a:r>
              <a:rPr lang="en-US" sz="1600" dirty="0" smtClean="0"/>
              <a:t>inserts a link in the HTML document, which opens </a:t>
            </a:r>
            <a:r>
              <a:rPr lang="en-US" sz="1600" dirty="0"/>
              <a:t>in the LwM2M Editor (View mode) the </a:t>
            </a:r>
            <a:r>
              <a:rPr lang="en-US" sz="1600" dirty="0" smtClean="0"/>
              <a:t>latest Access </a:t>
            </a:r>
            <a:r>
              <a:rPr lang="en-US" sz="1600" dirty="0"/>
              <a:t>Control Object version </a:t>
            </a:r>
            <a:r>
              <a:rPr lang="en-US" sz="1600" dirty="0" smtClean="0"/>
              <a:t>1.0</a:t>
            </a:r>
          </a:p>
          <a:p>
            <a:pPr marL="684213" lvl="3" indent="0">
              <a:buNone/>
            </a:pPr>
            <a:endParaRPr lang="en-US" sz="1100" dirty="0"/>
          </a:p>
          <a:p>
            <a:pPr marL="0" indent="-3175">
              <a:buNone/>
            </a:pPr>
            <a:r>
              <a:rPr lang="en-US" altLang="en-US" sz="2400" b="1" dirty="0" smtClean="0">
                <a:solidFill>
                  <a:srgbClr val="000066"/>
                </a:solidFill>
                <a:ea typeface="+mn-ea"/>
                <a:cs typeface="+mn-cs"/>
              </a:rPr>
              <a:t>GitHub (storage)</a:t>
            </a:r>
          </a:p>
          <a:p>
            <a:pPr lvl="1"/>
            <a:r>
              <a:rPr lang="en-US" altLang="en-US" sz="1800" dirty="0"/>
              <a:t>All the supporting files </a:t>
            </a:r>
            <a:r>
              <a:rPr lang="en-US" altLang="en-US" sz="1800" dirty="0" smtClean="0"/>
              <a:t>for LwM2M Objects, independent </a:t>
            </a:r>
            <a:r>
              <a:rPr lang="en-US" altLang="en-US" sz="1800" dirty="0"/>
              <a:t>of the version and revision </a:t>
            </a:r>
            <a:r>
              <a:rPr lang="en-US" altLang="en-US" sz="1800" dirty="0" smtClean="0"/>
              <a:t>MUST be </a:t>
            </a:r>
            <a:r>
              <a:rPr lang="en-US" altLang="en-US" sz="1800" dirty="0"/>
              <a:t>stored in the same folder: (SUP</a:t>
            </a:r>
            <a:r>
              <a:rPr lang="en-US" altLang="en-US" sz="1800" dirty="0" smtClean="0"/>
              <a:t>) in the GitHub repo.</a:t>
            </a:r>
            <a:endParaRPr lang="en-US" altLang="en-US" sz="1800" dirty="0"/>
          </a:p>
          <a:p>
            <a:pPr marL="455613" lvl="2" indent="0">
              <a:buNone/>
            </a:pPr>
            <a:endParaRPr lang="en-US" sz="1600" dirty="0"/>
          </a:p>
          <a:p>
            <a:pPr lvl="1"/>
            <a:endParaRPr lang="en-US" altLang="en-US" sz="1800" dirty="0" smtClean="0"/>
          </a:p>
        </p:txBody>
      </p:sp>
    </p:spTree>
    <p:extLst>
      <p:ext uri="{BB962C8B-B14F-4D97-AF65-F5344CB8AC3E}">
        <p14:creationId xmlns:p14="http://schemas.microsoft.com/office/powerpoint/2010/main" val="3470610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of md2html</a:t>
            </a:r>
            <a:endParaRPr lang="en-US" dirty="0"/>
          </a:p>
        </p:txBody>
      </p:sp>
      <p:sp>
        <p:nvSpPr>
          <p:cNvPr id="3" name="Content Placeholder 2"/>
          <p:cNvSpPr>
            <a:spLocks noGrp="1"/>
          </p:cNvSpPr>
          <p:nvPr>
            <p:ph idx="1"/>
          </p:nvPr>
        </p:nvSpPr>
        <p:spPr/>
        <p:txBody>
          <a:bodyPr/>
          <a:lstStyle/>
          <a:p>
            <a:r>
              <a:rPr lang="en-US" dirty="0" smtClean="0"/>
              <a:t>README.md</a:t>
            </a:r>
          </a:p>
          <a:p>
            <a:pPr lvl="1"/>
            <a:r>
              <a:rPr lang="en-US" dirty="0" smtClean="0"/>
              <a:t>It contains the following links:</a:t>
            </a:r>
          </a:p>
          <a:p>
            <a:pPr lvl="2"/>
            <a:r>
              <a:rPr lang="en-US" dirty="0">
                <a:hlinkClick r:id="rId2"/>
              </a:rPr>
              <a:t>How to use Markdown &amp; </a:t>
            </a:r>
            <a:r>
              <a:rPr lang="en-US" dirty="0" smtClean="0">
                <a:hlinkClick r:id="rId2"/>
              </a:rPr>
              <a:t>HTML</a:t>
            </a:r>
            <a:endParaRPr lang="en-US" dirty="0" smtClean="0"/>
          </a:p>
          <a:p>
            <a:pPr lvl="2"/>
            <a:r>
              <a:rPr lang="en-US" dirty="0" smtClean="0">
                <a:hlinkClick r:id="rId3"/>
              </a:rPr>
              <a:t>Access to MD2HTML </a:t>
            </a:r>
            <a:r>
              <a:rPr lang="en-US" dirty="0">
                <a:hlinkClick r:id="rId3"/>
              </a:rPr>
              <a:t>- Conversion </a:t>
            </a:r>
            <a:r>
              <a:rPr lang="en-US" dirty="0" smtClean="0">
                <a:hlinkClick r:id="rId3"/>
              </a:rPr>
              <a:t>Tool</a:t>
            </a:r>
            <a:endParaRPr lang="en-US" dirty="0" smtClean="0"/>
          </a:p>
          <a:p>
            <a:pPr lvl="3"/>
            <a:r>
              <a:rPr lang="en-US" dirty="0" smtClean="0"/>
              <a:t>Currently the link points to a tool under development</a:t>
            </a:r>
          </a:p>
          <a:p>
            <a:pPr lvl="3"/>
            <a:r>
              <a:rPr lang="en-US" dirty="0" smtClean="0"/>
              <a:t>Soon the link will point to a production tool stored in the OMA cluster (login credential will be required)</a:t>
            </a:r>
          </a:p>
          <a:p>
            <a:pPr lvl="2"/>
            <a:r>
              <a:rPr lang="en-US" dirty="0">
                <a:hlinkClick r:id="rId4"/>
              </a:rPr>
              <a:t>Creation of a PDF file from </a:t>
            </a:r>
            <a:r>
              <a:rPr lang="en-US" dirty="0" smtClean="0">
                <a:hlinkClick r:id="rId4"/>
              </a:rPr>
              <a:t>HTML</a:t>
            </a:r>
            <a:endParaRPr lang="en-US" dirty="0" smtClean="0"/>
          </a:p>
          <a:p>
            <a:pPr lvl="2"/>
            <a:r>
              <a:rPr lang="en-US" dirty="0">
                <a:hlinkClick r:id="rId5"/>
              </a:rPr>
              <a:t>Identify Differences between TS's</a:t>
            </a:r>
            <a:endParaRPr lang="en-US" dirty="0"/>
          </a:p>
        </p:txBody>
      </p:sp>
    </p:spTree>
    <p:extLst>
      <p:ext uri="{BB962C8B-B14F-4D97-AF65-F5344CB8AC3E}">
        <p14:creationId xmlns:p14="http://schemas.microsoft.com/office/powerpoint/2010/main" val="14240885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5758</TotalTime>
  <Pages>15</Pages>
  <Words>652</Words>
  <Application>Microsoft Office PowerPoint</Application>
  <PresentationFormat>Custom</PresentationFormat>
  <Paragraphs>55</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OMA-DM-2018-0029-INP_MD2HTML_in_Production   MD2HTML Tool in Production</vt:lpstr>
      <vt:lpstr>New Request</vt:lpstr>
      <vt:lpstr>Consistency Review</vt:lpstr>
      <vt:lpstr>Comments / Questions?   </vt:lpstr>
      <vt:lpstr>Proposal</vt:lpstr>
      <vt:lpstr>Deployment of md2html</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273</cp:revision>
  <cp:lastPrinted>1999-04-27T06:51:51Z</cp:lastPrinted>
  <dcterms:created xsi:type="dcterms:W3CDTF">2002-03-19T14:05:12Z</dcterms:created>
  <dcterms:modified xsi:type="dcterms:W3CDTF">2018-04-02T16:47:57Z</dcterms:modified>
</cp:coreProperties>
</file>