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293" r:id="rId2"/>
    <p:sldId id="327" r:id="rId3"/>
    <p:sldId id="330" r:id="rId4"/>
    <p:sldId id="331" r:id="rId5"/>
    <p:sldId id="332"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autoAdjust="0"/>
    <p:restoredTop sz="94660"/>
  </p:normalViewPr>
  <p:slideViewPr>
    <p:cSldViewPr>
      <p:cViewPr varScale="1">
        <p:scale>
          <a:sx n="104" d="100"/>
          <a:sy n="104" d="100"/>
        </p:scale>
        <p:origin x="126" y="31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OMA-DM-2018-0033</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iki.openmobilealliance.org/display/OWG/Gating+Criteria" TargetMode="External"/><Relationship Id="rId2" Type="http://schemas.openxmlformats.org/officeDocument/2006/relationships/hyperlink" Target="https://wiki.openmobilealliance.org/pages/viewpage.action?pageId=38634069"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a:t>
            </a:r>
            <a:r>
              <a:rPr lang="en-US" altLang="zh-CN" b="1" dirty="0" smtClean="0">
                <a:latin typeface="Tahoma" pitchFamily="34" charset="0"/>
                <a:ea typeface="宋体" charset="-122"/>
              </a:rPr>
              <a:t>DM</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Date:	</a:t>
            </a:r>
            <a:r>
              <a:rPr lang="en-US" altLang="zh-CN" b="1" dirty="0" smtClean="0">
                <a:latin typeface="Tahoma" pitchFamily="34" charset="0"/>
                <a:ea typeface="宋体" charset="-122"/>
              </a:rPr>
              <a:t>09 </a:t>
            </a:r>
            <a:r>
              <a:rPr lang="en-US" altLang="zh-CN" b="1" dirty="0" err="1" smtClean="0">
                <a:latin typeface="Tahoma" pitchFamily="34" charset="0"/>
                <a:ea typeface="宋体" charset="-122"/>
              </a:rPr>
              <a:t>Abr</a:t>
            </a:r>
            <a:r>
              <a:rPr lang="en-US" altLang="zh-CN" b="1" dirty="0" smtClean="0">
                <a:latin typeface="Tahoma" pitchFamily="34" charset="0"/>
                <a:ea typeface="宋体" charset="-122"/>
              </a:rPr>
              <a:t> 2018</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t>
            </a:r>
            <a:r>
              <a:rPr lang="en-US" altLang="zh-CN" b="1" dirty="0" smtClean="0">
                <a:latin typeface="Tahoma" pitchFamily="34" charset="0"/>
                <a:ea typeface="宋体" charset="-122"/>
              </a:rPr>
              <a:t>Joaquin Prado</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charset="-122"/>
              </a:rPr>
              <a:t>OMA Staff</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OMA-DM-2018-0033-INP_md2html_Updates</a:t>
            </a:r>
            <a:r>
              <a:rPr lang="en-US" altLang="zh-CN" sz="2000" dirty="0">
                <a:ea typeface="宋体" panose="02010600030101010101" pitchFamily="2" charset="-122"/>
              </a:rPr>
              <a:t/>
            </a:r>
            <a:br>
              <a:rPr lang="en-US" altLang="zh-CN" sz="2000" dirty="0">
                <a:ea typeface="宋体" panose="02010600030101010101" pitchFamily="2" charset="-122"/>
              </a:rPr>
            </a:br>
            <a:r>
              <a:rPr lang="en-US" altLang="zh-CN" sz="1400" dirty="0">
                <a:ea typeface="宋体" panose="02010600030101010101" pitchFamily="2" charset="-122"/>
              </a:rPr>
              <a:t/>
            </a:r>
            <a:br>
              <a:rPr lang="en-US" altLang="zh-CN" sz="1400" dirty="0">
                <a:ea typeface="宋体" panose="02010600030101010101" pitchFamily="2" charset="-122"/>
              </a:rPr>
            </a:br>
            <a:r>
              <a:rPr lang="en-US" altLang="zh-CN" dirty="0" smtClean="0">
                <a:ea typeface="宋体" charset="-122"/>
              </a:rPr>
              <a:t/>
            </a:r>
            <a:br>
              <a:rPr lang="en-US" altLang="zh-CN" dirty="0" smtClean="0">
                <a:ea typeface="宋体" charset="-122"/>
              </a:rPr>
            </a:br>
            <a:r>
              <a:rPr lang="en-GB" altLang="zh-CN" sz="1800" dirty="0" smtClean="0">
                <a:ea typeface="宋体" panose="02010600030101010101" pitchFamily="2" charset="-122"/>
              </a:rPr>
              <a:t>MD2HTML </a:t>
            </a:r>
            <a:r>
              <a:rPr lang="en-GB" altLang="zh-CN" sz="1800" dirty="0" smtClean="0">
                <a:ea typeface="宋体" panose="02010600030101010101" pitchFamily="2" charset="-122"/>
              </a:rPr>
              <a:t>Updates</a:t>
            </a: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smtClean="0"/>
              <a:t>New Requirement</a:t>
            </a:r>
            <a:endParaRPr lang="en-US" altLang="en-US" dirty="0" smtClean="0"/>
          </a:p>
        </p:txBody>
      </p:sp>
      <p:sp>
        <p:nvSpPr>
          <p:cNvPr id="6147" name="Content Placeholder 2"/>
          <p:cNvSpPr>
            <a:spLocks noGrp="1"/>
          </p:cNvSpPr>
          <p:nvPr>
            <p:ph idx="1"/>
          </p:nvPr>
        </p:nvSpPr>
        <p:spPr>
          <a:xfrm>
            <a:off x="336550" y="996950"/>
            <a:ext cx="8778875" cy="5383213"/>
          </a:xfrm>
        </p:spPr>
        <p:txBody>
          <a:bodyPr/>
          <a:lstStyle/>
          <a:p>
            <a:pPr marL="0" indent="-4763">
              <a:buNone/>
            </a:pPr>
            <a:r>
              <a:rPr lang="en-US" altLang="en-US" sz="2400" b="1" dirty="0" smtClean="0"/>
              <a:t>Requirement</a:t>
            </a:r>
            <a:endParaRPr lang="en-US" altLang="en-US" sz="2400" b="1" dirty="0" smtClean="0"/>
          </a:p>
          <a:p>
            <a:pPr lvl="1"/>
            <a:r>
              <a:rPr lang="en-US" altLang="en-US" sz="1800" dirty="0" smtClean="0"/>
              <a:t>To open a specific Object Version AND a specific </a:t>
            </a:r>
            <a:r>
              <a:rPr lang="en-US" altLang="en-US" sz="1800" dirty="0" smtClean="0"/>
              <a:t>revision, (o</a:t>
            </a:r>
            <a:r>
              <a:rPr lang="en-US" altLang="en-US" sz="1800" dirty="0" smtClean="0"/>
              <a:t>r latest revision</a:t>
            </a:r>
            <a:r>
              <a:rPr lang="en-US" altLang="en-US" sz="1800" dirty="0" smtClean="0"/>
              <a:t>) of a LwM2M Object in </a:t>
            </a:r>
            <a:r>
              <a:rPr lang="en-US" altLang="en-US" sz="1800" dirty="0" smtClean="0"/>
              <a:t>the LwM2M Editor Tool (View Mode)</a:t>
            </a:r>
          </a:p>
          <a:p>
            <a:pPr lvl="2"/>
            <a:r>
              <a:rPr lang="en-US" sz="1600" dirty="0" smtClean="0"/>
              <a:t>Insert:  </a:t>
            </a:r>
            <a:r>
              <a:rPr lang="en-US" sz="1800" dirty="0" smtClean="0">
                <a:solidFill>
                  <a:schemeClr val="accent1">
                    <a:lumMod val="50000"/>
                  </a:schemeClr>
                </a:solidFill>
              </a:rPr>
              <a:t>{:</a:t>
            </a:r>
            <a:r>
              <a:rPr lang="en-US" sz="1800" dirty="0" err="1" smtClean="0">
                <a:solidFill>
                  <a:schemeClr val="accent1">
                    <a:lumMod val="50000"/>
                  </a:schemeClr>
                </a:solidFill>
              </a:rPr>
              <a:t>oeditor</a:t>
            </a:r>
            <a:r>
              <a:rPr lang="en-US" sz="1800" dirty="0" smtClean="0">
                <a:solidFill>
                  <a:schemeClr val="accent1">
                    <a:lumMod val="50000"/>
                  </a:schemeClr>
                </a:solidFill>
              </a:rPr>
              <a:t> </a:t>
            </a:r>
            <a:r>
              <a:rPr lang="en-US" sz="1800" dirty="0" smtClean="0">
                <a:solidFill>
                  <a:schemeClr val="accent1">
                    <a:lumMod val="50000"/>
                  </a:schemeClr>
                </a:solidFill>
              </a:rPr>
              <a:t>OMA-SUP-XML_LWM2M_Access_Control-V1_0_1.xml</a:t>
            </a:r>
            <a:r>
              <a:rPr lang="en-US" sz="1800" dirty="0" smtClean="0">
                <a:solidFill>
                  <a:schemeClr val="accent1">
                    <a:lumMod val="50000"/>
                  </a:schemeClr>
                </a:solidFill>
              </a:rPr>
              <a:t>}</a:t>
            </a:r>
          </a:p>
          <a:p>
            <a:pPr lvl="2"/>
            <a:r>
              <a:rPr lang="en-US" sz="1400" dirty="0" smtClean="0"/>
              <a:t>This constructor inserts a link in the HTML document that opens in the LwM2M Editor (View mode) the Access Control Object in version </a:t>
            </a:r>
            <a:r>
              <a:rPr lang="en-US" sz="1400" dirty="0" smtClean="0"/>
              <a:t>1.0.1</a:t>
            </a:r>
            <a:endParaRPr lang="en-US" altLang="en-US" sz="1600" dirty="0" smtClean="0"/>
          </a:p>
          <a:p>
            <a:pPr lvl="2"/>
            <a:r>
              <a:rPr lang="en-US" sz="1600" dirty="0" smtClean="0"/>
              <a:t>Insert</a:t>
            </a:r>
            <a:r>
              <a:rPr lang="en-US" sz="1600" dirty="0" smtClean="0"/>
              <a:t>: </a:t>
            </a:r>
            <a:r>
              <a:rPr lang="en-US" sz="1800" dirty="0" smtClean="0">
                <a:solidFill>
                  <a:schemeClr val="accent1">
                    <a:lumMod val="50000"/>
                  </a:schemeClr>
                </a:solidFill>
              </a:rPr>
              <a:t>{:</a:t>
            </a:r>
            <a:r>
              <a:rPr lang="en-US" sz="1800" dirty="0" err="1" smtClean="0">
                <a:solidFill>
                  <a:schemeClr val="accent1">
                    <a:lumMod val="50000"/>
                  </a:schemeClr>
                </a:solidFill>
              </a:rPr>
              <a:t>oeditor</a:t>
            </a:r>
            <a:r>
              <a:rPr lang="en-US" sz="1800" dirty="0" smtClean="0">
                <a:solidFill>
                  <a:schemeClr val="accent1">
                    <a:lumMod val="50000"/>
                  </a:schemeClr>
                </a:solidFill>
              </a:rPr>
              <a:t> </a:t>
            </a:r>
            <a:r>
              <a:rPr lang="en-US" sz="1800" dirty="0">
                <a:solidFill>
                  <a:schemeClr val="accent1">
                    <a:lumMod val="50000"/>
                  </a:schemeClr>
                </a:solidFill>
              </a:rPr>
              <a:t>OMA-SUP-XML_LWM2M_Access_Control-V1_0_</a:t>
            </a:r>
            <a:r>
              <a:rPr lang="en-US" sz="1800" b="1" dirty="0">
                <a:solidFill>
                  <a:schemeClr val="accent1">
                    <a:lumMod val="50000"/>
                  </a:schemeClr>
                </a:solidFill>
              </a:rPr>
              <a:t>Z</a:t>
            </a:r>
            <a:r>
              <a:rPr lang="en-US" sz="1800" dirty="0">
                <a:solidFill>
                  <a:schemeClr val="accent1">
                    <a:lumMod val="50000"/>
                  </a:schemeClr>
                </a:solidFill>
              </a:rPr>
              <a:t>.xml</a:t>
            </a:r>
            <a:r>
              <a:rPr lang="en-US" sz="1800" dirty="0" smtClean="0">
                <a:solidFill>
                  <a:schemeClr val="accent1">
                    <a:lumMod val="50000"/>
                  </a:schemeClr>
                </a:solidFill>
              </a:rPr>
              <a:t>}</a:t>
            </a:r>
          </a:p>
          <a:p>
            <a:pPr lvl="2"/>
            <a:r>
              <a:rPr lang="en-US" sz="1400" dirty="0"/>
              <a:t>This</a:t>
            </a:r>
            <a:r>
              <a:rPr lang="en-US" sz="1400" dirty="0" smtClean="0"/>
              <a:t> constructor </a:t>
            </a:r>
            <a:r>
              <a:rPr lang="en-US" sz="1400" dirty="0"/>
              <a:t>inserts</a:t>
            </a:r>
            <a:r>
              <a:rPr lang="en-US" sz="1400" dirty="0" smtClean="0"/>
              <a:t> a link in the HTML document, which opens in the LwM2M Editor (View mode) the latest Access Control Object version 1.0</a:t>
            </a:r>
          </a:p>
          <a:p>
            <a:pPr marL="0" indent="-3175">
              <a:buNone/>
            </a:pPr>
            <a:r>
              <a:rPr lang="en-US" altLang="en-US" sz="2400" b="1" dirty="0" smtClean="0"/>
              <a:t>Example</a:t>
            </a:r>
            <a:endParaRPr lang="en-US" altLang="en-US" sz="2400" b="1" dirty="0"/>
          </a:p>
          <a:p>
            <a:pPr marL="0" indent="-3175">
              <a:buNone/>
            </a:pPr>
            <a:r>
              <a:rPr lang="en-US" altLang="en-US" sz="1800" dirty="0" smtClean="0"/>
              <a:t>In Markdown</a:t>
            </a:r>
          </a:p>
          <a:p>
            <a:pPr marL="512763" lvl="1" indent="-285750"/>
            <a:r>
              <a:rPr lang="en-US" altLang="en-US" sz="1400" dirty="0"/>
              <a:t>{:</a:t>
            </a:r>
            <a:r>
              <a:rPr lang="en-US" altLang="en-US" sz="1400" dirty="0" err="1"/>
              <a:t>oeditor</a:t>
            </a:r>
            <a:r>
              <a:rPr lang="en-US" altLang="en-US" sz="1400" dirty="0"/>
              <a:t> OMA-SUP-XML_LWM2M_Server-V1_Z.xml</a:t>
            </a:r>
            <a:r>
              <a:rPr lang="en-US" altLang="en-US" sz="1400" dirty="0" smtClean="0"/>
              <a:t>}</a:t>
            </a:r>
          </a:p>
          <a:p>
            <a:pPr marL="0" indent="0">
              <a:buNone/>
            </a:pPr>
            <a:r>
              <a:rPr lang="en-US" altLang="en-US" sz="1800" dirty="0" smtClean="0"/>
              <a:t>In HTML</a:t>
            </a:r>
          </a:p>
          <a:p>
            <a:pPr marL="515938" lvl="1" indent="-285750"/>
            <a:r>
              <a:rPr lang="en-US" altLang="en-US" sz="1400" dirty="0" smtClean="0"/>
              <a:t>The </a:t>
            </a:r>
            <a:r>
              <a:rPr lang="en-US" altLang="en-US" sz="1400" dirty="0" smtClean="0">
                <a:solidFill>
                  <a:schemeClr val="accent1">
                    <a:lumMod val="75000"/>
                  </a:schemeClr>
                </a:solidFill>
              </a:rPr>
              <a:t>md2html tool </a:t>
            </a:r>
            <a:r>
              <a:rPr lang="en-US" altLang="en-US" sz="1400" dirty="0" smtClean="0"/>
              <a:t>converts this constructor in a link to the latest revision of the Server Object</a:t>
            </a:r>
          </a:p>
          <a:p>
            <a:pPr marL="515938" lvl="1" indent="-285750"/>
            <a:r>
              <a:rPr lang="en-US" altLang="en-US" sz="1400" dirty="0">
                <a:solidFill>
                  <a:schemeClr val="accent6"/>
                </a:solidFill>
              </a:rPr>
              <a:t>http://devtoolkit.openmobilealliance.org/OEditor/LWMOView?</a:t>
            </a:r>
            <a:r>
              <a:rPr lang="en-US" altLang="en-US" sz="1400" dirty="0"/>
              <a:t>url=</a:t>
            </a:r>
            <a:r>
              <a:rPr lang="en-US" altLang="en-US" sz="1400" dirty="0">
                <a:solidFill>
                  <a:schemeClr val="accent1">
                    <a:lumMod val="75000"/>
                  </a:schemeClr>
                </a:solidFill>
              </a:rPr>
              <a:t>http://</a:t>
            </a:r>
            <a:r>
              <a:rPr lang="en-US" altLang="en-US" sz="1400" dirty="0" smtClean="0">
                <a:solidFill>
                  <a:schemeClr val="accent1">
                    <a:lumMod val="75000"/>
                  </a:schemeClr>
                </a:solidFill>
              </a:rPr>
              <a:t>45.33.44.44/SUP/OMA-SUP-XML_LWM2M_Server-V1_1.xml</a:t>
            </a:r>
            <a:r>
              <a:rPr lang="en-US" altLang="en-US" sz="1400" dirty="0" smtClean="0"/>
              <a:t> :</a:t>
            </a:r>
          </a:p>
          <a:p>
            <a:pPr marL="630238" lvl="2" indent="-171450"/>
            <a:r>
              <a:rPr lang="en-US" altLang="en-US" sz="1200" dirty="0" smtClean="0"/>
              <a:t>Where the xml can be found in</a:t>
            </a:r>
            <a:r>
              <a:rPr lang="en-US" altLang="en-US" sz="1200" dirty="0"/>
              <a:t>: </a:t>
            </a:r>
            <a:r>
              <a:rPr lang="en-US" altLang="en-US" sz="1200" dirty="0" smtClean="0"/>
              <a:t>http</a:t>
            </a:r>
            <a:r>
              <a:rPr lang="en-US" altLang="en-US" sz="1200" dirty="0"/>
              <a:t>://</a:t>
            </a:r>
            <a:r>
              <a:rPr lang="en-US" altLang="en-US" sz="1200" dirty="0" smtClean="0"/>
              <a:t>45.33.44.44/SUP/OMA-SUP-XML_LWM2M_Server-V1_1.xml</a:t>
            </a:r>
          </a:p>
          <a:p>
            <a:pPr marL="855663" lvl="3" indent="-171450"/>
            <a:r>
              <a:rPr lang="en-US" altLang="en-US" sz="1000" dirty="0" smtClean="0"/>
              <a:t>This xml is stored in </a:t>
            </a:r>
            <a:r>
              <a:rPr lang="en-US" altLang="en-US" sz="1000" dirty="0" smtClean="0">
                <a:solidFill>
                  <a:srgbClr val="FF0000"/>
                </a:solidFill>
              </a:rPr>
              <a:t>a private repository </a:t>
            </a:r>
            <a:r>
              <a:rPr lang="en-US" altLang="en-US" sz="1000" dirty="0" smtClean="0"/>
              <a:t>and it is </a:t>
            </a:r>
            <a:r>
              <a:rPr lang="en-US" altLang="en-US" sz="1000" dirty="0" smtClean="0">
                <a:solidFill>
                  <a:srgbClr val="FF0000"/>
                </a:solidFill>
              </a:rPr>
              <a:t>not Approved by the Board</a:t>
            </a:r>
            <a:r>
              <a:rPr lang="en-US" altLang="en-US" sz="1000" dirty="0" smtClean="0"/>
              <a:t>.</a:t>
            </a:r>
            <a:endParaRPr lang="en-US" altLang="en-US" sz="1000" dirty="0"/>
          </a:p>
          <a:p>
            <a:pPr marL="512763" lvl="1" indent="-285750"/>
            <a:endParaRPr lang="en-US" altLang="en-US" sz="1400" dirty="0"/>
          </a:p>
          <a:p>
            <a:pPr marL="455613" lvl="2" indent="0">
              <a:buNone/>
            </a:pPr>
            <a:endParaRPr lang="en-US" sz="1600" dirty="0"/>
          </a:p>
          <a:p>
            <a:pPr lvl="1"/>
            <a:endParaRPr lang="en-US" altLang="en-US" sz="1800" dirty="0" smtClean="0"/>
          </a:p>
        </p:txBody>
      </p:sp>
    </p:spTree>
    <p:extLst>
      <p:ext uri="{BB962C8B-B14F-4D97-AF65-F5344CB8AC3E}">
        <p14:creationId xmlns:p14="http://schemas.microsoft.com/office/powerpoint/2010/main" val="34706104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a:t>
            </a:r>
            <a:endParaRPr lang="en-US" dirty="0"/>
          </a:p>
        </p:txBody>
      </p:sp>
      <p:sp>
        <p:nvSpPr>
          <p:cNvPr id="3" name="Content Placeholder 2"/>
          <p:cNvSpPr>
            <a:spLocks noGrp="1"/>
          </p:cNvSpPr>
          <p:nvPr>
            <p:ph idx="1"/>
          </p:nvPr>
        </p:nvSpPr>
        <p:spPr/>
        <p:txBody>
          <a:bodyPr/>
          <a:lstStyle/>
          <a:p>
            <a:pPr marL="0" indent="0">
              <a:buNone/>
            </a:pPr>
            <a:r>
              <a:rPr lang="en-US" dirty="0" smtClean="0"/>
              <a:t>During Development</a:t>
            </a:r>
          </a:p>
          <a:p>
            <a:pPr lvl="1"/>
            <a:r>
              <a:rPr lang="en-US" dirty="0" smtClean="0"/>
              <a:t>It is ok to point to a xml file that is in a private repository and it has not been approved by the Board</a:t>
            </a:r>
          </a:p>
          <a:p>
            <a:pPr lvl="1"/>
            <a:endParaRPr lang="en-US" dirty="0"/>
          </a:p>
          <a:p>
            <a:pPr marL="0" indent="-4763">
              <a:buNone/>
            </a:pPr>
            <a:r>
              <a:rPr lang="en-US" dirty="0" smtClean="0"/>
              <a:t>At the time of Publication</a:t>
            </a:r>
          </a:p>
          <a:p>
            <a:pPr lvl="1"/>
            <a:r>
              <a:rPr lang="en-US" dirty="0" smtClean="0"/>
              <a:t>The link in HTML needs to be changed to point to a file that is in a public location AND it has been Approved by OMA</a:t>
            </a:r>
          </a:p>
          <a:p>
            <a:pPr lvl="1"/>
            <a:endParaRPr lang="en-US" dirty="0"/>
          </a:p>
          <a:p>
            <a:pPr marL="0" indent="0">
              <a:buNone/>
            </a:pPr>
            <a:r>
              <a:rPr lang="en-US" dirty="0" smtClean="0"/>
              <a:t>Problem</a:t>
            </a:r>
          </a:p>
          <a:p>
            <a:pPr lvl="1"/>
            <a:r>
              <a:rPr lang="en-US" dirty="0" smtClean="0"/>
              <a:t>The request to open a specific xml Object in xml or in the LwM2M Editor cannot be easily achieved due to problems with the public availability of the xml file.</a:t>
            </a:r>
          </a:p>
          <a:p>
            <a:pPr marL="225425" lvl="1" indent="0">
              <a:buNone/>
            </a:pPr>
            <a:endParaRPr lang="en-US" dirty="0"/>
          </a:p>
        </p:txBody>
      </p:sp>
    </p:spTree>
    <p:extLst>
      <p:ext uri="{BB962C8B-B14F-4D97-AF65-F5344CB8AC3E}">
        <p14:creationId xmlns:p14="http://schemas.microsoft.com/office/powerpoint/2010/main" val="680613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Preparation for Board Approval</a:t>
            </a:r>
            <a:endParaRPr lang="en-US" dirty="0"/>
          </a:p>
        </p:txBody>
      </p:sp>
      <p:sp>
        <p:nvSpPr>
          <p:cNvPr id="3" name="Content Placeholder 2"/>
          <p:cNvSpPr>
            <a:spLocks noGrp="1"/>
          </p:cNvSpPr>
          <p:nvPr>
            <p:ph idx="1"/>
          </p:nvPr>
        </p:nvSpPr>
        <p:spPr/>
        <p:txBody>
          <a:bodyPr/>
          <a:lstStyle/>
          <a:p>
            <a:pPr marL="0" indent="0">
              <a:buNone/>
            </a:pPr>
            <a:r>
              <a:rPr lang="en-US" dirty="0" smtClean="0"/>
              <a:t>LwM2M v1.1 Consistency Review</a:t>
            </a:r>
          </a:p>
          <a:p>
            <a:pPr lvl="1"/>
            <a:r>
              <a:rPr lang="en-US" dirty="0" smtClean="0"/>
              <a:t>During this process members need to ensure that the LwM2M documentation meets the </a:t>
            </a:r>
            <a:r>
              <a:rPr lang="en-US" dirty="0" err="1" smtClean="0">
                <a:hlinkClick r:id="rId2"/>
              </a:rPr>
              <a:t>mardown</a:t>
            </a:r>
            <a:r>
              <a:rPr lang="en-US" dirty="0" smtClean="0">
                <a:hlinkClick r:id="rId2"/>
              </a:rPr>
              <a:t>/HTML guidelines </a:t>
            </a:r>
            <a:r>
              <a:rPr lang="en-US" dirty="0" smtClean="0"/>
              <a:t>published in the </a:t>
            </a:r>
            <a:r>
              <a:rPr lang="en-US" dirty="0" smtClean="0">
                <a:hlinkClick r:id="rId2"/>
              </a:rPr>
              <a:t>OMA wiki</a:t>
            </a:r>
            <a:endParaRPr lang="en-US" dirty="0" smtClean="0"/>
          </a:p>
          <a:p>
            <a:pPr lvl="1"/>
            <a:endParaRPr lang="en-US" dirty="0"/>
          </a:p>
          <a:p>
            <a:pPr marL="0" indent="-4763">
              <a:buNone/>
            </a:pPr>
            <a:r>
              <a:rPr lang="en-US" dirty="0" smtClean="0"/>
              <a:t>Approval Criteria (Gating Criteria)</a:t>
            </a:r>
          </a:p>
          <a:p>
            <a:pPr lvl="1"/>
            <a:r>
              <a:rPr lang="en-US" dirty="0" smtClean="0"/>
              <a:t>In the new OMA Process, documents send to Board Approval need to meet the Gating or Approval Criteria.</a:t>
            </a:r>
          </a:p>
          <a:p>
            <a:pPr lvl="2"/>
            <a:r>
              <a:rPr lang="en-US" dirty="0" smtClean="0"/>
              <a:t>This criteria is being defined </a:t>
            </a:r>
            <a:r>
              <a:rPr lang="en-US" dirty="0" smtClean="0">
                <a:hlinkClick r:id="rId3"/>
              </a:rPr>
              <a:t>here</a:t>
            </a:r>
            <a:r>
              <a:rPr lang="en-US" dirty="0" smtClean="0"/>
              <a:t> and it is based on the </a:t>
            </a:r>
            <a:r>
              <a:rPr lang="en-US" dirty="0" err="1">
                <a:hlinkClick r:id="rId2"/>
              </a:rPr>
              <a:t>mardown</a:t>
            </a:r>
            <a:r>
              <a:rPr lang="en-US" dirty="0">
                <a:hlinkClick r:id="rId2"/>
              </a:rPr>
              <a:t>/HTML guidelines </a:t>
            </a:r>
            <a:endParaRPr lang="en-US" dirty="0"/>
          </a:p>
        </p:txBody>
      </p:sp>
    </p:spTree>
    <p:extLst>
      <p:ext uri="{BB962C8B-B14F-4D97-AF65-F5344CB8AC3E}">
        <p14:creationId xmlns:p14="http://schemas.microsoft.com/office/powerpoint/2010/main" val="40946793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137" y="3054350"/>
            <a:ext cx="8748712" cy="703262"/>
          </a:xfrm>
        </p:spPr>
        <p:txBody>
          <a:bodyPr/>
          <a:lstStyle/>
          <a:p>
            <a:r>
              <a:rPr lang="en-US" dirty="0" smtClean="0"/>
              <a:t>Questions?</a:t>
            </a:r>
            <a:endParaRPr lang="en-US" dirty="0"/>
          </a:p>
        </p:txBody>
      </p:sp>
    </p:spTree>
    <p:extLst>
      <p:ext uri="{BB962C8B-B14F-4D97-AF65-F5344CB8AC3E}">
        <p14:creationId xmlns:p14="http://schemas.microsoft.com/office/powerpoint/2010/main" val="733266412"/>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5796</TotalTime>
  <Pages>15</Pages>
  <Words>511</Words>
  <Application>Microsoft Office PowerPoint</Application>
  <PresentationFormat>Custom</PresentationFormat>
  <Paragraphs>44</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宋体</vt:lpstr>
      <vt:lpstr>Arial</vt:lpstr>
      <vt:lpstr>Arial Narrow</vt:lpstr>
      <vt:lpstr>Tahoma</vt:lpstr>
      <vt:lpstr>Times New Roman</vt:lpstr>
      <vt:lpstr>OMA Template</vt:lpstr>
      <vt:lpstr>OMA-DM-2018-0033-INP_md2html_Updates   MD2HTML Updates</vt:lpstr>
      <vt:lpstr>New Requirement</vt:lpstr>
      <vt:lpstr>Problem</vt:lpstr>
      <vt:lpstr>Preparation for Board Approval</vt:lpstr>
      <vt:lpstr>Questions?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278</cp:revision>
  <cp:lastPrinted>1999-04-27T06:51:51Z</cp:lastPrinted>
  <dcterms:created xsi:type="dcterms:W3CDTF">2002-03-19T14:05:12Z</dcterms:created>
  <dcterms:modified xsi:type="dcterms:W3CDTF">2018-04-10T02:48:49Z</dcterms:modified>
</cp:coreProperties>
</file>