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293" r:id="rId2"/>
    <p:sldId id="338" r:id="rId3"/>
    <p:sldId id="349" r:id="rId4"/>
    <p:sldId id="350" r:id="rId5"/>
    <p:sldId id="351" r:id="rId6"/>
    <p:sldId id="352" r:id="rId7"/>
    <p:sldId id="348"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p:normalViewPr>
  <p:slideViewPr>
    <p:cSldViewPr>
      <p:cViewPr varScale="1">
        <p:scale>
          <a:sx n="89" d="100"/>
          <a:sy n="89" d="100"/>
        </p:scale>
        <p:origin x="1214" y="5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OMA-DM-2018-0043</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Submitted </a:t>
            </a:r>
            <a:r>
              <a:rPr lang="en-US" altLang="zh-CN" b="1" dirty="0">
                <a:latin typeface="Tahoma" pitchFamily="34" charset="0"/>
                <a:ea typeface="宋体" charset="-122"/>
              </a:rPr>
              <a:t>To:	</a:t>
            </a:r>
            <a:r>
              <a:rPr lang="en-US" altLang="zh-CN" b="1" dirty="0" smtClean="0">
                <a:latin typeface="Tahoma" pitchFamily="34" charset="0"/>
                <a:ea typeface="宋体" charset="-122"/>
              </a:rPr>
              <a:t>DMSE</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Date</a:t>
            </a:r>
            <a:r>
              <a:rPr lang="en-US" altLang="zh-CN" b="1" dirty="0">
                <a:latin typeface="Tahoma" pitchFamily="34" charset="0"/>
                <a:ea typeface="宋体" charset="-122"/>
              </a:rPr>
              <a:t>:	</a:t>
            </a:r>
            <a:r>
              <a:rPr lang="en-US" altLang="zh-CN" b="1" dirty="0" smtClean="0">
                <a:latin typeface="Tahoma" pitchFamily="34" charset="0"/>
                <a:ea typeface="宋体" charset="-122"/>
              </a:rPr>
              <a:t> 22 May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Contact: </a:t>
            </a:r>
            <a:r>
              <a:rPr lang="en-US" altLang="zh-CN" b="1" dirty="0">
                <a:latin typeface="Tahoma" pitchFamily="34" charset="0"/>
                <a:ea typeface="宋体" charset="-122"/>
              </a:rPr>
              <a: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Source: </a:t>
            </a:r>
            <a:r>
              <a:rPr lang="en-US" altLang="zh-CN" b="1" dirty="0">
                <a:latin typeface="Tahoma" pitchFamily="34" charset="0"/>
                <a:ea typeface="宋体" charset="-122"/>
              </a:rPr>
              <a:t>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OMA-DM-2018-0043-INP_How_to_use_SCRs_in_OMA</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US" sz="2400" dirty="0" smtClean="0"/>
              <a:t>How to Use SCRs in OMA</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marL="0" indent="0">
              <a:buNone/>
            </a:pPr>
            <a:r>
              <a:rPr lang="en-US" dirty="0" smtClean="0"/>
              <a:t>At the Bangkok meeting </a:t>
            </a:r>
            <a:r>
              <a:rPr lang="en-US" dirty="0" smtClean="0"/>
              <a:t>DMSE </a:t>
            </a:r>
            <a:r>
              <a:rPr lang="en-US" dirty="0" smtClean="0"/>
              <a:t>WG agreed </a:t>
            </a:r>
            <a:r>
              <a:rPr lang="en-US" dirty="0" smtClean="0"/>
              <a:t>to remove the SCR tables from the LightweightM2M Technical Specifications and move them to the Enabler Test Specifications (ETS) document.</a:t>
            </a:r>
          </a:p>
          <a:p>
            <a:pPr marL="0" indent="0">
              <a:buNone/>
            </a:pPr>
            <a:endParaRPr lang="en-US" dirty="0"/>
          </a:p>
          <a:p>
            <a:pPr marL="0" indent="0">
              <a:buNone/>
            </a:pPr>
            <a:r>
              <a:rPr lang="en-US" dirty="0" smtClean="0"/>
              <a:t>This presentation explains what the SCR tables are and why it is not possible to move them to the ETS for LightweightM2M</a:t>
            </a:r>
            <a:endParaRPr lang="en-US" dirty="0"/>
          </a:p>
        </p:txBody>
      </p:sp>
    </p:spTree>
    <p:extLst>
      <p:ext uri="{BB962C8B-B14F-4D97-AF65-F5344CB8AC3E}">
        <p14:creationId xmlns:p14="http://schemas.microsoft.com/office/powerpoint/2010/main" val="660750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SCR Table</a:t>
            </a:r>
            <a:endParaRPr lang="en-US" dirty="0"/>
          </a:p>
        </p:txBody>
      </p:sp>
      <p:sp>
        <p:nvSpPr>
          <p:cNvPr id="3" name="Content Placeholder 2"/>
          <p:cNvSpPr>
            <a:spLocks noGrp="1"/>
          </p:cNvSpPr>
          <p:nvPr>
            <p:ph idx="1"/>
          </p:nvPr>
        </p:nvSpPr>
        <p:spPr/>
        <p:txBody>
          <a:bodyPr/>
          <a:lstStyle/>
          <a:p>
            <a:pPr marL="0" indent="0">
              <a:lnSpc>
                <a:spcPct val="90000"/>
              </a:lnSpc>
              <a:buNone/>
            </a:pPr>
            <a:endParaRPr lang="en-US" altLang="en-US" sz="2400" dirty="0" smtClean="0"/>
          </a:p>
          <a:p>
            <a:pPr marL="0" indent="0">
              <a:lnSpc>
                <a:spcPct val="90000"/>
              </a:lnSpc>
              <a:buNone/>
            </a:pPr>
            <a:r>
              <a:rPr lang="en-US" altLang="en-US" sz="2400" dirty="0" smtClean="0"/>
              <a:t>SCR </a:t>
            </a:r>
            <a:r>
              <a:rPr lang="en-US" altLang="en-US" sz="2400" dirty="0"/>
              <a:t>– Static Conformance </a:t>
            </a:r>
            <a:r>
              <a:rPr lang="en-US" altLang="en-US" sz="2400" dirty="0" smtClean="0"/>
              <a:t>Requirement</a:t>
            </a:r>
            <a:endParaRPr lang="en-US" altLang="en-US" sz="2400" dirty="0"/>
          </a:p>
          <a:p>
            <a:pPr lvl="2">
              <a:lnSpc>
                <a:spcPct val="90000"/>
              </a:lnSpc>
            </a:pPr>
            <a:r>
              <a:rPr lang="en-US" altLang="en-US" dirty="0" smtClean="0"/>
              <a:t>List </a:t>
            </a:r>
            <a:r>
              <a:rPr lang="en-US" altLang="en-US" dirty="0"/>
              <a:t>of mandatory and optional features of the specification to be supported by an implementation conformant to that specification</a:t>
            </a:r>
          </a:p>
          <a:p>
            <a:pPr lvl="1">
              <a:lnSpc>
                <a:spcPct val="90000"/>
              </a:lnSpc>
            </a:pPr>
            <a:r>
              <a:rPr lang="en-US" altLang="en-US" sz="2000" dirty="0"/>
              <a:t>This definition broken down</a:t>
            </a:r>
          </a:p>
          <a:p>
            <a:pPr lvl="2">
              <a:lnSpc>
                <a:spcPct val="90000"/>
              </a:lnSpc>
            </a:pPr>
            <a:r>
              <a:rPr lang="en-US" altLang="en-US" dirty="0"/>
              <a:t>Identifies individual significant features that can be implemented by an implementation</a:t>
            </a:r>
          </a:p>
          <a:p>
            <a:pPr lvl="2">
              <a:lnSpc>
                <a:spcPct val="90000"/>
              </a:lnSpc>
            </a:pPr>
            <a:r>
              <a:rPr lang="en-US" altLang="en-US" dirty="0"/>
              <a:t>Defines a minimal set of identified features for interoperability</a:t>
            </a:r>
          </a:p>
          <a:p>
            <a:pPr lvl="3">
              <a:lnSpc>
                <a:spcPct val="90000"/>
              </a:lnSpc>
            </a:pPr>
            <a:r>
              <a:rPr lang="en-US" altLang="en-US" sz="1600" dirty="0"/>
              <a:t>Done through specifying features as Mandatory and Optional</a:t>
            </a:r>
          </a:p>
          <a:p>
            <a:endParaRPr lang="en-US" dirty="0"/>
          </a:p>
        </p:txBody>
      </p:sp>
    </p:spTree>
    <p:extLst>
      <p:ext uri="{BB962C8B-B14F-4D97-AF65-F5344CB8AC3E}">
        <p14:creationId xmlns:p14="http://schemas.microsoft.com/office/powerpoint/2010/main" val="2515252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&amp; How SCR Tables are used</a:t>
            </a:r>
            <a:endParaRPr lang="en-US" dirty="0"/>
          </a:p>
        </p:txBody>
      </p:sp>
      <p:sp>
        <p:nvSpPr>
          <p:cNvPr id="3" name="Content Placeholder 2"/>
          <p:cNvSpPr>
            <a:spLocks noGrp="1"/>
          </p:cNvSpPr>
          <p:nvPr>
            <p:ph idx="1"/>
          </p:nvPr>
        </p:nvSpPr>
        <p:spPr/>
        <p:txBody>
          <a:bodyPr/>
          <a:lstStyle/>
          <a:p>
            <a:pPr marL="0" indent="0">
              <a:buNone/>
            </a:pPr>
            <a:endParaRPr lang="en-US" altLang="en-US" dirty="0" smtClean="0"/>
          </a:p>
          <a:p>
            <a:pPr marL="0" indent="0">
              <a:buNone/>
            </a:pPr>
            <a:r>
              <a:rPr lang="en-US" altLang="en-US" dirty="0" smtClean="0"/>
              <a:t>Used by implementers as a short-cut:</a:t>
            </a:r>
            <a:endParaRPr lang="en-US" altLang="en-US" dirty="0"/>
          </a:p>
          <a:p>
            <a:pPr lvl="2"/>
            <a:r>
              <a:rPr lang="en-US" altLang="en-US" dirty="0" smtClean="0"/>
              <a:t>To </a:t>
            </a:r>
            <a:r>
              <a:rPr lang="en-US" altLang="en-US" dirty="0"/>
              <a:t>know what is required for minimum interoperability</a:t>
            </a:r>
          </a:p>
          <a:p>
            <a:pPr lvl="2"/>
            <a:r>
              <a:rPr lang="en-US" altLang="en-US" dirty="0"/>
              <a:t>To easily recognize dependencies for optional features</a:t>
            </a:r>
          </a:p>
          <a:p>
            <a:endParaRPr lang="en-US" dirty="0"/>
          </a:p>
        </p:txBody>
      </p:sp>
    </p:spTree>
    <p:extLst>
      <p:ext uri="{BB962C8B-B14F-4D97-AF65-F5344CB8AC3E}">
        <p14:creationId xmlns:p14="http://schemas.microsoft.com/office/powerpoint/2010/main" val="2650377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SCR Should Stay in the TS</a:t>
            </a:r>
            <a:endParaRPr lang="en-US" dirty="0"/>
          </a:p>
        </p:txBody>
      </p:sp>
      <p:sp>
        <p:nvSpPr>
          <p:cNvPr id="3" name="Content Placeholder 2"/>
          <p:cNvSpPr>
            <a:spLocks noGrp="1"/>
          </p:cNvSpPr>
          <p:nvPr>
            <p:ph idx="1"/>
          </p:nvPr>
        </p:nvSpPr>
        <p:spPr/>
        <p:txBody>
          <a:bodyPr/>
          <a:lstStyle/>
          <a:p>
            <a:pPr marL="0" indent="0">
              <a:buNone/>
            </a:pPr>
            <a:r>
              <a:rPr lang="en-US" dirty="0" smtClean="0"/>
              <a:t>According to the OMA process, SCR tables are defined in the TS in an appendix</a:t>
            </a:r>
          </a:p>
          <a:p>
            <a:pPr lvl="1"/>
            <a:r>
              <a:rPr lang="en-US" dirty="0" smtClean="0"/>
              <a:t>If technical requirements are modified, the content in the SCR must be also reviewed to keep it align with the changes</a:t>
            </a:r>
          </a:p>
          <a:p>
            <a:pPr lvl="2"/>
            <a:r>
              <a:rPr lang="en-US" dirty="0" smtClean="0"/>
              <a:t>All the changes are kept in the same document</a:t>
            </a:r>
          </a:p>
          <a:p>
            <a:pPr lvl="1"/>
            <a:r>
              <a:rPr lang="en-US" dirty="0" smtClean="0"/>
              <a:t>If the SCRs are moved to the ETS, then changes to the technical requirements in the TS may imply update the ETS in order to align the SCRs tables</a:t>
            </a:r>
          </a:p>
          <a:p>
            <a:pPr lvl="2"/>
            <a:r>
              <a:rPr lang="en-US" dirty="0" smtClean="0"/>
              <a:t>This may imply to release a new ETS just to keep align the SCRs tables (without any impact on the Test Cases itself)</a:t>
            </a:r>
          </a:p>
          <a:p>
            <a:pPr lvl="1"/>
            <a:endParaRPr lang="en-US" dirty="0"/>
          </a:p>
          <a:p>
            <a:pPr marL="0" indent="-4763">
              <a:buNone/>
            </a:pPr>
            <a:endParaRPr lang="en-US" dirty="0" smtClean="0"/>
          </a:p>
        </p:txBody>
      </p:sp>
    </p:spTree>
    <p:extLst>
      <p:ext uri="{BB962C8B-B14F-4D97-AF65-F5344CB8AC3E}">
        <p14:creationId xmlns:p14="http://schemas.microsoft.com/office/powerpoint/2010/main" val="3577888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SCR Tables to ETS</a:t>
            </a:r>
            <a:endParaRPr lang="en-US" dirty="0"/>
          </a:p>
        </p:txBody>
      </p:sp>
      <p:sp>
        <p:nvSpPr>
          <p:cNvPr id="3" name="Content Placeholder 2"/>
          <p:cNvSpPr>
            <a:spLocks noGrp="1"/>
          </p:cNvSpPr>
          <p:nvPr>
            <p:ph idx="1"/>
          </p:nvPr>
        </p:nvSpPr>
        <p:spPr/>
        <p:txBody>
          <a:bodyPr/>
          <a:lstStyle/>
          <a:p>
            <a:pPr marL="0" indent="0">
              <a:buNone/>
            </a:pPr>
            <a:r>
              <a:rPr lang="en-US" dirty="0" smtClean="0"/>
              <a:t>DMSE GW will have to discuss this change with the Steering Committee as it represents a change in the OMA process</a:t>
            </a:r>
          </a:p>
          <a:p>
            <a:pPr lvl="1"/>
            <a:r>
              <a:rPr lang="en-US" dirty="0" smtClean="0"/>
              <a:t>As this wasn’t done before, this change may have other negative implications that the staff is not aware off.</a:t>
            </a:r>
            <a:endParaRPr lang="en-US" dirty="0"/>
          </a:p>
        </p:txBody>
      </p:sp>
    </p:spTree>
    <p:extLst>
      <p:ext uri="{BB962C8B-B14F-4D97-AF65-F5344CB8AC3E}">
        <p14:creationId xmlns:p14="http://schemas.microsoft.com/office/powerpoint/2010/main" val="1924398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smtClean="0"/>
              <a:t>Comments?</a:t>
            </a:r>
            <a:endParaRPr lang="en-US" dirty="0"/>
          </a:p>
        </p:txBody>
      </p:sp>
    </p:spTree>
    <p:extLst>
      <p:ext uri="{BB962C8B-B14F-4D97-AF65-F5344CB8AC3E}">
        <p14:creationId xmlns:p14="http://schemas.microsoft.com/office/powerpoint/2010/main" val="102380918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6957</TotalTime>
  <Pages>15</Pages>
  <Words>495</Words>
  <Application>Microsoft Office PowerPoint</Application>
  <PresentationFormat>Custom</PresentationFormat>
  <Paragraphs>38</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宋体</vt:lpstr>
      <vt:lpstr>Arial</vt:lpstr>
      <vt:lpstr>Arial Narrow</vt:lpstr>
      <vt:lpstr>Tahoma</vt:lpstr>
      <vt:lpstr>Times New Roman</vt:lpstr>
      <vt:lpstr>OMA Template</vt:lpstr>
      <vt:lpstr>OMA-DM-2018-0043-INP_How_to_use_SCRs_in_OMA   How to Use SCRs in OMA</vt:lpstr>
      <vt:lpstr>Introduction</vt:lpstr>
      <vt:lpstr>What is a SCR Table</vt:lpstr>
      <vt:lpstr>Who &amp; How SCR Tables are used</vt:lpstr>
      <vt:lpstr>Why SCR Should Stay in the TS</vt:lpstr>
      <vt:lpstr>Moving SCR Tables to ETS</vt:lpstr>
      <vt:lpstr>Comments?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348</cp:revision>
  <cp:lastPrinted>1999-04-27T06:51:51Z</cp:lastPrinted>
  <dcterms:created xsi:type="dcterms:W3CDTF">2002-03-19T14:05:12Z</dcterms:created>
  <dcterms:modified xsi:type="dcterms:W3CDTF">2018-05-22T00:48:49Z</dcterms:modified>
</cp:coreProperties>
</file>