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31" r:id="rId3"/>
    <p:sldId id="332" r:id="rId4"/>
    <p:sldId id="321"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972" autoAdjust="0"/>
    <p:restoredTop sz="94660"/>
  </p:normalViewPr>
  <p:slideViewPr>
    <p:cSldViewPr>
      <p:cViewPr varScale="1">
        <p:scale>
          <a:sx n="111" d="100"/>
          <a:sy n="111" d="100"/>
        </p:scale>
        <p:origin x="1128"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OMA-IPSO-2019-0029</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29 Mar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 OMA</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OMA-DM&amp;SE-2019-0029-INP_lwm2m_protocol_vs_schema</a:t>
            </a:r>
            <a:br>
              <a:rPr lang="en-US" sz="1800" b="0" dirty="0"/>
            </a:br>
            <a:br>
              <a:rPr lang="en-US" sz="1800" b="0" dirty="0"/>
            </a:br>
            <a:r>
              <a:rPr lang="en-US" altLang="zh-CN" dirty="0">
                <a:ea typeface="宋体" charset="-122"/>
              </a:rPr>
              <a:t>LwM2M Protocol vs Schema</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a:xfrm>
            <a:off x="276225" y="936625"/>
            <a:ext cx="8778875" cy="5383212"/>
          </a:xfrm>
        </p:spPr>
        <p:txBody>
          <a:bodyPr/>
          <a:lstStyle/>
          <a:p>
            <a:pPr marL="0" indent="-4763">
              <a:spcBef>
                <a:spcPts val="0"/>
              </a:spcBef>
              <a:spcAft>
                <a:spcPts val="0"/>
              </a:spcAft>
              <a:buNone/>
            </a:pPr>
            <a:r>
              <a:rPr lang="en-US" sz="2400" dirty="0"/>
              <a:t>Background Information</a:t>
            </a:r>
          </a:p>
          <a:p>
            <a:pPr>
              <a:spcBef>
                <a:spcPts val="0"/>
              </a:spcBef>
              <a:spcAft>
                <a:spcPts val="0"/>
              </a:spcAft>
            </a:pPr>
            <a:r>
              <a:rPr lang="en-US" sz="2000" dirty="0"/>
              <a:t>There has been some problems with the version inside of the Objects</a:t>
            </a:r>
          </a:p>
          <a:p>
            <a:pPr>
              <a:spcBef>
                <a:spcPts val="0"/>
              </a:spcBef>
              <a:spcAft>
                <a:spcPts val="0"/>
              </a:spcAft>
            </a:pPr>
            <a:r>
              <a:rPr lang="en-US" sz="2000" dirty="0"/>
              <a:t>Information inside of the Object file related to version:</a:t>
            </a:r>
          </a:p>
          <a:p>
            <a:pPr marL="401638" lvl="1" indent="-171450">
              <a:spcBef>
                <a:spcPts val="0"/>
              </a:spcBef>
              <a:spcAft>
                <a:spcPts val="0"/>
              </a:spcAft>
            </a:pPr>
            <a:r>
              <a:rPr lang="en-US" sz="1600" dirty="0"/>
              <a:t>Schema</a:t>
            </a:r>
          </a:p>
          <a:p>
            <a:pPr marL="630238" lvl="2" indent="-171450">
              <a:spcBef>
                <a:spcPts val="0"/>
              </a:spcBef>
              <a:spcAft>
                <a:spcPts val="0"/>
              </a:spcAft>
            </a:pPr>
            <a:r>
              <a:rPr lang="en-US" sz="1400" dirty="0"/>
              <a:t>&lt;LWM2M </a:t>
            </a:r>
            <a:r>
              <a:rPr lang="en-US" sz="1400" dirty="0" err="1"/>
              <a:t>xmlns:xsi</a:t>
            </a:r>
            <a:r>
              <a:rPr lang="en-US" sz="1400" dirty="0"/>
              <a:t>="http://www.w3.org/2001/</a:t>
            </a:r>
            <a:r>
              <a:rPr lang="en-US" sz="1400" dirty="0" err="1"/>
              <a:t>XMLSchema</a:t>
            </a:r>
            <a:r>
              <a:rPr lang="en-US" sz="1400" dirty="0"/>
              <a:t>-instance" </a:t>
            </a:r>
            <a:r>
              <a:rPr lang="en-US" sz="1400" dirty="0" err="1"/>
              <a:t>xsi:noNamespaceSchemaLocation</a:t>
            </a:r>
            <a:r>
              <a:rPr lang="en-US" sz="1400" dirty="0"/>
              <a:t>="http://</a:t>
            </a:r>
            <a:r>
              <a:rPr lang="en-US" sz="1400" dirty="0" err="1"/>
              <a:t>openmobilealliance.org</a:t>
            </a:r>
            <a:r>
              <a:rPr lang="en-US" sz="1400" dirty="0"/>
              <a:t>/tech/profiles/LWM2M</a:t>
            </a:r>
            <a:r>
              <a:rPr lang="en-US" sz="1600" b="1" dirty="0">
                <a:solidFill>
                  <a:srgbClr val="FF0000"/>
                </a:solidFill>
              </a:rPr>
              <a:t>-v1_1</a:t>
            </a:r>
            <a:r>
              <a:rPr lang="en-US" sz="1400" dirty="0"/>
              <a:t>.xsd"&gt;</a:t>
            </a:r>
          </a:p>
          <a:p>
            <a:pPr marL="401638" lvl="1" indent="-171450">
              <a:spcBef>
                <a:spcPts val="0"/>
              </a:spcBef>
              <a:spcAft>
                <a:spcPts val="0"/>
              </a:spcAft>
            </a:pPr>
            <a:r>
              <a:rPr lang="en-US" sz="1600" dirty="0"/>
              <a:t>URN</a:t>
            </a:r>
          </a:p>
          <a:p>
            <a:pPr marL="630238" lvl="2" indent="-171450">
              <a:spcBef>
                <a:spcPts val="0"/>
              </a:spcBef>
              <a:spcAft>
                <a:spcPts val="0"/>
              </a:spcAft>
            </a:pPr>
            <a:r>
              <a:rPr lang="en-US" sz="1400" dirty="0"/>
              <a:t>&lt;</a:t>
            </a:r>
            <a:r>
              <a:rPr lang="en-US" sz="1400" dirty="0" err="1"/>
              <a:t>ObjectURN</a:t>
            </a:r>
            <a:r>
              <a:rPr lang="en-US" sz="1400" dirty="0"/>
              <a:t>&gt;urn:oma:lwm2m:oma:1:</a:t>
            </a:r>
            <a:r>
              <a:rPr lang="en-US" sz="1600" b="1" dirty="0">
                <a:solidFill>
                  <a:srgbClr val="FF0000"/>
                </a:solidFill>
              </a:rPr>
              <a:t>1.1</a:t>
            </a:r>
            <a:r>
              <a:rPr lang="en-US" sz="1400" dirty="0"/>
              <a:t>&lt;/</a:t>
            </a:r>
            <a:r>
              <a:rPr lang="en-US" sz="1400" dirty="0" err="1"/>
              <a:t>ObjectURN</a:t>
            </a:r>
            <a:r>
              <a:rPr lang="en-US" sz="1400" dirty="0"/>
              <a:t>&gt;</a:t>
            </a:r>
          </a:p>
          <a:p>
            <a:pPr marL="401638" lvl="1" indent="-171450">
              <a:spcBef>
                <a:spcPts val="0"/>
              </a:spcBef>
              <a:spcAft>
                <a:spcPts val="0"/>
              </a:spcAft>
            </a:pPr>
            <a:r>
              <a:rPr lang="en-US" sz="1600" dirty="0"/>
              <a:t>LWM2MVersion</a:t>
            </a:r>
          </a:p>
          <a:p>
            <a:pPr marL="630238" lvl="2" indent="-171450">
              <a:spcBef>
                <a:spcPts val="0"/>
              </a:spcBef>
              <a:spcAft>
                <a:spcPts val="0"/>
              </a:spcAft>
            </a:pPr>
            <a:r>
              <a:rPr lang="en-US" sz="1400" dirty="0"/>
              <a:t>&lt;LWM2MVersion&gt;</a:t>
            </a:r>
            <a:r>
              <a:rPr lang="en-US" sz="1600" b="1" dirty="0">
                <a:solidFill>
                  <a:srgbClr val="FF0000"/>
                </a:solidFill>
              </a:rPr>
              <a:t>1.0</a:t>
            </a:r>
            <a:r>
              <a:rPr lang="en-US" sz="1400" dirty="0"/>
              <a:t>&lt;/LWM2MVersion&gt;</a:t>
            </a:r>
          </a:p>
          <a:p>
            <a:pPr marL="401638" lvl="1" indent="-171450">
              <a:spcBef>
                <a:spcPts val="0"/>
              </a:spcBef>
              <a:spcAft>
                <a:spcPts val="0"/>
              </a:spcAft>
            </a:pPr>
            <a:r>
              <a:rPr lang="en-US" sz="1600" dirty="0" err="1"/>
              <a:t>ObjectVersion</a:t>
            </a:r>
            <a:endParaRPr lang="en-US" sz="1600" dirty="0"/>
          </a:p>
          <a:p>
            <a:pPr marL="630238" lvl="2" indent="-171450">
              <a:spcBef>
                <a:spcPts val="0"/>
              </a:spcBef>
              <a:spcAft>
                <a:spcPts val="0"/>
              </a:spcAft>
            </a:pPr>
            <a:r>
              <a:rPr lang="en-US" sz="1400" dirty="0"/>
              <a:t>&lt;</a:t>
            </a:r>
            <a:r>
              <a:rPr lang="en-US" sz="1400" dirty="0" err="1"/>
              <a:t>ObjectVersion</a:t>
            </a:r>
            <a:r>
              <a:rPr lang="en-US" sz="1400" dirty="0"/>
              <a:t>&gt;</a:t>
            </a:r>
            <a:r>
              <a:rPr lang="en-US" sz="1600" b="1" dirty="0">
                <a:solidFill>
                  <a:srgbClr val="FF0000"/>
                </a:solidFill>
              </a:rPr>
              <a:t>1.1</a:t>
            </a:r>
            <a:r>
              <a:rPr lang="en-US" sz="1400" dirty="0"/>
              <a:t>&lt;/</a:t>
            </a:r>
            <a:r>
              <a:rPr lang="en-US" sz="1400" dirty="0" err="1"/>
              <a:t>ObjectVersion</a:t>
            </a:r>
            <a:r>
              <a:rPr lang="en-US" sz="1400" dirty="0"/>
              <a:t>&gt;</a:t>
            </a:r>
          </a:p>
          <a:p>
            <a:pPr>
              <a:spcBef>
                <a:spcPts val="0"/>
              </a:spcBef>
              <a:spcAft>
                <a:spcPts val="0"/>
              </a:spcAft>
            </a:pPr>
            <a:r>
              <a:rPr lang="en-US" sz="2000" dirty="0"/>
              <a:t>Validation Tool </a:t>
            </a:r>
          </a:p>
          <a:p>
            <a:pPr lvl="1">
              <a:spcBef>
                <a:spcPts val="0"/>
              </a:spcBef>
              <a:spcAft>
                <a:spcPts val="0"/>
              </a:spcAft>
            </a:pPr>
            <a:r>
              <a:rPr lang="en-US" sz="1600" dirty="0"/>
              <a:t>Raise an error if Version of the LwM2M Schema doesn’t match the version of the “LWM2MVersion”</a:t>
            </a:r>
          </a:p>
          <a:p>
            <a:pPr lvl="1">
              <a:spcBef>
                <a:spcPts val="0"/>
              </a:spcBef>
              <a:spcAft>
                <a:spcPts val="0"/>
              </a:spcAft>
            </a:pPr>
            <a:r>
              <a:rPr lang="en-US" sz="1600" dirty="0"/>
              <a:t>We had several occasions where Object Version or Protocol Version inside of the file fails validation</a:t>
            </a:r>
          </a:p>
          <a:p>
            <a:pPr lvl="1">
              <a:spcBef>
                <a:spcPts val="0"/>
              </a:spcBef>
              <a:spcAft>
                <a:spcPts val="0"/>
              </a:spcAft>
            </a:pPr>
            <a:endParaRPr lang="en-US" sz="1600" dirty="0"/>
          </a:p>
          <a:p>
            <a:pPr marL="0" marR="0" indent="0">
              <a:spcBef>
                <a:spcPts val="0"/>
              </a:spcBef>
              <a:spcAft>
                <a:spcPts val="0"/>
              </a:spcAft>
              <a:buNone/>
            </a:pPr>
            <a:r>
              <a:rPr lang="en-GB" sz="2400" dirty="0"/>
              <a:t>Evaluation of decoupling LwM2M Schema from OMA LwM2M Protocol</a:t>
            </a:r>
          </a:p>
          <a:p>
            <a:pPr lvl="1">
              <a:spcBef>
                <a:spcPts val="0"/>
              </a:spcBef>
              <a:spcAft>
                <a:spcPts val="0"/>
              </a:spcAft>
            </a:pPr>
            <a:r>
              <a:rPr lang="en-US" sz="1600" dirty="0"/>
              <a:t>Staff was asked to evaluate if the LwM2M Schema should be removed from the LwM2M Specification</a:t>
            </a:r>
          </a:p>
          <a:p>
            <a:pPr marL="0" indent="-4763">
              <a:spcBef>
                <a:spcPts val="0"/>
              </a:spcBef>
              <a:spcAft>
                <a:spcPts val="0"/>
              </a:spcAft>
              <a:buNone/>
            </a:pPr>
            <a:endParaRPr lang="en-US" sz="2000" dirty="0"/>
          </a:p>
        </p:txBody>
      </p:sp>
    </p:spTree>
    <p:extLst>
      <p:ext uri="{BB962C8B-B14F-4D97-AF65-F5344CB8AC3E}">
        <p14:creationId xmlns:p14="http://schemas.microsoft.com/office/powerpoint/2010/main" val="3966765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90E5-7C17-9048-A93E-4671F496A6DF}"/>
              </a:ext>
            </a:extLst>
          </p:cNvPr>
          <p:cNvSpPr>
            <a:spLocks noGrp="1"/>
          </p:cNvSpPr>
          <p:nvPr>
            <p:ph type="title"/>
          </p:nvPr>
        </p:nvSpPr>
        <p:spPr/>
        <p:txBody>
          <a:bodyPr/>
          <a:lstStyle/>
          <a:p>
            <a:r>
              <a:rPr lang="en-US" dirty="0"/>
              <a:t>Staff Analysis</a:t>
            </a:r>
          </a:p>
        </p:txBody>
      </p:sp>
      <p:sp>
        <p:nvSpPr>
          <p:cNvPr id="3" name="Content Placeholder 2">
            <a:extLst>
              <a:ext uri="{FF2B5EF4-FFF2-40B4-BE49-F238E27FC236}">
                <a16:creationId xmlns:a16="http://schemas.microsoft.com/office/drawing/2014/main" id="{EA975894-6248-554E-9305-08FDDC34E580}"/>
              </a:ext>
            </a:extLst>
          </p:cNvPr>
          <p:cNvSpPr>
            <a:spLocks noGrp="1"/>
          </p:cNvSpPr>
          <p:nvPr>
            <p:ph idx="1"/>
          </p:nvPr>
        </p:nvSpPr>
        <p:spPr/>
        <p:txBody>
          <a:bodyPr/>
          <a:lstStyle/>
          <a:p>
            <a:r>
              <a:rPr lang="en-US" sz="2800" dirty="0"/>
              <a:t>It is not possible to decouple schema from the protocol</a:t>
            </a:r>
          </a:p>
          <a:p>
            <a:pPr lvl="1"/>
            <a:r>
              <a:rPr lang="en-US" sz="2400" dirty="0"/>
              <a:t>Changes to the schema are based on changes to the protocol, therefore it is not possible to evolve the schema independent from the protocol</a:t>
            </a:r>
          </a:p>
          <a:p>
            <a:r>
              <a:rPr lang="en-US" sz="2800" dirty="0"/>
              <a:t>Conflicts</a:t>
            </a:r>
          </a:p>
          <a:p>
            <a:pPr lvl="1"/>
            <a:r>
              <a:rPr lang="en-US" sz="2400" dirty="0"/>
              <a:t>It is possible that the version of the schema doesn’t match the version of the protocol. In this case, the validation error (mismatch schema version with protocol version) is not correct</a:t>
            </a:r>
          </a:p>
          <a:p>
            <a:r>
              <a:rPr lang="en-US" sz="2800" dirty="0"/>
              <a:t>Changes</a:t>
            </a:r>
          </a:p>
          <a:p>
            <a:pPr lvl="1"/>
            <a:r>
              <a:rPr lang="en-US" sz="2400" dirty="0"/>
              <a:t>Make the Validation process more flexible by</a:t>
            </a:r>
          </a:p>
          <a:p>
            <a:pPr lvl="2"/>
            <a:r>
              <a:rPr lang="en-US" sz="2200" dirty="0"/>
              <a:t>Converting the validation error into a warning, “schema version differs from protocol version”</a:t>
            </a:r>
          </a:p>
          <a:p>
            <a:endParaRPr lang="en-US" dirty="0"/>
          </a:p>
        </p:txBody>
      </p:sp>
    </p:spTree>
    <p:extLst>
      <p:ext uri="{BB962C8B-B14F-4D97-AF65-F5344CB8AC3E}">
        <p14:creationId xmlns:p14="http://schemas.microsoft.com/office/powerpoint/2010/main" val="1384006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3803</TotalTime>
  <Pages>15</Pages>
  <Words>523</Words>
  <Application>Microsoft Macintosh PowerPoint</Application>
  <PresentationFormat>Custom</PresentationFormat>
  <Paragraphs>39</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宋体</vt:lpstr>
      <vt:lpstr>Arial</vt:lpstr>
      <vt:lpstr>Arial Narrow</vt:lpstr>
      <vt:lpstr>Tahoma</vt:lpstr>
      <vt:lpstr>Times New Roman</vt:lpstr>
      <vt:lpstr>OMA Template</vt:lpstr>
      <vt:lpstr>OMA-DM&amp;SE-2019-0029-INP_lwm2m_protocol_vs_schema  LwM2M Protocol vs Schema </vt:lpstr>
      <vt:lpstr>Introduction</vt:lpstr>
      <vt:lpstr>Staff Analysis</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354</cp:revision>
  <cp:lastPrinted>1999-04-27T06:51:51Z</cp:lastPrinted>
  <dcterms:created xsi:type="dcterms:W3CDTF">2002-03-19T14:05:12Z</dcterms:created>
  <dcterms:modified xsi:type="dcterms:W3CDTF">2019-03-30T11:35:27Z</dcterms:modified>
</cp:coreProperties>
</file>