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67" d="100"/>
          <a:sy n="67" d="100"/>
        </p:scale>
        <p:origin x="5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FC714-7B52-41E3-AA01-84B8C998E5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E09236-EB70-4BD9-BE8B-8F16F81555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E6EEAA-FBAC-4E85-A193-6A6438762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A75A-5AFD-4C99-A2F4-8D3A2838FCF7}" type="datetimeFigureOut">
              <a:rPr lang="en-GB" smtClean="0"/>
              <a:t>16/07/2019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F1483D-FD94-484C-AAED-15C1527D6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03BEA-A794-4B02-8A63-55E0DAB97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33C1-FB2A-4DAE-AD4B-94D4AF823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8943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5562E-1737-4716-A8BB-C3F7C8B60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7BF21F-CC4E-4C24-B0B5-F26EDC5B0B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6F17A-B04D-4FAF-B731-F820EE00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A75A-5AFD-4C99-A2F4-8D3A2838FCF7}" type="datetimeFigureOut">
              <a:rPr lang="en-GB" smtClean="0"/>
              <a:t>16/07/2019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996DDB-B425-4C4F-9F6D-246258595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D10425-AD00-4E00-8727-E5A68D9A4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33C1-FB2A-4DAE-AD4B-94D4AF823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0207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C153AB-25FA-4FE1-B6B3-CD77B0E472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7C7CC3-04B0-4BFC-9B76-D02F3749D4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1C07FE-9C08-4268-A462-171077504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A75A-5AFD-4C99-A2F4-8D3A2838FCF7}" type="datetimeFigureOut">
              <a:rPr lang="en-GB" smtClean="0"/>
              <a:t>16/07/2019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0319A3-2C2C-40BF-9E85-2814D0A6C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1DB055-F480-4964-B8ED-C4B739D4B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33C1-FB2A-4DAE-AD4B-94D4AF823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792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9DDF7-D6A7-407A-A943-A193F3B8B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1D5E2-9241-4273-A2DB-813A63D5FC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1A92B5-6414-421A-BA49-E1E92DB26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A75A-5AFD-4C99-A2F4-8D3A2838FCF7}" type="datetimeFigureOut">
              <a:rPr lang="en-GB" smtClean="0"/>
              <a:t>16/07/2019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EEDE4-72DA-41AF-B050-E3354A1A0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77A142-E417-4A0E-B2C6-C2F92CEBA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33C1-FB2A-4DAE-AD4B-94D4AF823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890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127D1-ACC9-40FC-A585-7F78B551E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FB203F-596B-40A1-A9A2-F2AA1F5E0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E1484F-7731-40D8-B8F9-32E81636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A75A-5AFD-4C99-A2F4-8D3A2838FCF7}" type="datetimeFigureOut">
              <a:rPr lang="en-GB" smtClean="0"/>
              <a:t>16/07/2019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206E66-3F26-4D4D-9441-9FF09F859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644D0F-4E92-415B-800B-45948C3B3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33C1-FB2A-4DAE-AD4B-94D4AF823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0960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F4868-ADD3-4FF4-9B77-20040A63F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7539A5-68E8-4B0A-8B57-0BEFE3689C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8B976D-37B5-425B-B7A1-82B9EC1659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DB4D5D-B076-4DC1-83AB-A4887DA0E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A75A-5AFD-4C99-A2F4-8D3A2838FCF7}" type="datetimeFigureOut">
              <a:rPr lang="en-GB" smtClean="0"/>
              <a:t>16/07/2019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D62D0-23D7-4F68-B502-8F9DAE3DB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5E2ED6-AC0F-40F9-B11A-8871B9B85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33C1-FB2A-4DAE-AD4B-94D4AF823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0517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ECCA5-906C-4C9C-8A31-D8A1ED339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2CB7F8-1144-4AC0-892A-A56B0C6AC0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DB1457-E14D-45D1-9873-6DC7EF6CB3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D7EC9C-4329-4D44-9D7F-A27A11421D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160B9A-EBB2-44FD-A3E0-3505E4D88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E57945A-618F-4318-BD45-B3626EF5C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A75A-5AFD-4C99-A2F4-8D3A2838FCF7}" type="datetimeFigureOut">
              <a:rPr lang="en-GB" smtClean="0"/>
              <a:t>16/07/2019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A4A8A1-24CA-48DF-8FD7-280A3D1F4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DA130E-5B69-46E7-95F9-B0457DDF6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33C1-FB2A-4DAE-AD4B-94D4AF823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034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4181E-62DA-47D6-AC10-67F80896D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5EB0A2-B131-4ACC-93A6-973A07437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A75A-5AFD-4C99-A2F4-8D3A2838FCF7}" type="datetimeFigureOut">
              <a:rPr lang="en-GB" smtClean="0"/>
              <a:t>16/07/2019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69A905-75EA-4B48-B629-F4A2ECC64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3F284E-8293-4299-89FE-6D300CC14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33C1-FB2A-4DAE-AD4B-94D4AF823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152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0C8A25-FB1E-4D6D-913C-F2613A75A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A75A-5AFD-4C99-A2F4-8D3A2838FCF7}" type="datetimeFigureOut">
              <a:rPr lang="en-GB" smtClean="0"/>
              <a:t>16/07/2019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A4467C-956F-4975-A198-2EA97010E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C4A2B-499C-44D4-9C6C-2B0BBEB4E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33C1-FB2A-4DAE-AD4B-94D4AF823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188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6C6F6-E853-4865-B6A2-2786AA79A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B7A32A-35FF-431D-9612-5AD9078D9B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16F369-E8AA-4A5B-A582-1FFD02E41A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4990EE-4E1D-4ACF-AC3E-AE243B5B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A75A-5AFD-4C99-A2F4-8D3A2838FCF7}" type="datetimeFigureOut">
              <a:rPr lang="en-GB" smtClean="0"/>
              <a:t>16/07/2019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4B99E4-762F-4040-8A58-2D5838D0C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7CB57A-D56F-4469-973C-8BD60429A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33C1-FB2A-4DAE-AD4B-94D4AF823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953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BF74B-FF9C-48F0-8157-6377F301F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2F11A4-36D5-45FB-90D1-A2FB4131D6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3B3709-FC28-4B55-8B0E-93BD2D9350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5CD416-67A0-4BFE-AB07-CC9F94EEF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A75A-5AFD-4C99-A2F4-8D3A2838FCF7}" type="datetimeFigureOut">
              <a:rPr lang="en-GB" smtClean="0"/>
              <a:t>16/07/2019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69AA55-C5C6-4A26-8888-21CC6C5D4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873077-954C-4B72-A0F1-0F2815796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433C1-FB2A-4DAE-AD4B-94D4AF823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456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89C49D-3E33-477F-8299-348F7ECD3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FFF114-1815-4295-949A-0173E28FB1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4BDB83-4D20-4681-8CA0-A89957FD06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CA75A-5AFD-4C99-A2F4-8D3A2838FCF7}" type="datetimeFigureOut">
              <a:rPr lang="en-GB" smtClean="0"/>
              <a:t>16/07/2019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03E85-2D40-4C9D-8B1F-5FBE1D7AC2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D2DA7E-1327-4ACF-AF95-12B2339FC2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433C1-FB2A-4DAE-AD4B-94D4AF823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23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foo.example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71AB0-ABD8-45EA-BCE0-D3FDEB4B3B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9982200" cy="2387600"/>
          </a:xfrm>
        </p:spPr>
        <p:txBody>
          <a:bodyPr>
            <a:normAutofit/>
          </a:bodyPr>
          <a:lstStyle/>
          <a:p>
            <a:r>
              <a:rPr lang="en-US" dirty="0"/>
              <a:t>Multiple Transports in LwM2M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020B9E-B201-4E8B-BF57-2C98A39DE8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Hannes Tschofenig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2278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D33A3-D283-403C-AF42-F3CF37044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Transports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43DFB0-CEDF-4085-A653-17375A651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LwM2M v1.1 supports a number of different transports, such as UDP, TCP, SMS, </a:t>
            </a:r>
            <a:r>
              <a:rPr lang="en-US" dirty="0" err="1"/>
              <a:t>Lorawan</a:t>
            </a:r>
            <a:r>
              <a:rPr lang="en-US" dirty="0"/>
              <a:t>, and NB-IOT. With LwM2M v1.2 we plan to add further transports.</a:t>
            </a:r>
            <a:endParaRPr lang="en-GB" dirty="0"/>
          </a:p>
          <a:p>
            <a:r>
              <a:rPr lang="en-GB" dirty="0"/>
              <a:t>A LwM2M Client may support multiple of these transports and each of them needs to be configured. </a:t>
            </a:r>
          </a:p>
          <a:p>
            <a:r>
              <a:rPr lang="en-US" dirty="0"/>
              <a:t>Each of these servers are identified through their own URI, even if they point to the same server. </a:t>
            </a:r>
            <a:endParaRPr lang="en-GB" dirty="0"/>
          </a:p>
          <a:p>
            <a:r>
              <a:rPr lang="en-US" dirty="0"/>
              <a:t> Example:</a:t>
            </a:r>
          </a:p>
          <a:p>
            <a:pPr lvl="1"/>
            <a:r>
              <a:rPr lang="en-US" dirty="0"/>
              <a:t>coaps://foo.example.com (for </a:t>
            </a:r>
            <a:r>
              <a:rPr lang="en-US" dirty="0" err="1"/>
              <a:t>CoAP</a:t>
            </a:r>
            <a:r>
              <a:rPr lang="en-US" dirty="0"/>
              <a:t> over DTLS over UDP)</a:t>
            </a:r>
          </a:p>
          <a:p>
            <a:pPr lvl="1"/>
            <a:r>
              <a:rPr lang="en-US" dirty="0" err="1"/>
              <a:t>coaps+tcp</a:t>
            </a:r>
            <a:r>
              <a:rPr lang="en-US" dirty="0"/>
              <a:t>://foo.example.com (for </a:t>
            </a:r>
            <a:r>
              <a:rPr lang="en-US" dirty="0" err="1"/>
              <a:t>CoAP</a:t>
            </a:r>
            <a:r>
              <a:rPr lang="en-US" dirty="0"/>
              <a:t> over TLS over TCP) </a:t>
            </a:r>
          </a:p>
          <a:p>
            <a:pPr lvl="1"/>
            <a:r>
              <a:rPr lang="en-US" dirty="0" err="1"/>
              <a:t>coap+sms</a:t>
            </a:r>
            <a:r>
              <a:rPr lang="en-US" dirty="0"/>
              <a:t>://0015105550101 (for </a:t>
            </a:r>
            <a:r>
              <a:rPr lang="en-US" dirty="0" err="1"/>
              <a:t>CoAP</a:t>
            </a:r>
            <a:r>
              <a:rPr lang="en-US" dirty="0"/>
              <a:t> over DTLS over SMS)</a:t>
            </a:r>
          </a:p>
          <a:p>
            <a:pPr lvl="1"/>
            <a:r>
              <a:rPr lang="en-US" dirty="0">
                <a:hlinkClick r:id="rId2"/>
              </a:rPr>
              <a:t>https://foo.example.com</a:t>
            </a:r>
            <a:r>
              <a:rPr lang="en-US" dirty="0"/>
              <a:t> (for HTTP over TLS over TCP)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8854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D5893-24EE-40CF-917D-EF139986B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810" y="639803"/>
            <a:ext cx="4901365" cy="2027197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 where the same data is provisioned twice</a:t>
            </a:r>
            <a:br>
              <a:rPr lang="en-US" dirty="0"/>
            </a:b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9729864-F028-4540-9EFA-8ECC14044B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2284330"/>
              </p:ext>
            </p:extLst>
          </p:nvPr>
        </p:nvGraphicFramePr>
        <p:xfrm>
          <a:off x="68179" y="2843964"/>
          <a:ext cx="6821906" cy="393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7026">
                  <a:extLst>
                    <a:ext uri="{9D8B030D-6E8A-4147-A177-3AD203B41FA5}">
                      <a16:colId xmlns:a16="http://schemas.microsoft.com/office/drawing/2014/main" val="3903977190"/>
                    </a:ext>
                  </a:extLst>
                </a:gridCol>
                <a:gridCol w="4774880">
                  <a:extLst>
                    <a:ext uri="{9D8B030D-6E8A-4147-A177-3AD203B41FA5}">
                      <a16:colId xmlns:a16="http://schemas.microsoft.com/office/drawing/2014/main" val="2135077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LwM2M Security Object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Instance #0</a:t>
                      </a:r>
                      <a:endParaRPr lang="en-GB" sz="11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1251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LWM2M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 URI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coaps://foo.example.com 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0429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Security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Mode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 (“RPK”)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230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 Key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 Identity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3059301306072a8648ce 3d020106082a8648ce3d 03010703420004a09dcb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1bc739e7f19afa9adcb1 944968bfba73efcec29b 50486eb44d1b29c19344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9970a3736830cb2bd5d7 ec05d2bd1fc07b6df5e4 8b54ce77a6a7229c3a91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c2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5308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 Key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3059301306072a8648ce 3d020106082a8648ce3d 0301070342000482c773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f378d30c2783a48eb811 b96cf6a90694a8564f1e 7f6d366152f11698950f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6f7c40cda585334f8377 50a102f5bf25508ceb9e 55dfc0f12a455199a4c9 60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198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Secret Key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307702010104209f352d a16495748e146fcb5370 b8e96d292ced5567a8fa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e55a22bb67d91651b8a0 0a06082a8648ce3d0301 07a14403420004a09dcb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1bc739e7f19afa9adcb1 944968bfba73efcec29b 50486eb44d1b29c19344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9970a3736830cb2bd5d7 ec05d2bd1fc07b6df5e4 8b54ce77a6a7229c3a91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c2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435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Short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 ID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102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9962257"/>
                  </a:ext>
                </a:extLst>
              </a:tr>
            </a:tbl>
          </a:graphicData>
        </a:graphic>
      </p:graphicFrame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8DC2A0DC-0D6E-47CC-90B4-7F06265E74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5759022"/>
              </p:ext>
            </p:extLst>
          </p:nvPr>
        </p:nvGraphicFramePr>
        <p:xfrm>
          <a:off x="5301915" y="77036"/>
          <a:ext cx="6821906" cy="393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7026">
                  <a:extLst>
                    <a:ext uri="{9D8B030D-6E8A-4147-A177-3AD203B41FA5}">
                      <a16:colId xmlns:a16="http://schemas.microsoft.com/office/drawing/2014/main" val="3903977190"/>
                    </a:ext>
                  </a:extLst>
                </a:gridCol>
                <a:gridCol w="4774880">
                  <a:extLst>
                    <a:ext uri="{9D8B030D-6E8A-4147-A177-3AD203B41FA5}">
                      <a16:colId xmlns:a16="http://schemas.microsoft.com/office/drawing/2014/main" val="2135077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LwM2M Security Object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1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Instance #1</a:t>
                      </a:r>
                      <a:endParaRPr lang="en-GB" sz="1100" b="1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1251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LWM2M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 URI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err="1">
                          <a:solidFill>
                            <a:srgbClr val="FF0000"/>
                          </a:solidFill>
                        </a:rPr>
                        <a:t>coaps+tcp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://foo.example.com 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0429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Security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Mode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 (“RPK”)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230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 Key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 Identity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3059301306072a8648ce 3d020106082a8648ce3d 03010703420004a09dcb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1bc739e7f19afa9adcb1 944968bfba73efcec29b 50486eb44d1b29c19344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9970a3736830cb2bd5d7 ec05d2bd1fc07b6df5e4 8b54ce77a6a7229c3a91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c2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5308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 Key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3059301306072a8648ce 3d020106082a8648ce3d 0301070342000482c773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f378d30c2783a48eb811 b96cf6a90694a8564f1e 7f6d366152f11698950f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6f7c40cda585334f8377 50a102f5bf25508ceb9e 55dfc0f12a455199a4c9 60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198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Secret Key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307702010104209f352d a16495748e146fcb5370 b8e96d292ced5567a8fa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e55a22bb67d91651b8a0 0a06082a8648ce3d0301 07a14403420004a09dcb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1bc739e7f19afa9adcb1 944968bfba73efcec29b 50486eb44d1b29c19344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9970a3736830cb2bd5d7 ec05d2bd1fc07b6df5e4 8b54ce77a6a7229c3a91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c2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435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Short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 ID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102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9962257"/>
                  </a:ext>
                </a:extLst>
              </a:tr>
            </a:tbl>
          </a:graphicData>
        </a:graphic>
      </p:graphicFrame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C0B92C0-AFF1-4E32-AB09-EEC5465EFE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5082952"/>
              </p:ext>
            </p:extLst>
          </p:nvPr>
        </p:nvGraphicFramePr>
        <p:xfrm>
          <a:off x="8261684" y="4087069"/>
          <a:ext cx="3300662" cy="2693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8484">
                  <a:extLst>
                    <a:ext uri="{9D8B030D-6E8A-4147-A177-3AD203B41FA5}">
                      <a16:colId xmlns:a16="http://schemas.microsoft.com/office/drawing/2014/main" val="3903977190"/>
                    </a:ext>
                  </a:extLst>
                </a:gridCol>
                <a:gridCol w="1592178">
                  <a:extLst>
                    <a:ext uri="{9D8B030D-6E8A-4147-A177-3AD203B41FA5}">
                      <a16:colId xmlns:a16="http://schemas.microsoft.com/office/drawing/2014/main" val="2135077470"/>
                    </a:ext>
                  </a:extLst>
                </a:gridCol>
              </a:tblGrid>
              <a:tr h="404337">
                <a:tc>
                  <a:txBody>
                    <a:bodyPr/>
                    <a:lstStyle/>
                    <a:p>
                      <a:r>
                        <a:rPr lang="en-US" sz="1100" dirty="0"/>
                        <a:t>LwM2M Server Object</a:t>
                      </a:r>
                      <a:endParaRPr lang="en-GB" sz="11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Instance #0</a:t>
                      </a:r>
                      <a:endParaRPr lang="en-GB" sz="11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251808"/>
                  </a:ext>
                </a:extLst>
              </a:tr>
              <a:tr h="404337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Short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 ID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102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042939"/>
                  </a:ext>
                </a:extLst>
              </a:tr>
              <a:tr h="351388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Lifetime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86400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230665"/>
                  </a:ext>
                </a:extLst>
              </a:tr>
              <a:tr h="404337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Default Minimum Period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5308421"/>
                  </a:ext>
                </a:extLst>
              </a:tr>
              <a:tr h="404337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Default Maximum Period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198535"/>
                  </a:ext>
                </a:extLst>
              </a:tr>
              <a:tr h="351388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DisableTimeout</a:t>
                      </a:r>
                      <a:endParaRPr lang="en-GB" sz="11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86400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435302"/>
                  </a:ext>
                </a:extLst>
              </a:tr>
              <a:tr h="351388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Binding Preference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9962257"/>
                  </a:ext>
                </a:extLst>
              </a:tr>
            </a:tbl>
          </a:graphicData>
        </a:graphic>
      </p:graphicFrame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297B115-924A-4480-8D0C-94CD015BD25A}"/>
              </a:ext>
            </a:extLst>
          </p:cNvPr>
          <p:cNvCxnSpPr>
            <a:cxnSpLocks/>
          </p:cNvCxnSpPr>
          <p:nvPr/>
        </p:nvCxnSpPr>
        <p:spPr>
          <a:xfrm flipV="1">
            <a:off x="6515100" y="4812464"/>
            <a:ext cx="1657350" cy="18074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35BA514-122A-4012-ADD9-E0CEEF50AA49}"/>
              </a:ext>
            </a:extLst>
          </p:cNvPr>
          <p:cNvCxnSpPr/>
          <p:nvPr/>
        </p:nvCxnSpPr>
        <p:spPr>
          <a:xfrm>
            <a:off x="7762875" y="3838575"/>
            <a:ext cx="409575" cy="7382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025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D5893-24EE-40CF-917D-EF139986B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365" y="296903"/>
            <a:ext cx="4901365" cy="2027197"/>
          </a:xfrm>
        </p:spPr>
        <p:txBody>
          <a:bodyPr>
            <a:normAutofit fontScale="90000"/>
          </a:bodyPr>
          <a:lstStyle/>
          <a:p>
            <a:r>
              <a:rPr lang="en-US" dirty="0"/>
              <a:t>Second example where additional message exchanges are needed.</a:t>
            </a: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9729864-F028-4540-9EFA-8ECC14044B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0635368"/>
              </p:ext>
            </p:extLst>
          </p:nvPr>
        </p:nvGraphicFramePr>
        <p:xfrm>
          <a:off x="77704" y="3429000"/>
          <a:ext cx="6821906" cy="304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7026">
                  <a:extLst>
                    <a:ext uri="{9D8B030D-6E8A-4147-A177-3AD203B41FA5}">
                      <a16:colId xmlns:a16="http://schemas.microsoft.com/office/drawing/2014/main" val="3903977190"/>
                    </a:ext>
                  </a:extLst>
                </a:gridCol>
                <a:gridCol w="4774880">
                  <a:extLst>
                    <a:ext uri="{9D8B030D-6E8A-4147-A177-3AD203B41FA5}">
                      <a16:colId xmlns:a16="http://schemas.microsoft.com/office/drawing/2014/main" val="2135077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LwM2M Security Object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Instance #0</a:t>
                      </a:r>
                      <a:endParaRPr lang="en-GB" sz="11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1251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LWM2M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 URI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coaps://foo.example.com 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0429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Security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Mode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 (“EST”)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230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 Key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 Identity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5308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 Key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3059301306072a8648ce 3d020106082a8648ce3d 0301070342000482c773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f378d30c2783a48eb811 b96cf6a90694a8564f1e 7f6d366152f11698950f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6f7c40cda585334f8377 50a102f5bf25508ceb9e 55dfc0f12a455199a4c9 60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198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Secret Key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435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Short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 ID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102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9962257"/>
                  </a:ext>
                </a:extLst>
              </a:tr>
            </a:tbl>
          </a:graphicData>
        </a:graphic>
      </p:graphicFrame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8DC2A0DC-0D6E-47CC-90B4-7F06265E74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2500642"/>
              </p:ext>
            </p:extLst>
          </p:nvPr>
        </p:nvGraphicFramePr>
        <p:xfrm>
          <a:off x="5301915" y="77036"/>
          <a:ext cx="6821906" cy="304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7026">
                  <a:extLst>
                    <a:ext uri="{9D8B030D-6E8A-4147-A177-3AD203B41FA5}">
                      <a16:colId xmlns:a16="http://schemas.microsoft.com/office/drawing/2014/main" val="3903977190"/>
                    </a:ext>
                  </a:extLst>
                </a:gridCol>
                <a:gridCol w="4774880">
                  <a:extLst>
                    <a:ext uri="{9D8B030D-6E8A-4147-A177-3AD203B41FA5}">
                      <a16:colId xmlns:a16="http://schemas.microsoft.com/office/drawing/2014/main" val="2135077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LwM2M Security Object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1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Instance #1</a:t>
                      </a:r>
                      <a:endParaRPr lang="en-GB" sz="1100" b="1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1251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LWM2M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 URI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err="1">
                          <a:solidFill>
                            <a:srgbClr val="FF0000"/>
                          </a:solidFill>
                        </a:rPr>
                        <a:t>coaps+tcp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://foo.example.com 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0429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Security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Mode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 (“EST”)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230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 Key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 Identity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5308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 Key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3059301306072a8648ce 3d020106082a8648ce3d 0301070342000482c773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f378d30c2783a48eb811 b96cf6a90694a8564f1e 7f6d366152f11698950f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6f7c40cda585334f8377 50a102f5bf25508ceb9e 55dfc0f12a455199a4c9 60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198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Secret Key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435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Short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 ID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102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9962257"/>
                  </a:ext>
                </a:extLst>
              </a:tr>
            </a:tbl>
          </a:graphicData>
        </a:graphic>
      </p:graphicFrame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C0B92C0-AFF1-4E32-AB09-EEC5465EFECD}"/>
              </a:ext>
            </a:extLst>
          </p:cNvPr>
          <p:cNvGraphicFramePr>
            <a:graphicFrameLocks/>
          </p:cNvGraphicFramePr>
          <p:nvPr/>
        </p:nvGraphicFramePr>
        <p:xfrm>
          <a:off x="8261684" y="4087069"/>
          <a:ext cx="3300662" cy="2693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8484">
                  <a:extLst>
                    <a:ext uri="{9D8B030D-6E8A-4147-A177-3AD203B41FA5}">
                      <a16:colId xmlns:a16="http://schemas.microsoft.com/office/drawing/2014/main" val="3903977190"/>
                    </a:ext>
                  </a:extLst>
                </a:gridCol>
                <a:gridCol w="1592178">
                  <a:extLst>
                    <a:ext uri="{9D8B030D-6E8A-4147-A177-3AD203B41FA5}">
                      <a16:colId xmlns:a16="http://schemas.microsoft.com/office/drawing/2014/main" val="2135077470"/>
                    </a:ext>
                  </a:extLst>
                </a:gridCol>
              </a:tblGrid>
              <a:tr h="404337">
                <a:tc>
                  <a:txBody>
                    <a:bodyPr/>
                    <a:lstStyle/>
                    <a:p>
                      <a:r>
                        <a:rPr lang="en-US" sz="1100" dirty="0"/>
                        <a:t>LwM2M Server Object</a:t>
                      </a:r>
                      <a:endParaRPr lang="en-GB" sz="11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Instance #0</a:t>
                      </a:r>
                      <a:endParaRPr lang="en-GB" sz="11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251808"/>
                  </a:ext>
                </a:extLst>
              </a:tr>
              <a:tr h="404337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Short</a:t>
                      </a:r>
                    </a:p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 ID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102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042939"/>
                  </a:ext>
                </a:extLst>
              </a:tr>
              <a:tr h="351388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Lifetime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86400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230665"/>
                  </a:ext>
                </a:extLst>
              </a:tr>
              <a:tr h="404337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Default Minimum Period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5308421"/>
                  </a:ext>
                </a:extLst>
              </a:tr>
              <a:tr h="404337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Default Maximum Period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198535"/>
                  </a:ext>
                </a:extLst>
              </a:tr>
              <a:tr h="351388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DisableTimeout</a:t>
                      </a:r>
                      <a:endParaRPr lang="en-GB" sz="11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86400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435302"/>
                  </a:ext>
                </a:extLst>
              </a:tr>
              <a:tr h="351388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Binding Preference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9962257"/>
                  </a:ext>
                </a:extLst>
              </a:tr>
            </a:tbl>
          </a:graphicData>
        </a:graphic>
      </p:graphicFrame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297B115-924A-4480-8D0C-94CD015BD25A}"/>
              </a:ext>
            </a:extLst>
          </p:cNvPr>
          <p:cNvCxnSpPr>
            <a:cxnSpLocks/>
          </p:cNvCxnSpPr>
          <p:nvPr/>
        </p:nvCxnSpPr>
        <p:spPr>
          <a:xfrm flipV="1">
            <a:off x="6751972" y="4812464"/>
            <a:ext cx="1420478" cy="140736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35BA514-122A-4012-ADD9-E0CEEF50AA49}"/>
              </a:ext>
            </a:extLst>
          </p:cNvPr>
          <p:cNvCxnSpPr>
            <a:cxnSpLocks/>
          </p:cNvCxnSpPr>
          <p:nvPr/>
        </p:nvCxnSpPr>
        <p:spPr>
          <a:xfrm>
            <a:off x="7591425" y="2990850"/>
            <a:ext cx="581025" cy="15859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2739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9F21F-BB32-4499-B1CE-95EAB1CA2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587075" y="2933024"/>
            <a:ext cx="6572226" cy="1129821"/>
          </a:xfrm>
        </p:spPr>
        <p:txBody>
          <a:bodyPr/>
          <a:lstStyle/>
          <a:p>
            <a:pPr algn="ctr"/>
            <a:r>
              <a:rPr lang="en-US" dirty="0"/>
              <a:t>EST Message Exchanges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3309562-91BE-4DEC-8E76-2117DEA96D57}"/>
              </a:ext>
            </a:extLst>
          </p:cNvPr>
          <p:cNvSpPr/>
          <p:nvPr/>
        </p:nvSpPr>
        <p:spPr>
          <a:xfrm>
            <a:off x="2647950" y="250981"/>
            <a:ext cx="1428750" cy="12382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LwM2M</a:t>
            </a:r>
          </a:p>
          <a:p>
            <a:pPr algn="ctr"/>
            <a:r>
              <a:rPr lang="en-US" dirty="0"/>
              <a:t>Client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1AB1FF-2BEE-4D6A-9BCB-DCB42F35FC56}"/>
              </a:ext>
            </a:extLst>
          </p:cNvPr>
          <p:cNvSpPr/>
          <p:nvPr/>
        </p:nvSpPr>
        <p:spPr>
          <a:xfrm>
            <a:off x="10277475" y="250981"/>
            <a:ext cx="1428750" cy="12382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LwM2M</a:t>
            </a:r>
          </a:p>
          <a:p>
            <a:pPr algn="ctr"/>
            <a:r>
              <a:rPr lang="en-US" dirty="0"/>
              <a:t>Bootstrap-Server</a:t>
            </a:r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C10CB7-428D-45E3-A2A1-B93F85E07A0D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3362325" y="1489231"/>
            <a:ext cx="0" cy="50353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471A23E-5AF6-4F15-B76D-2581BB871FED}"/>
              </a:ext>
            </a:extLst>
          </p:cNvPr>
          <p:cNvCxnSpPr>
            <a:cxnSpLocks/>
          </p:cNvCxnSpPr>
          <p:nvPr/>
        </p:nvCxnSpPr>
        <p:spPr>
          <a:xfrm>
            <a:off x="10972800" y="1489231"/>
            <a:ext cx="66675" cy="51306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3F992DF-CDA8-4548-B911-E8BD35C24455}"/>
              </a:ext>
            </a:extLst>
          </p:cNvPr>
          <p:cNvCxnSpPr/>
          <p:nvPr/>
        </p:nvCxnSpPr>
        <p:spPr>
          <a:xfrm>
            <a:off x="3362325" y="2013106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02E761B-559B-4F98-81D8-8ED47BEEC5BC}"/>
              </a:ext>
            </a:extLst>
          </p:cNvPr>
          <p:cNvCxnSpPr/>
          <p:nvPr/>
        </p:nvCxnSpPr>
        <p:spPr>
          <a:xfrm>
            <a:off x="3362324" y="2517931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D21B6399-3C66-4382-97DE-010EAE18C1DE}"/>
              </a:ext>
            </a:extLst>
          </p:cNvPr>
          <p:cNvSpPr/>
          <p:nvPr/>
        </p:nvSpPr>
        <p:spPr>
          <a:xfrm>
            <a:off x="6429254" y="1643774"/>
            <a:ext cx="1932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Bootstrap-Request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451AAA-9337-4CE7-9050-A5BDC814CB65}"/>
              </a:ext>
            </a:extLst>
          </p:cNvPr>
          <p:cNvSpPr/>
          <p:nvPr/>
        </p:nvSpPr>
        <p:spPr>
          <a:xfrm>
            <a:off x="5658214" y="2167649"/>
            <a:ext cx="3891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Write, Read, Delete, Discover Bootstrap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DD86BF4-224B-41DA-82A8-C18D84DBAC5E}"/>
              </a:ext>
            </a:extLst>
          </p:cNvPr>
          <p:cNvCxnSpPr/>
          <p:nvPr/>
        </p:nvCxnSpPr>
        <p:spPr>
          <a:xfrm>
            <a:off x="3362324" y="3497934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280A2C32-F799-4999-AAAE-E241D06D67D3}"/>
              </a:ext>
            </a:extLst>
          </p:cNvPr>
          <p:cNvSpPr/>
          <p:nvPr/>
        </p:nvSpPr>
        <p:spPr>
          <a:xfrm>
            <a:off x="5658214" y="3147652"/>
            <a:ext cx="3891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Write, Read, Delete, Discover Bootstrap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776415A-03A9-4B56-98CB-C8AA4EF74FB9}"/>
              </a:ext>
            </a:extLst>
          </p:cNvPr>
          <p:cNvSpPr/>
          <p:nvPr/>
        </p:nvSpPr>
        <p:spPr>
          <a:xfrm>
            <a:off x="7167561" y="2702597"/>
            <a:ext cx="343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…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2ED8A0E-53CE-478D-9540-C4F71841977F}"/>
              </a:ext>
            </a:extLst>
          </p:cNvPr>
          <p:cNvCxnSpPr/>
          <p:nvPr/>
        </p:nvCxnSpPr>
        <p:spPr>
          <a:xfrm>
            <a:off x="3362325" y="4214393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8C7BAB87-1632-423A-9648-BC57A8758531}"/>
              </a:ext>
            </a:extLst>
          </p:cNvPr>
          <p:cNvSpPr/>
          <p:nvPr/>
        </p:nvSpPr>
        <p:spPr>
          <a:xfrm>
            <a:off x="6485838" y="3851679"/>
            <a:ext cx="1363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EST Discover</a:t>
            </a:r>
            <a:endParaRPr lang="en-GB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A047F2E-CB79-4FAD-A096-76436F9F134D}"/>
              </a:ext>
            </a:extLst>
          </p:cNvPr>
          <p:cNvCxnSpPr/>
          <p:nvPr/>
        </p:nvCxnSpPr>
        <p:spPr>
          <a:xfrm>
            <a:off x="3362324" y="4580454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10BC5F1D-E3B2-4064-9817-8C32891F73A9}"/>
              </a:ext>
            </a:extLst>
          </p:cNvPr>
          <p:cNvSpPr/>
          <p:nvPr/>
        </p:nvSpPr>
        <p:spPr>
          <a:xfrm>
            <a:off x="6824201" y="4271746"/>
            <a:ext cx="604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URIs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253A582-8016-4924-9BF5-B2D89F4C00DF}"/>
              </a:ext>
            </a:extLst>
          </p:cNvPr>
          <p:cNvCxnSpPr/>
          <p:nvPr/>
        </p:nvCxnSpPr>
        <p:spPr>
          <a:xfrm>
            <a:off x="3362325" y="5088607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9644402A-F13D-4B6D-AF81-725EC22C631C}"/>
              </a:ext>
            </a:extLst>
          </p:cNvPr>
          <p:cNvSpPr/>
          <p:nvPr/>
        </p:nvSpPr>
        <p:spPr>
          <a:xfrm>
            <a:off x="5153717" y="4738267"/>
            <a:ext cx="4742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EST Certificate Signing Request (CSR) Instance #0</a:t>
            </a:r>
            <a:endParaRPr lang="en-GB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DC681B3-033E-47AC-9507-910FA8157A46}"/>
              </a:ext>
            </a:extLst>
          </p:cNvPr>
          <p:cNvCxnSpPr/>
          <p:nvPr/>
        </p:nvCxnSpPr>
        <p:spPr>
          <a:xfrm>
            <a:off x="3362324" y="5454668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8BA36D19-AA2F-4290-BE32-1C1762CF7761}"/>
              </a:ext>
            </a:extLst>
          </p:cNvPr>
          <p:cNvSpPr/>
          <p:nvPr/>
        </p:nvSpPr>
        <p:spPr>
          <a:xfrm>
            <a:off x="6621001" y="5141501"/>
            <a:ext cx="1436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Certificate #0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5D345FC-465D-450A-9889-95F7CFDDE91E}"/>
              </a:ext>
            </a:extLst>
          </p:cNvPr>
          <p:cNvCxnSpPr/>
          <p:nvPr/>
        </p:nvCxnSpPr>
        <p:spPr>
          <a:xfrm>
            <a:off x="3362325" y="5941976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7134C78C-FF90-499B-899D-0A7019EA7638}"/>
              </a:ext>
            </a:extLst>
          </p:cNvPr>
          <p:cNvSpPr/>
          <p:nvPr/>
        </p:nvSpPr>
        <p:spPr>
          <a:xfrm>
            <a:off x="5153717" y="5591636"/>
            <a:ext cx="4742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EST Certificate Signing Request (CSR) Instance #1</a:t>
            </a:r>
            <a:endParaRPr lang="en-GB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8059577-2637-4B52-AC10-C6A6B2447F2F}"/>
              </a:ext>
            </a:extLst>
          </p:cNvPr>
          <p:cNvCxnSpPr/>
          <p:nvPr/>
        </p:nvCxnSpPr>
        <p:spPr>
          <a:xfrm>
            <a:off x="3362324" y="6308037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C8BA44DB-3EBE-4854-97F6-D577FC42105D}"/>
              </a:ext>
            </a:extLst>
          </p:cNvPr>
          <p:cNvSpPr/>
          <p:nvPr/>
        </p:nvSpPr>
        <p:spPr>
          <a:xfrm>
            <a:off x="6621001" y="5994870"/>
            <a:ext cx="1436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Certificate #1</a:t>
            </a:r>
          </a:p>
        </p:txBody>
      </p:sp>
    </p:spTree>
    <p:extLst>
      <p:ext uri="{BB962C8B-B14F-4D97-AF65-F5344CB8AC3E}">
        <p14:creationId xmlns:p14="http://schemas.microsoft.com/office/powerpoint/2010/main" val="1462199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75CE30-705D-4AB4-815F-464CA6ECD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Single Security Object for use with multiple servers</a:t>
            </a: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CB547CD-24EF-4ACC-A64C-E5C9AE86C4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0883502"/>
              </p:ext>
            </p:extLst>
          </p:nvPr>
        </p:nvGraphicFramePr>
        <p:xfrm>
          <a:off x="838200" y="2343150"/>
          <a:ext cx="4486275" cy="4377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850">
                  <a:extLst>
                    <a:ext uri="{9D8B030D-6E8A-4147-A177-3AD203B41FA5}">
                      <a16:colId xmlns:a16="http://schemas.microsoft.com/office/drawing/2014/main" val="3903977190"/>
                    </a:ext>
                  </a:extLst>
                </a:gridCol>
                <a:gridCol w="2257425">
                  <a:extLst>
                    <a:ext uri="{9D8B030D-6E8A-4147-A177-3AD203B41FA5}">
                      <a16:colId xmlns:a16="http://schemas.microsoft.com/office/drawing/2014/main" val="2135077470"/>
                    </a:ext>
                  </a:extLst>
                </a:gridCol>
              </a:tblGrid>
              <a:tr h="437797">
                <a:tc>
                  <a:txBody>
                    <a:bodyPr/>
                    <a:lstStyle/>
                    <a:p>
                      <a:r>
                        <a:rPr lang="en-US" sz="1100" dirty="0"/>
                        <a:t>LwM2M Security Object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Instance #0</a:t>
                      </a:r>
                      <a:endParaRPr lang="en-GB" sz="11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1251808"/>
                  </a:ext>
                </a:extLst>
              </a:tr>
              <a:tr h="437797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 Contact Information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042939"/>
                  </a:ext>
                </a:extLst>
              </a:tr>
              <a:tr h="437797">
                <a:tc>
                  <a:txBody>
                    <a:bodyPr/>
                    <a:lstStyle/>
                    <a:p>
                      <a:r>
                        <a:rPr lang="en-US" sz="1100" b="0" dirty="0"/>
                        <a:t>Server Scheme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230665"/>
                  </a:ext>
                </a:extLst>
              </a:tr>
              <a:tr h="4377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Server Property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85367"/>
                  </a:ext>
                </a:extLst>
              </a:tr>
              <a:tr h="437797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Security Mode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 (“RPK”)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319613"/>
                  </a:ext>
                </a:extLst>
              </a:tr>
              <a:tr h="437797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 Key or Identity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30593..c2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089539"/>
                  </a:ext>
                </a:extLst>
              </a:tr>
              <a:tr h="437797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Server Public Key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30593…90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2014267"/>
                  </a:ext>
                </a:extLst>
              </a:tr>
              <a:tr h="437797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Secret Key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30935..c4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4946999"/>
                  </a:ext>
                </a:extLst>
              </a:tr>
              <a:tr h="437797"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Short Server ID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8094281"/>
                  </a:ext>
                </a:extLst>
              </a:tr>
              <a:tr h="437797">
                <a:tc>
                  <a:txBody>
                    <a:bodyPr/>
                    <a:lstStyle/>
                    <a:p>
                      <a:r>
                        <a:rPr lang="en-US" sz="1100" b="0" dirty="0"/>
                        <a:t>EST URIs</a:t>
                      </a:r>
                      <a:endParaRPr lang="en-GB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01334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F22CC00-4BC8-417E-B619-46A80A89CD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997007"/>
              </p:ext>
            </p:extLst>
          </p:nvPr>
        </p:nvGraphicFramePr>
        <p:xfrm>
          <a:off x="7010400" y="1607225"/>
          <a:ext cx="477488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4880">
                  <a:extLst>
                    <a:ext uri="{9D8B030D-6E8A-4147-A177-3AD203B41FA5}">
                      <a16:colId xmlns:a16="http://schemas.microsoft.com/office/drawing/2014/main" val="4118900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Server Contact Information</a:t>
                      </a:r>
                      <a:endParaRPr lang="en-GB" sz="11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4552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foo.example.com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1312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bar.example.com:443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043329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25DB30E-EA22-4748-A06F-F4230CE391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170195"/>
              </p:ext>
            </p:extLst>
          </p:nvPr>
        </p:nvGraphicFramePr>
        <p:xfrm>
          <a:off x="7010400" y="2872740"/>
          <a:ext cx="477488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4880">
                  <a:extLst>
                    <a:ext uri="{9D8B030D-6E8A-4147-A177-3AD203B41FA5}">
                      <a16:colId xmlns:a16="http://schemas.microsoft.com/office/drawing/2014/main" val="4118900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Server URI Scheme</a:t>
                      </a:r>
                      <a:endParaRPr lang="en-GB" sz="11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4552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 err="1">
                          <a:solidFill>
                            <a:srgbClr val="FF0000"/>
                          </a:solidFill>
                        </a:rPr>
                        <a:t>coaps</a:t>
                      </a:r>
                      <a:endParaRPr 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1312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 err="1">
                          <a:solidFill>
                            <a:srgbClr val="FF0000"/>
                          </a:solidFill>
                        </a:rPr>
                        <a:t>coaps+tcp</a:t>
                      </a:r>
                      <a:endParaRPr 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847201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A5FB4C3-D5C5-46B1-8924-7F7E32E752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497344"/>
              </p:ext>
            </p:extLst>
          </p:nvPr>
        </p:nvGraphicFramePr>
        <p:xfrm>
          <a:off x="7010400" y="4195366"/>
          <a:ext cx="4774880" cy="96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4880">
                  <a:extLst>
                    <a:ext uri="{9D8B030D-6E8A-4147-A177-3AD203B41FA5}">
                      <a16:colId xmlns:a16="http://schemas.microsoft.com/office/drawing/2014/main" val="4118900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Server Property (Bitmap)</a:t>
                      </a:r>
                      <a:endParaRPr lang="en-GB" sz="11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4552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Used as LwM2M Server? YES / NO</a:t>
                      </a:r>
                    </a:p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Used as a fallback? YES / NO</a:t>
                      </a:r>
                    </a:p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Used as Bootstrap Server? YES / NO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1312238"/>
                  </a:ext>
                </a:extLst>
              </a:tr>
            </a:tbl>
          </a:graphicData>
        </a:graphic>
      </p:graphicFrame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09889D1A-DCFA-49D5-AB15-2A7500F04EBB}"/>
              </a:ext>
            </a:extLst>
          </p:cNvPr>
          <p:cNvCxnSpPr>
            <a:cxnSpLocks/>
          </p:cNvCxnSpPr>
          <p:nvPr/>
        </p:nvCxnSpPr>
        <p:spPr>
          <a:xfrm flipV="1">
            <a:off x="5324475" y="2072641"/>
            <a:ext cx="1685925" cy="890904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7781EDB-C2DB-40BC-A381-1099DB7F8C8A}"/>
              </a:ext>
            </a:extLst>
          </p:cNvPr>
          <p:cNvCxnSpPr>
            <a:cxnSpLocks/>
            <a:endCxn id="6" idx="1"/>
          </p:cNvCxnSpPr>
          <p:nvPr/>
        </p:nvCxnSpPr>
        <p:spPr>
          <a:xfrm>
            <a:off x="5324475" y="3429000"/>
            <a:ext cx="168592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AA1CEA9F-AECF-4641-85F3-232502894A65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5324474" y="3826391"/>
            <a:ext cx="1685926" cy="851575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8800BAE3-BCEF-44AF-A4CD-5740B524AA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283856"/>
              </p:ext>
            </p:extLst>
          </p:nvPr>
        </p:nvGraphicFramePr>
        <p:xfrm>
          <a:off x="7010400" y="5250775"/>
          <a:ext cx="4774880" cy="146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4880">
                  <a:extLst>
                    <a:ext uri="{9D8B030D-6E8A-4147-A177-3AD203B41FA5}">
                      <a16:colId xmlns:a16="http://schemas.microsoft.com/office/drawing/2014/main" val="4118900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EST Discovery URIs</a:t>
                      </a:r>
                      <a:endParaRPr lang="en-GB" sz="11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4552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100" dirty="0"/>
                        <a:t>&lt;/</a:t>
                      </a:r>
                      <a:r>
                        <a:rPr lang="en-GB" sz="1100" dirty="0" err="1"/>
                        <a:t>est</a:t>
                      </a:r>
                      <a:r>
                        <a:rPr lang="en-GB" sz="1100" dirty="0"/>
                        <a:t>/</a:t>
                      </a:r>
                      <a:r>
                        <a:rPr lang="en-GB" sz="1100" dirty="0" err="1"/>
                        <a:t>crts</a:t>
                      </a:r>
                      <a:r>
                        <a:rPr lang="en-GB" sz="1100" dirty="0"/>
                        <a:t>&gt;;rt="ace.est.</a:t>
                      </a:r>
                      <a:r>
                        <a:rPr lang="en-GB" sz="1100" dirty="0" err="1"/>
                        <a:t>crts</a:t>
                      </a:r>
                      <a:r>
                        <a:rPr lang="en-GB" sz="1100" dirty="0"/>
                        <a:t>";</a:t>
                      </a:r>
                      <a:r>
                        <a:rPr lang="en-GB" sz="1100" dirty="0" err="1"/>
                        <a:t>ct</a:t>
                      </a:r>
                      <a:r>
                        <a:rPr lang="en-GB" sz="1100" dirty="0"/>
                        <a:t>="281 287", </a:t>
                      </a:r>
                    </a:p>
                    <a:p>
                      <a:r>
                        <a:rPr lang="en-GB" sz="1100" dirty="0"/>
                        <a:t>&lt;/</a:t>
                      </a:r>
                      <a:r>
                        <a:rPr lang="en-GB" sz="1100" dirty="0" err="1"/>
                        <a:t>est</a:t>
                      </a:r>
                      <a:r>
                        <a:rPr lang="en-GB" sz="1100" dirty="0"/>
                        <a:t>/</a:t>
                      </a:r>
                      <a:r>
                        <a:rPr lang="en-GB" sz="1100" dirty="0" err="1"/>
                        <a:t>sen</a:t>
                      </a:r>
                      <a:r>
                        <a:rPr lang="en-GB" sz="1100" dirty="0"/>
                        <a:t>&gt;;rt="ace.est.</a:t>
                      </a:r>
                      <a:r>
                        <a:rPr lang="en-GB" sz="1100" dirty="0" err="1"/>
                        <a:t>sen</a:t>
                      </a:r>
                      <a:r>
                        <a:rPr lang="en-GB" sz="1100" dirty="0"/>
                        <a:t>";</a:t>
                      </a:r>
                      <a:r>
                        <a:rPr lang="en-GB" sz="1100" dirty="0" err="1"/>
                        <a:t>ct</a:t>
                      </a:r>
                      <a:r>
                        <a:rPr lang="en-GB" sz="1100" dirty="0"/>
                        <a:t>="281 287", </a:t>
                      </a:r>
                    </a:p>
                    <a:p>
                      <a:r>
                        <a:rPr lang="en-GB" sz="1100" dirty="0"/>
                        <a:t>&lt;/</a:t>
                      </a:r>
                      <a:r>
                        <a:rPr lang="en-GB" sz="1100" dirty="0" err="1"/>
                        <a:t>est</a:t>
                      </a:r>
                      <a:r>
                        <a:rPr lang="en-GB" sz="1100" dirty="0"/>
                        <a:t>/</a:t>
                      </a:r>
                      <a:r>
                        <a:rPr lang="en-GB" sz="1100" dirty="0" err="1"/>
                        <a:t>sren</a:t>
                      </a:r>
                      <a:r>
                        <a:rPr lang="en-GB" sz="1100" dirty="0"/>
                        <a:t>&gt;;rt="ace.est.</a:t>
                      </a:r>
                      <a:r>
                        <a:rPr lang="en-GB" sz="1100" dirty="0" err="1"/>
                        <a:t>sren</a:t>
                      </a:r>
                      <a:r>
                        <a:rPr lang="en-GB" sz="1100" dirty="0"/>
                        <a:t>";</a:t>
                      </a:r>
                      <a:r>
                        <a:rPr lang="en-GB" sz="1100" dirty="0" err="1"/>
                        <a:t>ct</a:t>
                      </a:r>
                      <a:r>
                        <a:rPr lang="en-GB" sz="1100" dirty="0"/>
                        <a:t>="281 287", </a:t>
                      </a:r>
                    </a:p>
                    <a:p>
                      <a:r>
                        <a:rPr lang="en-GB" sz="1100" dirty="0"/>
                        <a:t>&lt;/</a:t>
                      </a:r>
                      <a:r>
                        <a:rPr lang="en-GB" sz="1100" dirty="0" err="1"/>
                        <a:t>est</a:t>
                      </a:r>
                      <a:r>
                        <a:rPr lang="en-GB" sz="1100" dirty="0"/>
                        <a:t>/</a:t>
                      </a:r>
                      <a:r>
                        <a:rPr lang="en-GB" sz="1100" dirty="0" err="1"/>
                        <a:t>att</a:t>
                      </a:r>
                      <a:r>
                        <a:rPr lang="en-GB" sz="1100" dirty="0"/>
                        <a:t>&gt;;rt="ace.est.</a:t>
                      </a:r>
                      <a:r>
                        <a:rPr lang="en-GB" sz="1100" dirty="0" err="1"/>
                        <a:t>att</a:t>
                      </a:r>
                      <a:r>
                        <a:rPr lang="en-GB" sz="1100" dirty="0"/>
                        <a:t>";</a:t>
                      </a:r>
                      <a:r>
                        <a:rPr lang="en-GB" sz="1100" dirty="0" err="1"/>
                        <a:t>ct</a:t>
                      </a:r>
                      <a:r>
                        <a:rPr lang="en-GB" sz="1100" dirty="0"/>
                        <a:t>=285, </a:t>
                      </a:r>
                    </a:p>
                    <a:p>
                      <a:r>
                        <a:rPr lang="en-GB" sz="1100" dirty="0"/>
                        <a:t>&lt;/</a:t>
                      </a:r>
                      <a:r>
                        <a:rPr lang="en-GB" sz="1100" dirty="0" err="1"/>
                        <a:t>est</a:t>
                      </a:r>
                      <a:r>
                        <a:rPr lang="en-GB" sz="1100" dirty="0"/>
                        <a:t>/</a:t>
                      </a:r>
                      <a:r>
                        <a:rPr lang="en-GB" sz="1100" dirty="0" err="1"/>
                        <a:t>skg</a:t>
                      </a:r>
                      <a:r>
                        <a:rPr lang="en-GB" sz="1100" dirty="0"/>
                        <a:t>&gt;;rt="ace.est.</a:t>
                      </a:r>
                      <a:r>
                        <a:rPr lang="en-GB" sz="1100" dirty="0" err="1"/>
                        <a:t>skg</a:t>
                      </a:r>
                      <a:r>
                        <a:rPr lang="en-GB" sz="1100" dirty="0"/>
                        <a:t>";</a:t>
                      </a:r>
                      <a:r>
                        <a:rPr lang="en-GB" sz="1100" dirty="0" err="1"/>
                        <a:t>ct</a:t>
                      </a:r>
                      <a:r>
                        <a:rPr lang="en-GB" sz="1100" dirty="0"/>
                        <a:t>=62, </a:t>
                      </a:r>
                    </a:p>
                    <a:p>
                      <a:r>
                        <a:rPr lang="en-GB" sz="1100" dirty="0"/>
                        <a:t>&lt;/</a:t>
                      </a:r>
                      <a:r>
                        <a:rPr lang="en-GB" sz="1100" dirty="0" err="1"/>
                        <a:t>est</a:t>
                      </a:r>
                      <a:r>
                        <a:rPr lang="en-GB" sz="1100" dirty="0"/>
                        <a:t>/</a:t>
                      </a:r>
                      <a:r>
                        <a:rPr lang="en-GB" sz="1100" dirty="0" err="1"/>
                        <a:t>skc</a:t>
                      </a:r>
                      <a:r>
                        <a:rPr lang="en-GB" sz="1100" dirty="0"/>
                        <a:t>&gt;;rt="ace.est.</a:t>
                      </a:r>
                      <a:r>
                        <a:rPr lang="en-GB" sz="1100" dirty="0" err="1"/>
                        <a:t>skc</a:t>
                      </a:r>
                      <a:r>
                        <a:rPr lang="en-GB" sz="1100" dirty="0"/>
                        <a:t>";</a:t>
                      </a:r>
                      <a:r>
                        <a:rPr lang="en-GB" sz="1100" dirty="0" err="1"/>
                        <a:t>ct</a:t>
                      </a:r>
                      <a:r>
                        <a:rPr lang="en-GB" sz="1100" dirty="0"/>
                        <a:t>=62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1312238"/>
                  </a:ext>
                </a:extLst>
              </a:tr>
            </a:tbl>
          </a:graphicData>
        </a:graphic>
      </p:graphicFrame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B46956B-4CF9-4600-BFC2-36DE660B129A}"/>
              </a:ext>
            </a:extLst>
          </p:cNvPr>
          <p:cNvCxnSpPr>
            <a:cxnSpLocks/>
            <a:endCxn id="21" idx="1"/>
          </p:cNvCxnSpPr>
          <p:nvPr/>
        </p:nvCxnSpPr>
        <p:spPr>
          <a:xfrm flipV="1">
            <a:off x="5329237" y="5984835"/>
            <a:ext cx="1681163" cy="54737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7189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9F21F-BB32-4499-B1CE-95EAB1CA2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309389" y="2655339"/>
            <a:ext cx="6572226" cy="168519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Reduction of exchanges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3309562-91BE-4DEC-8E76-2117DEA96D57}"/>
              </a:ext>
            </a:extLst>
          </p:cNvPr>
          <p:cNvSpPr/>
          <p:nvPr/>
        </p:nvSpPr>
        <p:spPr>
          <a:xfrm>
            <a:off x="2647950" y="250981"/>
            <a:ext cx="1428750" cy="12382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LwM2M</a:t>
            </a:r>
          </a:p>
          <a:p>
            <a:pPr algn="ctr"/>
            <a:r>
              <a:rPr lang="en-US" dirty="0"/>
              <a:t>Client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1AB1FF-2BEE-4D6A-9BCB-DCB42F35FC56}"/>
              </a:ext>
            </a:extLst>
          </p:cNvPr>
          <p:cNvSpPr/>
          <p:nvPr/>
        </p:nvSpPr>
        <p:spPr>
          <a:xfrm>
            <a:off x="10277475" y="250981"/>
            <a:ext cx="1428750" cy="12382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LwM2M</a:t>
            </a:r>
          </a:p>
          <a:p>
            <a:pPr algn="ctr"/>
            <a:r>
              <a:rPr lang="en-US" dirty="0"/>
              <a:t>Bootstrap-Server</a:t>
            </a:r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C10CB7-428D-45E3-A2A1-B93F85E07A0D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3362325" y="1489231"/>
            <a:ext cx="0" cy="50353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471A23E-5AF6-4F15-B76D-2581BB871FED}"/>
              </a:ext>
            </a:extLst>
          </p:cNvPr>
          <p:cNvCxnSpPr>
            <a:cxnSpLocks/>
          </p:cNvCxnSpPr>
          <p:nvPr/>
        </p:nvCxnSpPr>
        <p:spPr>
          <a:xfrm>
            <a:off x="10972800" y="1489231"/>
            <a:ext cx="66675" cy="51306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3F992DF-CDA8-4548-B911-E8BD35C24455}"/>
              </a:ext>
            </a:extLst>
          </p:cNvPr>
          <p:cNvCxnSpPr/>
          <p:nvPr/>
        </p:nvCxnSpPr>
        <p:spPr>
          <a:xfrm>
            <a:off x="3362325" y="2013106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02E761B-559B-4F98-81D8-8ED47BEEC5BC}"/>
              </a:ext>
            </a:extLst>
          </p:cNvPr>
          <p:cNvCxnSpPr/>
          <p:nvPr/>
        </p:nvCxnSpPr>
        <p:spPr>
          <a:xfrm>
            <a:off x="3362324" y="2517931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D21B6399-3C66-4382-97DE-010EAE18C1DE}"/>
              </a:ext>
            </a:extLst>
          </p:cNvPr>
          <p:cNvSpPr/>
          <p:nvPr/>
        </p:nvSpPr>
        <p:spPr>
          <a:xfrm>
            <a:off x="6429254" y="1643774"/>
            <a:ext cx="1932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Bootstrap-Request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451AAA-9337-4CE7-9050-A5BDC814CB65}"/>
              </a:ext>
            </a:extLst>
          </p:cNvPr>
          <p:cNvSpPr/>
          <p:nvPr/>
        </p:nvSpPr>
        <p:spPr>
          <a:xfrm>
            <a:off x="5658214" y="2167649"/>
            <a:ext cx="3891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Write, Read, Delete, Discover Bootstrap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DD86BF4-224B-41DA-82A8-C18D84DBAC5E}"/>
              </a:ext>
            </a:extLst>
          </p:cNvPr>
          <p:cNvCxnSpPr/>
          <p:nvPr/>
        </p:nvCxnSpPr>
        <p:spPr>
          <a:xfrm>
            <a:off x="3362324" y="3497934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280A2C32-F799-4999-AAAE-E241D06D67D3}"/>
              </a:ext>
            </a:extLst>
          </p:cNvPr>
          <p:cNvSpPr/>
          <p:nvPr/>
        </p:nvSpPr>
        <p:spPr>
          <a:xfrm>
            <a:off x="5658214" y="3147652"/>
            <a:ext cx="3891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Write, Read, Delete, Discover Bootstrap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776415A-03A9-4B56-98CB-C8AA4EF74FB9}"/>
              </a:ext>
            </a:extLst>
          </p:cNvPr>
          <p:cNvSpPr/>
          <p:nvPr/>
        </p:nvSpPr>
        <p:spPr>
          <a:xfrm>
            <a:off x="7167561" y="2702597"/>
            <a:ext cx="343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…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2ED8A0E-53CE-478D-9540-C4F71841977F}"/>
              </a:ext>
            </a:extLst>
          </p:cNvPr>
          <p:cNvCxnSpPr/>
          <p:nvPr/>
        </p:nvCxnSpPr>
        <p:spPr>
          <a:xfrm>
            <a:off x="3362325" y="4214393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8C7BAB87-1632-423A-9648-BC57A8758531}"/>
              </a:ext>
            </a:extLst>
          </p:cNvPr>
          <p:cNvSpPr/>
          <p:nvPr/>
        </p:nvSpPr>
        <p:spPr>
          <a:xfrm>
            <a:off x="6485838" y="3851679"/>
            <a:ext cx="1363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EST Discover</a:t>
            </a:r>
            <a:endParaRPr lang="en-GB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A047F2E-CB79-4FAD-A096-76436F9F134D}"/>
              </a:ext>
            </a:extLst>
          </p:cNvPr>
          <p:cNvCxnSpPr/>
          <p:nvPr/>
        </p:nvCxnSpPr>
        <p:spPr>
          <a:xfrm>
            <a:off x="3362324" y="4580454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10BC5F1D-E3B2-4064-9817-8C32891F73A9}"/>
              </a:ext>
            </a:extLst>
          </p:cNvPr>
          <p:cNvSpPr/>
          <p:nvPr/>
        </p:nvSpPr>
        <p:spPr>
          <a:xfrm>
            <a:off x="6824201" y="4271746"/>
            <a:ext cx="604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URIs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253A582-8016-4924-9BF5-B2D89F4C00DF}"/>
              </a:ext>
            </a:extLst>
          </p:cNvPr>
          <p:cNvCxnSpPr/>
          <p:nvPr/>
        </p:nvCxnSpPr>
        <p:spPr>
          <a:xfrm>
            <a:off x="3362325" y="5088607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9644402A-F13D-4B6D-AF81-725EC22C631C}"/>
              </a:ext>
            </a:extLst>
          </p:cNvPr>
          <p:cNvSpPr/>
          <p:nvPr/>
        </p:nvSpPr>
        <p:spPr>
          <a:xfrm>
            <a:off x="5153717" y="4738267"/>
            <a:ext cx="4742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EST Certificate Signing Request (CSR) Instance #0</a:t>
            </a:r>
            <a:endParaRPr lang="en-GB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DC681B3-033E-47AC-9507-910FA8157A46}"/>
              </a:ext>
            </a:extLst>
          </p:cNvPr>
          <p:cNvCxnSpPr/>
          <p:nvPr/>
        </p:nvCxnSpPr>
        <p:spPr>
          <a:xfrm>
            <a:off x="3362324" y="5454668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8BA36D19-AA2F-4290-BE32-1C1762CF7761}"/>
              </a:ext>
            </a:extLst>
          </p:cNvPr>
          <p:cNvSpPr/>
          <p:nvPr/>
        </p:nvSpPr>
        <p:spPr>
          <a:xfrm>
            <a:off x="6621001" y="5141501"/>
            <a:ext cx="1436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Certificate #0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5D345FC-465D-450A-9889-95F7CFDDE91E}"/>
              </a:ext>
            </a:extLst>
          </p:cNvPr>
          <p:cNvCxnSpPr/>
          <p:nvPr/>
        </p:nvCxnSpPr>
        <p:spPr>
          <a:xfrm>
            <a:off x="3362325" y="5941976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7134C78C-FF90-499B-899D-0A7019EA7638}"/>
              </a:ext>
            </a:extLst>
          </p:cNvPr>
          <p:cNvSpPr/>
          <p:nvPr/>
        </p:nvSpPr>
        <p:spPr>
          <a:xfrm>
            <a:off x="5153717" y="5591636"/>
            <a:ext cx="4742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EST Certificate Signing Request (CSR) Instance #1</a:t>
            </a:r>
            <a:endParaRPr lang="en-GB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8059577-2637-4B52-AC10-C6A6B2447F2F}"/>
              </a:ext>
            </a:extLst>
          </p:cNvPr>
          <p:cNvCxnSpPr/>
          <p:nvPr/>
        </p:nvCxnSpPr>
        <p:spPr>
          <a:xfrm>
            <a:off x="3362324" y="6308037"/>
            <a:ext cx="7610475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C8BA44DB-3EBE-4854-97F6-D577FC42105D}"/>
              </a:ext>
            </a:extLst>
          </p:cNvPr>
          <p:cNvSpPr/>
          <p:nvPr/>
        </p:nvSpPr>
        <p:spPr>
          <a:xfrm>
            <a:off x="6621001" y="5994870"/>
            <a:ext cx="1436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Certificate #1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A8FD580-1449-468A-8ACA-B644E2214E41}"/>
              </a:ext>
            </a:extLst>
          </p:cNvPr>
          <p:cNvGrpSpPr/>
          <p:nvPr/>
        </p:nvGrpSpPr>
        <p:grpSpPr>
          <a:xfrm>
            <a:off x="6785880" y="3972547"/>
            <a:ext cx="609600" cy="590550"/>
            <a:chOff x="6705600" y="-95250"/>
            <a:chExt cx="609600" cy="59055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CFF3703-4761-4761-BFA2-758E6ACF8D2B}"/>
                </a:ext>
              </a:extLst>
            </p:cNvPr>
            <p:cNvCxnSpPr/>
            <p:nvPr/>
          </p:nvCxnSpPr>
          <p:spPr>
            <a:xfrm flipV="1">
              <a:off x="6705600" y="-95250"/>
              <a:ext cx="609600" cy="59055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E6B9427-0791-4DD0-BF3A-F2A2C7D37FC3}"/>
                </a:ext>
              </a:extLst>
            </p:cNvPr>
            <p:cNvCxnSpPr>
              <a:cxnSpLocks/>
            </p:cNvCxnSpPr>
            <p:nvPr/>
          </p:nvCxnSpPr>
          <p:spPr>
            <a:xfrm>
              <a:off x="6705600" y="-95250"/>
              <a:ext cx="609600" cy="58904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F77B977-3F47-49B1-9D2B-6C126BB6DEE2}"/>
              </a:ext>
            </a:extLst>
          </p:cNvPr>
          <p:cNvGrpSpPr/>
          <p:nvPr/>
        </p:nvGrpSpPr>
        <p:grpSpPr>
          <a:xfrm>
            <a:off x="6994499" y="5693775"/>
            <a:ext cx="609600" cy="590550"/>
            <a:chOff x="6705600" y="-95250"/>
            <a:chExt cx="609600" cy="590550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EA46E36-2927-4D74-8A83-BBD2F63A4A02}"/>
                </a:ext>
              </a:extLst>
            </p:cNvPr>
            <p:cNvCxnSpPr/>
            <p:nvPr/>
          </p:nvCxnSpPr>
          <p:spPr>
            <a:xfrm flipV="1">
              <a:off x="6705600" y="-95250"/>
              <a:ext cx="609600" cy="59055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C94B83B2-E68F-42F9-A7FB-37DFDEB1388B}"/>
                </a:ext>
              </a:extLst>
            </p:cNvPr>
            <p:cNvCxnSpPr>
              <a:cxnSpLocks/>
            </p:cNvCxnSpPr>
            <p:nvPr/>
          </p:nvCxnSpPr>
          <p:spPr>
            <a:xfrm>
              <a:off x="6705600" y="-95250"/>
              <a:ext cx="609600" cy="58904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36379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2952</TotalTime>
  <Words>685</Words>
  <Application>Microsoft Office PowerPoint</Application>
  <PresentationFormat>Widescreen</PresentationFormat>
  <Paragraphs>205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Multiple Transports in LwM2M</vt:lpstr>
      <vt:lpstr>Multiple Transports</vt:lpstr>
      <vt:lpstr>Example where the same data is provisioned twice </vt:lpstr>
      <vt:lpstr>Second example where additional message exchanges are needed.</vt:lpstr>
      <vt:lpstr>EST Message Exchanges</vt:lpstr>
      <vt:lpstr>Single Security Object for use with multiple servers</vt:lpstr>
      <vt:lpstr>Reduction of exchanges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Hannes Tschofenig</dc:creator>
  <cp:lastModifiedBy>Hannes Tschofenig</cp:lastModifiedBy>
  <cp:revision>21</cp:revision>
  <dcterms:created xsi:type="dcterms:W3CDTF">2019-04-29T08:32:22Z</dcterms:created>
  <dcterms:modified xsi:type="dcterms:W3CDTF">2019-07-16T11:50:04Z</dcterms:modified>
</cp:coreProperties>
</file>