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Lst>
  <p:notesMasterIdLst>
    <p:notesMasterId r:id="rId11"/>
  </p:notesMasterIdLst>
  <p:handoutMasterIdLst>
    <p:handoutMasterId r:id="rId12"/>
  </p:handoutMasterIdLst>
  <p:sldIdLst>
    <p:sldId id="293" r:id="rId5"/>
    <p:sldId id="332" r:id="rId6"/>
    <p:sldId id="337" r:id="rId7"/>
    <p:sldId id="340" r:id="rId8"/>
    <p:sldId id="341" r:id="rId9"/>
    <p:sldId id="321" r:id="rId10"/>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B812FC-F4DA-7B4E-83C8-0D4D88F03B81}" v="9" dt="2019-10-29T19:32:02.80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182" autoAdjust="0"/>
    <p:restoredTop sz="94660"/>
  </p:normalViewPr>
  <p:slideViewPr>
    <p:cSldViewPr>
      <p:cViewPr varScale="1">
        <p:scale>
          <a:sx n="125" d="100"/>
          <a:sy n="125" d="100"/>
        </p:scale>
        <p:origin x="1528" y="17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OMA-IPSO-2019-0074</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tom.preston-werner.com/" TargetMode="External"/><Relationship Id="rId2" Type="http://schemas.openxmlformats.org/officeDocument/2006/relationships/hyperlink" Target="https://semver.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DMSE</a:t>
            </a:r>
          </a:p>
          <a:p>
            <a:pPr>
              <a:lnSpc>
                <a:spcPct val="95000"/>
              </a:lnSpc>
              <a:spcAft>
                <a:spcPct val="35000"/>
              </a:spcAft>
            </a:pPr>
            <a:r>
              <a:rPr lang="en-US" altLang="zh-CN" b="1" dirty="0">
                <a:latin typeface="Tahoma" pitchFamily="34" charset="0"/>
                <a:ea typeface="宋体" charset="-122"/>
              </a:rPr>
              <a:t>	Date:	5 Nov 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OMA staff</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b="0" dirty="0"/>
              <a:t>OOMA-DM&amp;SE-2019-0074-INP_Semantic_Versioning</a:t>
            </a:r>
            <a:br>
              <a:rPr lang="en-US" sz="1800" b="0" dirty="0"/>
            </a:br>
            <a:br>
              <a:rPr lang="en-US" sz="1800" b="0" dirty="0"/>
            </a:br>
            <a:r>
              <a:rPr lang="en-US" altLang="zh-CN" dirty="0">
                <a:ea typeface="宋体" charset="-122"/>
              </a:rPr>
              <a:t>Semantic Versioning</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E7546-72C4-1846-8B92-60EFD39C0320}"/>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11208436-3976-2F49-AE81-CFA98E15D4AB}"/>
              </a:ext>
            </a:extLst>
          </p:cNvPr>
          <p:cNvSpPr>
            <a:spLocks noGrp="1"/>
          </p:cNvSpPr>
          <p:nvPr>
            <p:ph idx="1"/>
          </p:nvPr>
        </p:nvSpPr>
        <p:spPr/>
        <p:txBody>
          <a:bodyPr/>
          <a:lstStyle/>
          <a:p>
            <a:pPr marL="0" indent="0">
              <a:buNone/>
            </a:pPr>
            <a:r>
              <a:rPr lang="en-US" dirty="0"/>
              <a:t>DMSE requested to provide examples of how other organizations are implementing Versioning.</a:t>
            </a:r>
          </a:p>
          <a:p>
            <a:pPr marL="0" indent="0">
              <a:buNone/>
            </a:pPr>
            <a:r>
              <a:rPr lang="en-US" dirty="0"/>
              <a:t>I reached out to William Lupton, (technical staff), from Broadband Forum.  William provided me with a reference to a best practice specification, which is the same as the one followed by OMA:</a:t>
            </a:r>
          </a:p>
          <a:p>
            <a:pPr lvl="1"/>
            <a:endParaRPr lang="en-US" dirty="0"/>
          </a:p>
          <a:p>
            <a:pPr lvl="1"/>
            <a:r>
              <a:rPr lang="en-US" dirty="0">
                <a:hlinkClick r:id="rId2"/>
              </a:rPr>
              <a:t>https://semver.org</a:t>
            </a:r>
            <a:endParaRPr lang="en-US" dirty="0"/>
          </a:p>
          <a:p>
            <a:pPr lvl="1"/>
            <a:endParaRPr lang="en-US" dirty="0"/>
          </a:p>
          <a:p>
            <a:pPr marL="225425" lvl="1" indent="0">
              <a:buNone/>
            </a:pPr>
            <a:r>
              <a:rPr lang="en-US" dirty="0"/>
              <a:t>Semantic Versioning (</a:t>
            </a:r>
            <a:r>
              <a:rPr lang="en-US" dirty="0" err="1"/>
              <a:t>SemVer</a:t>
            </a:r>
            <a:r>
              <a:rPr lang="en-US" dirty="0"/>
              <a:t>) is specifically defined for software.</a:t>
            </a:r>
          </a:p>
          <a:p>
            <a:pPr marL="225425" lvl="1" indent="0">
              <a:buNone/>
            </a:pPr>
            <a:endParaRPr lang="en-US" dirty="0"/>
          </a:p>
          <a:p>
            <a:pPr marL="225425" lvl="1" indent="0">
              <a:buNone/>
            </a:pPr>
            <a:r>
              <a:rPr lang="en-US" sz="1800" i="1" dirty="0"/>
              <a:t>Note: The Semantic Versioning specification is authored by </a:t>
            </a:r>
            <a:r>
              <a:rPr lang="en-US" sz="1800" i="1" dirty="0">
                <a:hlinkClick r:id="rId3"/>
              </a:rPr>
              <a:t>Tom Preston-Werner</a:t>
            </a:r>
            <a:r>
              <a:rPr lang="en-US" sz="1800" i="1" dirty="0"/>
              <a:t>, inventor of Gravatar and cofounder of GitHub.</a:t>
            </a:r>
          </a:p>
        </p:txBody>
      </p:sp>
    </p:spTree>
    <p:extLst>
      <p:ext uri="{BB962C8B-B14F-4D97-AF65-F5344CB8AC3E}">
        <p14:creationId xmlns:p14="http://schemas.microsoft.com/office/powerpoint/2010/main" val="31787073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F0A820-0D83-1147-83E3-89BCA96930F7}"/>
              </a:ext>
            </a:extLst>
          </p:cNvPr>
          <p:cNvSpPr>
            <a:spLocks noGrp="1"/>
          </p:cNvSpPr>
          <p:nvPr>
            <p:ph type="title"/>
          </p:nvPr>
        </p:nvSpPr>
        <p:spPr/>
        <p:txBody>
          <a:bodyPr/>
          <a:lstStyle/>
          <a:p>
            <a:r>
              <a:rPr lang="en-US" dirty="0"/>
              <a:t>Semantic Versioning (X.Y.Z)</a:t>
            </a:r>
          </a:p>
        </p:txBody>
      </p:sp>
      <p:sp>
        <p:nvSpPr>
          <p:cNvPr id="3" name="Content Placeholder 2">
            <a:extLst>
              <a:ext uri="{FF2B5EF4-FFF2-40B4-BE49-F238E27FC236}">
                <a16:creationId xmlns:a16="http://schemas.microsoft.com/office/drawing/2014/main" id="{0F081C64-1CB9-AA42-A82A-2BF16D952A63}"/>
              </a:ext>
            </a:extLst>
          </p:cNvPr>
          <p:cNvSpPr>
            <a:spLocks noGrp="1"/>
          </p:cNvSpPr>
          <p:nvPr>
            <p:ph idx="1"/>
          </p:nvPr>
        </p:nvSpPr>
        <p:spPr/>
        <p:txBody>
          <a:bodyPr/>
          <a:lstStyle/>
          <a:p>
            <a:pPr marL="0" indent="0">
              <a:buNone/>
            </a:pPr>
            <a:r>
              <a:rPr lang="en-US" dirty="0"/>
              <a:t>Version Number:</a:t>
            </a:r>
          </a:p>
          <a:p>
            <a:pPr lvl="1"/>
            <a:r>
              <a:rPr lang="en-US" dirty="0"/>
              <a:t>Major: version when you make incompatible API changes</a:t>
            </a:r>
          </a:p>
          <a:p>
            <a:pPr lvl="1"/>
            <a:r>
              <a:rPr lang="en-US" dirty="0"/>
              <a:t>Minor: version when you add functionality in a backwards compatible manner</a:t>
            </a:r>
          </a:p>
          <a:p>
            <a:pPr lvl="1"/>
            <a:r>
              <a:rPr lang="en-US" dirty="0"/>
              <a:t>Path: version when you make backwards compatible  bug fixes</a:t>
            </a:r>
          </a:p>
          <a:p>
            <a:pPr marL="225425" lvl="1" indent="0">
              <a:buNone/>
            </a:pPr>
            <a:r>
              <a:rPr lang="en-US" dirty="0"/>
              <a:t>            In the </a:t>
            </a:r>
            <a:r>
              <a:rPr lang="en-US" sz="2000" dirty="0"/>
              <a:t>OMA process “Path” is called “Service Indicator”</a:t>
            </a:r>
          </a:p>
          <a:p>
            <a:pPr marL="0" indent="0">
              <a:buNone/>
            </a:pPr>
            <a:endParaRPr lang="en-US" dirty="0"/>
          </a:p>
          <a:p>
            <a:pPr marL="514350" indent="-514350">
              <a:buAutoNum type="arabicPeriod"/>
            </a:pPr>
            <a:endParaRPr lang="en-US" dirty="0"/>
          </a:p>
        </p:txBody>
      </p:sp>
    </p:spTree>
    <p:extLst>
      <p:ext uri="{BB962C8B-B14F-4D97-AF65-F5344CB8AC3E}">
        <p14:creationId xmlns:p14="http://schemas.microsoft.com/office/powerpoint/2010/main" val="30478796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CCC19-ED36-7D4D-A5C2-E344E30880BA}"/>
              </a:ext>
            </a:extLst>
          </p:cNvPr>
          <p:cNvSpPr>
            <a:spLocks noGrp="1"/>
          </p:cNvSpPr>
          <p:nvPr>
            <p:ph type="title"/>
          </p:nvPr>
        </p:nvSpPr>
        <p:spPr/>
        <p:txBody>
          <a:bodyPr/>
          <a:lstStyle/>
          <a:p>
            <a:r>
              <a:rPr lang="en-US" dirty="0"/>
              <a:t>OMA LwM2M Issues</a:t>
            </a:r>
          </a:p>
        </p:txBody>
      </p:sp>
      <p:sp>
        <p:nvSpPr>
          <p:cNvPr id="3" name="Content Placeholder 2">
            <a:extLst>
              <a:ext uri="{FF2B5EF4-FFF2-40B4-BE49-F238E27FC236}">
                <a16:creationId xmlns:a16="http://schemas.microsoft.com/office/drawing/2014/main" id="{2089C264-0D0E-8B4D-A94B-529D06C255FE}"/>
              </a:ext>
            </a:extLst>
          </p:cNvPr>
          <p:cNvSpPr>
            <a:spLocks noGrp="1"/>
          </p:cNvSpPr>
          <p:nvPr>
            <p:ph idx="1"/>
          </p:nvPr>
        </p:nvSpPr>
        <p:spPr>
          <a:xfrm>
            <a:off x="291306" y="1073150"/>
            <a:ext cx="8778875" cy="5383212"/>
          </a:xfrm>
        </p:spPr>
        <p:txBody>
          <a:bodyPr/>
          <a:lstStyle/>
          <a:p>
            <a:pPr marL="0" indent="0">
              <a:buNone/>
            </a:pPr>
            <a:r>
              <a:rPr lang="en-US" sz="2400" dirty="0"/>
              <a:t>During the registration of OMA LwM2M Object the staff found the following issues:</a:t>
            </a:r>
          </a:p>
          <a:p>
            <a:pPr lvl="1"/>
            <a:r>
              <a:rPr lang="en-US" sz="2000" dirty="0"/>
              <a:t>Until Seoul meeting the TS specs were unclear about how to treat some changes (specifically bug fixes)</a:t>
            </a:r>
          </a:p>
          <a:p>
            <a:pPr lvl="2"/>
            <a:r>
              <a:rPr lang="en-US" sz="1800" dirty="0"/>
              <a:t> While OMA process defines version with three digits (</a:t>
            </a:r>
            <a:r>
              <a:rPr lang="en-US" sz="1800" dirty="0" err="1"/>
              <a:t>x.y.z</a:t>
            </a:r>
            <a:r>
              <a:rPr lang="en-US" sz="1800" dirty="0"/>
              <a:t>), LwM2M Objects use two digits (</a:t>
            </a:r>
            <a:r>
              <a:rPr lang="en-US" sz="1800" dirty="0" err="1"/>
              <a:t>x.y</a:t>
            </a:r>
            <a:r>
              <a:rPr lang="en-US" sz="1800" dirty="0"/>
              <a:t>). This creates several issues:</a:t>
            </a:r>
          </a:p>
          <a:p>
            <a:pPr lvl="3"/>
            <a:r>
              <a:rPr lang="en-US" sz="1600" dirty="0"/>
              <a:t>When applying bug fixes to non-OMA Objects the changes couldn’t been reflected by a new object version. Only major and minor changes are reflected by a new version.</a:t>
            </a:r>
          </a:p>
          <a:p>
            <a:pPr lvl="3"/>
            <a:r>
              <a:rPr lang="en-US" sz="1600" dirty="0"/>
              <a:t>On the contrary bug </a:t>
            </a:r>
            <a:r>
              <a:rPr lang="en-US" sz="1600" dirty="0" err="1"/>
              <a:t>fixrs</a:t>
            </a:r>
            <a:r>
              <a:rPr lang="en-US" sz="1600" dirty="0"/>
              <a:t> on Objects created by DMSE can be represented as a new Object file, which was defined with 3 digits in the file name</a:t>
            </a:r>
          </a:p>
          <a:p>
            <a:pPr lvl="1"/>
            <a:r>
              <a:rPr lang="en-US" sz="2000" dirty="0"/>
              <a:t>Large number of IPSO objects were updated after being registered</a:t>
            </a:r>
          </a:p>
          <a:p>
            <a:pPr lvl="2"/>
            <a:r>
              <a:rPr lang="en-US" sz="1800" dirty="0"/>
              <a:t>A large number of already registered IPSO objects were updated without changing the Object Version </a:t>
            </a:r>
          </a:p>
          <a:p>
            <a:pPr lvl="2"/>
            <a:r>
              <a:rPr lang="en-US" sz="1800" dirty="0"/>
              <a:t>Due to changes to the “Units”, there is still a large number of Objects that will need to be updated</a:t>
            </a:r>
          </a:p>
          <a:p>
            <a:pPr marL="0" indent="-3175">
              <a:buNone/>
            </a:pPr>
            <a:r>
              <a:rPr lang="en-US" sz="2000" dirty="0"/>
              <a:t>The current discussion of removing Object Versioning was triggered by these issues and the fact that RR doesn’t have versioning</a:t>
            </a:r>
          </a:p>
          <a:p>
            <a:pPr marL="225425" lvl="1" indent="0">
              <a:buNone/>
            </a:pPr>
            <a:endParaRPr lang="en-US" sz="2000" dirty="0"/>
          </a:p>
        </p:txBody>
      </p:sp>
    </p:spTree>
    <p:extLst>
      <p:ext uri="{BB962C8B-B14F-4D97-AF65-F5344CB8AC3E}">
        <p14:creationId xmlns:p14="http://schemas.microsoft.com/office/powerpoint/2010/main" val="635978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1F0C9-EE10-8D43-883D-92426F74CCC9}"/>
              </a:ext>
            </a:extLst>
          </p:cNvPr>
          <p:cNvSpPr>
            <a:spLocks noGrp="1"/>
          </p:cNvSpPr>
          <p:nvPr>
            <p:ph type="title"/>
          </p:nvPr>
        </p:nvSpPr>
        <p:spPr/>
        <p:txBody>
          <a:bodyPr/>
          <a:lstStyle/>
          <a:p>
            <a:r>
              <a:rPr lang="en-US" dirty="0"/>
              <a:t>Suggestion</a:t>
            </a:r>
          </a:p>
        </p:txBody>
      </p:sp>
      <p:sp>
        <p:nvSpPr>
          <p:cNvPr id="3" name="Content Placeholder 2">
            <a:extLst>
              <a:ext uri="{FF2B5EF4-FFF2-40B4-BE49-F238E27FC236}">
                <a16:creationId xmlns:a16="http://schemas.microsoft.com/office/drawing/2014/main" id="{A4F4C5C7-02D6-9A4E-8B87-CDEF20F8E9F5}"/>
              </a:ext>
            </a:extLst>
          </p:cNvPr>
          <p:cNvSpPr>
            <a:spLocks noGrp="1"/>
          </p:cNvSpPr>
          <p:nvPr>
            <p:ph idx="1"/>
          </p:nvPr>
        </p:nvSpPr>
        <p:spPr/>
        <p:txBody>
          <a:bodyPr/>
          <a:lstStyle/>
          <a:p>
            <a:pPr marL="0" indent="0">
              <a:buNone/>
            </a:pPr>
            <a:r>
              <a:rPr lang="en-US" dirty="0"/>
              <a:t>Ensure that the TS contains clear guidelines on how to use Object Versioning:</a:t>
            </a:r>
          </a:p>
          <a:p>
            <a:pPr lvl="1"/>
            <a:r>
              <a:rPr lang="en-US" dirty="0"/>
              <a:t>Major:  what changes in the &lt;elements&gt; trigger a major version</a:t>
            </a:r>
          </a:p>
          <a:p>
            <a:pPr lvl="1"/>
            <a:r>
              <a:rPr lang="en-US" dirty="0"/>
              <a:t>Minor:  what changes in the &lt;elements&gt; trigger a minor version</a:t>
            </a:r>
          </a:p>
          <a:p>
            <a:pPr lvl="1"/>
            <a:r>
              <a:rPr lang="en-US" dirty="0"/>
              <a:t>Path / Service Indicator: what changes are considered a bug-fix and and indication if we need to keep the different revisions created as a result of bug fixes</a:t>
            </a:r>
          </a:p>
          <a:p>
            <a:pPr marL="0" indent="-4763">
              <a:buNone/>
            </a:pPr>
            <a:endParaRPr lang="en-US" dirty="0"/>
          </a:p>
          <a:p>
            <a:pPr marL="225425" lvl="1" indent="0">
              <a:buNone/>
            </a:pPr>
            <a:endParaRPr lang="en-US" dirty="0"/>
          </a:p>
          <a:p>
            <a:pPr marL="225425" lvl="1" indent="0">
              <a:buNone/>
            </a:pPr>
            <a:endParaRPr lang="en-US" dirty="0"/>
          </a:p>
          <a:p>
            <a:pPr marL="225425" lvl="1" indent="0">
              <a:buNone/>
            </a:pPr>
            <a:r>
              <a:rPr lang="en-US" dirty="0"/>
              <a:t>Note: this suggestion is formulated having only in mind process and tools, it is not having other technical considerations that members may have in favor or against keeping Object Versioning</a:t>
            </a:r>
          </a:p>
        </p:txBody>
      </p:sp>
    </p:spTree>
    <p:extLst>
      <p:ext uri="{BB962C8B-B14F-4D97-AF65-F5344CB8AC3E}">
        <p14:creationId xmlns:p14="http://schemas.microsoft.com/office/powerpoint/2010/main" val="14171704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18CD9-4CD7-8942-B1D7-C780EEADFE55}"/>
              </a:ext>
            </a:extLst>
          </p:cNvPr>
          <p:cNvSpPr>
            <a:spLocks noGrp="1"/>
          </p:cNvSpPr>
          <p:nvPr>
            <p:ph type="title"/>
          </p:nvPr>
        </p:nvSpPr>
        <p:spPr>
          <a:xfrm>
            <a:off x="261937" y="3054350"/>
            <a:ext cx="8748712" cy="703262"/>
          </a:xfrm>
        </p:spPr>
        <p:txBody>
          <a:bodyPr/>
          <a:lstStyle/>
          <a:p>
            <a:r>
              <a:rPr lang="en-US" dirty="0"/>
              <a:t>Comments?</a:t>
            </a:r>
          </a:p>
        </p:txBody>
      </p:sp>
    </p:spTree>
    <p:extLst>
      <p:ext uri="{BB962C8B-B14F-4D97-AF65-F5344CB8AC3E}">
        <p14:creationId xmlns:p14="http://schemas.microsoft.com/office/powerpoint/2010/main" val="332869056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2142BF77FBCD949AAB9A59C5A9DBC6D" ma:contentTypeVersion="8" ma:contentTypeDescription="Create a new document." ma:contentTypeScope="" ma:versionID="3e0af85c44df2f69a5ea83e7907b5e93">
  <xsd:schema xmlns:xsd="http://www.w3.org/2001/XMLSchema" xmlns:xs="http://www.w3.org/2001/XMLSchema" xmlns:p="http://schemas.microsoft.com/office/2006/metadata/properties" xmlns:ns2="0c98f31b-11bc-4497-8798-633766af6004" targetNamespace="http://schemas.microsoft.com/office/2006/metadata/properties" ma:root="true" ma:fieldsID="e88fb6fcfd0e97906131b44c8c5b160d" ns2:_="">
    <xsd:import namespace="0c98f31b-11bc-4497-8798-633766af600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98f31b-11bc-4497-8798-633766af60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99BBF22-8F1B-4BD0-B8ED-ACE972D72A50}">
  <ds:schemaRefs>
    <ds:schemaRef ds:uri="http://schemas.microsoft.com/sharepoint/v3/contenttype/forms"/>
  </ds:schemaRefs>
</ds:datastoreItem>
</file>

<file path=customXml/itemProps2.xml><?xml version="1.0" encoding="utf-8"?>
<ds:datastoreItem xmlns:ds="http://schemas.openxmlformats.org/officeDocument/2006/customXml" ds:itemID="{34D7ECE2-1BBE-45A1-8369-3ACB7047E506}">
  <ds:schemaRefs>
    <ds:schemaRef ds:uri="http://schemas.openxmlformats.org/package/2006/metadata/core-properties"/>
    <ds:schemaRef ds:uri="http://purl.org/dc/dcmitype/"/>
    <ds:schemaRef ds:uri="http://purl.org/dc/elements/1.1/"/>
    <ds:schemaRef ds:uri="http://purl.org/dc/terms/"/>
    <ds:schemaRef ds:uri="http://schemas.microsoft.com/office/2006/documentManagement/types"/>
    <ds:schemaRef ds:uri="http://schemas.microsoft.com/office/2006/metadata/properties"/>
    <ds:schemaRef ds:uri="0c98f31b-11bc-4497-8798-633766af6004"/>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6B97A20B-E1F3-4B6E-B7E2-5DA50B388C8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98f31b-11bc-4497-8798-633766af600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D:\Data\OMA\OMA Template.pot</Template>
  <TotalTime>6104</TotalTime>
  <Pages>15</Pages>
  <Words>746</Words>
  <Application>Microsoft Macintosh PowerPoint</Application>
  <PresentationFormat>Custom</PresentationFormat>
  <Paragraphs>47</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Arial Narrow</vt:lpstr>
      <vt:lpstr>Tahoma</vt:lpstr>
      <vt:lpstr>OMA Template</vt:lpstr>
      <vt:lpstr>OOMA-DM&amp;SE-2019-0074-INP_Semantic_Versioning  Semantic Versioning </vt:lpstr>
      <vt:lpstr>Introduction</vt:lpstr>
      <vt:lpstr>Semantic Versioning (X.Y.Z)</vt:lpstr>
      <vt:lpstr>OMA LwM2M Issues</vt:lpstr>
      <vt:lpstr>Suggestion</vt:lpstr>
      <vt:lpstr>Comments?</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362</cp:revision>
  <cp:lastPrinted>1999-04-27T06:51:51Z</cp:lastPrinted>
  <dcterms:created xsi:type="dcterms:W3CDTF">2002-03-19T14:05:12Z</dcterms:created>
  <dcterms:modified xsi:type="dcterms:W3CDTF">2019-10-29T19:44:39Z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0x01010052142BF77FBCD949AAB9A59C5A9DBC6D</vt:lpwstr>
  </property>
</Properties>
</file>