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9"/>
  </p:notesMasterIdLst>
  <p:handoutMasterIdLst>
    <p:handoutMasterId r:id="rId10"/>
  </p:handoutMasterIdLst>
  <p:sldIdLst>
    <p:sldId id="293" r:id="rId5"/>
    <p:sldId id="318" r:id="rId6"/>
    <p:sldId id="325" r:id="rId7"/>
    <p:sldId id="324"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3B042A-B314-8E4D-B72E-9ABD6DF7666F}" v="12" dt="2020-03-10T03:04:34.0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418" autoAdjust="0"/>
    <p:restoredTop sz="94660"/>
  </p:normalViewPr>
  <p:slideViewPr>
    <p:cSldViewPr>
      <p:cViewPr>
        <p:scale>
          <a:sx n="125" d="100"/>
          <a:sy n="125" d="100"/>
        </p:scale>
        <p:origin x="1104" y="75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OMA-DMSE-2020-0010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openmobilealliance.org/release/LightweightM2M/ETS/OMA-ETS-LightweightM2M-V1_1-20190912-D.pdf" TargetMode="External"/><Relationship Id="rId2" Type="http://schemas.openxmlformats.org/officeDocument/2006/relationships/hyperlink" Target="https://www.eventbrite.com/e/oma-virtual-testfest-registration-88692310087" TargetMode="External"/><Relationship Id="rId1" Type="http://schemas.openxmlformats.org/officeDocument/2006/relationships/slideLayout" Target="../slideLayouts/slideLayout2.xml"/><Relationship Id="rId4" Type="http://schemas.openxmlformats.org/officeDocument/2006/relationships/hyperlink" Target="http://openmobilealliance.org/release/LightweightM2M/ETS/OMA-ETS-LightweightM2M-V1_0_2-20180815-A.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10 Mar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OMA-DM&amp;SE-2020-0010-INP_OMA_Virtual_TestFest_April_2020</a:t>
            </a:r>
            <a:br>
              <a:rPr lang="en-US" altLang="zh-CN" sz="1400" dirty="0">
                <a:ea typeface="宋体" charset="-122"/>
              </a:rPr>
            </a:br>
            <a:r>
              <a:rPr lang="en-US" altLang="zh-CN" dirty="0">
                <a:ea typeface="宋体" charset="-122"/>
              </a:rPr>
              <a:t>Virtual </a:t>
            </a:r>
            <a:r>
              <a:rPr lang="en-US" altLang="zh-CN" dirty="0" err="1">
                <a:ea typeface="宋体" charset="-122"/>
              </a:rPr>
              <a:t>TestFest</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err="1">
                <a:ea typeface="宋体" charset="-122"/>
              </a:rPr>
              <a:t>Announment</a:t>
            </a:r>
            <a:endParaRPr lang="en-GB" altLang="zh-CN" dirty="0">
              <a:ea typeface="宋体" charset="-122"/>
            </a:endParaRPr>
          </a:p>
        </p:txBody>
      </p:sp>
      <p:sp>
        <p:nvSpPr>
          <p:cNvPr id="3075" name="Rectangle 5"/>
          <p:cNvSpPr>
            <a:spLocks noGrp="1" noChangeArrowheads="1"/>
          </p:cNvSpPr>
          <p:nvPr>
            <p:ph type="body" idx="1"/>
          </p:nvPr>
        </p:nvSpPr>
        <p:spPr>
          <a:xfrm>
            <a:off x="575278" y="1073150"/>
            <a:ext cx="8778875" cy="5383212"/>
          </a:xfrm>
        </p:spPr>
        <p:txBody>
          <a:bodyPr/>
          <a:lstStyle/>
          <a:p>
            <a:pPr>
              <a:buFontTx/>
              <a:buNone/>
            </a:pPr>
            <a:r>
              <a:rPr lang="en-GB" altLang="zh-CN" dirty="0">
                <a:ea typeface="宋体" charset="-122"/>
              </a:rPr>
              <a:t>Face to Face </a:t>
            </a:r>
            <a:r>
              <a:rPr lang="en-GB" altLang="zh-CN" dirty="0" err="1">
                <a:ea typeface="宋体" charset="-122"/>
              </a:rPr>
              <a:t>TestFest</a:t>
            </a:r>
            <a:r>
              <a:rPr lang="en-GB" altLang="zh-CN" dirty="0">
                <a:ea typeface="宋体" charset="-122"/>
              </a:rPr>
              <a:t> in Montpellier April 20 – 24</a:t>
            </a:r>
            <a:r>
              <a:rPr lang="en-GB" altLang="zh-CN" baseline="30000" dirty="0">
                <a:ea typeface="宋体" charset="-122"/>
              </a:rPr>
              <a:t>th</a:t>
            </a:r>
            <a:r>
              <a:rPr lang="en-GB" altLang="zh-CN" dirty="0">
                <a:ea typeface="宋体" charset="-122"/>
              </a:rPr>
              <a:t> </a:t>
            </a:r>
          </a:p>
          <a:p>
            <a:pPr lvl="1"/>
            <a:r>
              <a:rPr lang="en-GB" altLang="zh-CN" dirty="0">
                <a:ea typeface="宋体" charset="-122"/>
              </a:rPr>
              <a:t>It is now converted into a Virtual </a:t>
            </a:r>
            <a:r>
              <a:rPr lang="en-GB" altLang="zh-CN" dirty="0" err="1">
                <a:ea typeface="宋体" charset="-122"/>
              </a:rPr>
              <a:t>TestFest</a:t>
            </a:r>
            <a:endParaRPr lang="en-GB" altLang="zh-CN" dirty="0">
              <a:ea typeface="宋体" charset="-122"/>
            </a:endParaRPr>
          </a:p>
          <a:p>
            <a:pPr lvl="1"/>
            <a:r>
              <a:rPr lang="en-GB" altLang="zh-CN" dirty="0">
                <a:ea typeface="宋体" charset="-122"/>
              </a:rPr>
              <a:t>Same dates April 20 – 24</a:t>
            </a:r>
          </a:p>
          <a:p>
            <a:pPr lvl="2"/>
            <a:r>
              <a:rPr lang="en-GB" altLang="zh-CN" dirty="0">
                <a:ea typeface="宋体" charset="-122"/>
              </a:rPr>
              <a:t>Test Session Schedules will be accommodated according to participants time zone</a:t>
            </a:r>
          </a:p>
          <a:p>
            <a:pPr lvl="1"/>
            <a:r>
              <a:rPr lang="en-GB" altLang="zh-CN" dirty="0">
                <a:ea typeface="宋体" charset="-122"/>
              </a:rPr>
              <a:t>Registration Cost ($100 per implementation)</a:t>
            </a:r>
          </a:p>
          <a:p>
            <a:pPr lvl="2"/>
            <a:r>
              <a:rPr lang="en-GB" altLang="zh-CN" dirty="0">
                <a:ea typeface="宋体" charset="-122"/>
              </a:rPr>
              <a:t>This cost is in place to deter people from register and then don’t take part in the allocated Test Sessions</a:t>
            </a:r>
          </a:p>
          <a:p>
            <a:pPr lvl="1"/>
            <a:r>
              <a:rPr lang="en-GB" altLang="zh-CN" dirty="0">
                <a:ea typeface="宋体" charset="-122"/>
              </a:rPr>
              <a:t>Tools to support the event</a:t>
            </a:r>
          </a:p>
          <a:p>
            <a:pPr lvl="2"/>
            <a:r>
              <a:rPr lang="en-GB" altLang="zh-CN" dirty="0">
                <a:ea typeface="宋体" charset="-122"/>
              </a:rPr>
              <a:t>Communication:</a:t>
            </a:r>
          </a:p>
          <a:p>
            <a:pPr lvl="3"/>
            <a:r>
              <a:rPr lang="en-GB" altLang="zh-CN" dirty="0">
                <a:ea typeface="宋体" charset="-122"/>
              </a:rPr>
              <a:t>GoToMeeting, Slack, Mailman</a:t>
            </a:r>
            <a:r>
              <a:rPr lang="en-GB" altLang="zh-CN">
                <a:ea typeface="宋体" charset="-122"/>
              </a:rPr>
              <a:t>, GitHub (wiki), </a:t>
            </a:r>
            <a:r>
              <a:rPr lang="en-GB" altLang="zh-CN" sz="1400" dirty="0">
                <a:ea typeface="宋体" charset="-122"/>
              </a:rPr>
              <a:t>and others based on participants needs</a:t>
            </a:r>
            <a:endParaRPr lang="en-GB" altLang="zh-CN" dirty="0">
              <a:ea typeface="宋体" charset="-122"/>
            </a:endParaRPr>
          </a:p>
          <a:p>
            <a:pPr lvl="2"/>
            <a:r>
              <a:rPr lang="en-GB" altLang="zh-CN" dirty="0">
                <a:ea typeface="宋体" charset="-122"/>
              </a:rPr>
              <a:t>Collaboration</a:t>
            </a:r>
          </a:p>
          <a:p>
            <a:pPr lvl="3"/>
            <a:r>
              <a:rPr lang="en-GB" altLang="zh-CN" dirty="0" err="1">
                <a:ea typeface="宋体" charset="-122"/>
              </a:rPr>
              <a:t>Etherpad</a:t>
            </a:r>
            <a:r>
              <a:rPr lang="en-GB" altLang="zh-CN" dirty="0">
                <a:ea typeface="宋体" charset="-122"/>
              </a:rPr>
              <a:t>, </a:t>
            </a:r>
            <a:r>
              <a:rPr lang="en-GB" altLang="zh-CN" dirty="0" err="1">
                <a:ea typeface="宋体" charset="-122"/>
              </a:rPr>
              <a:t>mindmup</a:t>
            </a:r>
            <a:r>
              <a:rPr lang="en-GB" altLang="zh-CN" dirty="0">
                <a:ea typeface="宋体" charset="-122"/>
              </a:rPr>
              <a:t>, </a:t>
            </a:r>
            <a:r>
              <a:rPr lang="en-GB" altLang="zh-CN" sz="1400" dirty="0">
                <a:ea typeface="宋体" charset="-122"/>
              </a:rPr>
              <a:t>others according to participants needs</a:t>
            </a:r>
            <a:endParaRPr lang="en-GB" altLang="zh-CN" dirty="0">
              <a:ea typeface="宋体" charset="-122"/>
            </a:endParaRPr>
          </a:p>
          <a:p>
            <a:pPr lvl="2"/>
            <a:r>
              <a:rPr lang="en-GB" altLang="zh-CN" dirty="0">
                <a:ea typeface="宋体" charset="-122"/>
              </a:rPr>
              <a:t>Test Session Reports</a:t>
            </a:r>
          </a:p>
          <a:p>
            <a:pPr lvl="3"/>
            <a:r>
              <a:rPr lang="en-GB" altLang="zh-CN" dirty="0">
                <a:ea typeface="宋体" charset="-122"/>
              </a:rPr>
              <a:t>SurveyMonkey</a:t>
            </a:r>
          </a:p>
          <a:p>
            <a:pPr marL="225425" lvl="1" indent="0">
              <a:buNone/>
            </a:pPr>
            <a:endParaRPr lang="en-GB" altLang="zh-CN" dirty="0">
              <a:ea typeface="宋体" charset="-122"/>
            </a:endParaRPr>
          </a:p>
          <a:p>
            <a:pPr marL="110807" indent="0">
              <a:buNone/>
            </a:pPr>
            <a:endParaRPr lang="en-GB" altLang="zh-CN" dirty="0">
              <a:ea typeface="宋体" charset="-122"/>
            </a:endParaRPr>
          </a:p>
          <a:p>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22FFF-8B6C-5E4D-A245-8612435CBCFE}"/>
              </a:ext>
            </a:extLst>
          </p:cNvPr>
          <p:cNvSpPr>
            <a:spLocks noGrp="1"/>
          </p:cNvSpPr>
          <p:nvPr>
            <p:ph type="title"/>
          </p:nvPr>
        </p:nvSpPr>
        <p:spPr/>
        <p:txBody>
          <a:bodyPr/>
          <a:lstStyle/>
          <a:p>
            <a:r>
              <a:rPr lang="en-US" dirty="0"/>
              <a:t>Registration Information</a:t>
            </a:r>
          </a:p>
        </p:txBody>
      </p:sp>
      <p:sp>
        <p:nvSpPr>
          <p:cNvPr id="3" name="Content Placeholder 2">
            <a:extLst>
              <a:ext uri="{FF2B5EF4-FFF2-40B4-BE49-F238E27FC236}">
                <a16:creationId xmlns:a16="http://schemas.microsoft.com/office/drawing/2014/main" id="{90AC543B-029A-FA41-BA68-28B5B7FEBD35}"/>
              </a:ext>
            </a:extLst>
          </p:cNvPr>
          <p:cNvSpPr>
            <a:spLocks noGrp="1"/>
          </p:cNvSpPr>
          <p:nvPr>
            <p:ph idx="1"/>
          </p:nvPr>
        </p:nvSpPr>
        <p:spPr>
          <a:xfrm>
            <a:off x="318136" y="936625"/>
            <a:ext cx="8778875" cy="5383212"/>
          </a:xfrm>
        </p:spPr>
        <p:txBody>
          <a:bodyPr/>
          <a:lstStyle/>
          <a:p>
            <a:pPr marL="0" indent="0">
              <a:buNone/>
            </a:pPr>
            <a:r>
              <a:rPr lang="en-US" sz="2400" dirty="0"/>
              <a:t>Registration is open until Monday April 13</a:t>
            </a:r>
            <a:r>
              <a:rPr lang="en-US" sz="2400" baseline="30000" dirty="0"/>
              <a:t>th</a:t>
            </a:r>
            <a:endParaRPr lang="en-US" sz="2400" dirty="0"/>
          </a:p>
          <a:p>
            <a:pPr lvl="1"/>
            <a:r>
              <a:rPr lang="en-US" sz="1800" dirty="0">
                <a:hlinkClick r:id="rId2"/>
              </a:rPr>
              <a:t>https://www.eventbrite.com/e/oma-virtual-testfest-registration-88692310087</a:t>
            </a:r>
            <a:endParaRPr lang="en-US" sz="1800" dirty="0"/>
          </a:p>
          <a:p>
            <a:pPr marL="0" indent="0">
              <a:buNone/>
            </a:pPr>
            <a:endParaRPr lang="en-US" sz="2400" dirty="0"/>
          </a:p>
          <a:p>
            <a:pPr marL="0" indent="0">
              <a:buNone/>
            </a:pPr>
            <a:r>
              <a:rPr lang="en-US" sz="2400" dirty="0"/>
              <a:t>LwM2M v1.1 test cases: (info from last </a:t>
            </a:r>
            <a:r>
              <a:rPr lang="en-US" sz="2400" dirty="0" err="1"/>
              <a:t>TestFest</a:t>
            </a:r>
            <a:r>
              <a:rPr lang="en-US" sz="2400" dirty="0"/>
              <a:t>)</a:t>
            </a:r>
          </a:p>
          <a:p>
            <a:pPr lvl="1"/>
            <a:r>
              <a:rPr lang="en-US" sz="2000" dirty="0"/>
              <a:t>LwM2M over TCP/TLS</a:t>
            </a:r>
          </a:p>
          <a:p>
            <a:pPr lvl="1"/>
            <a:r>
              <a:rPr lang="en-US" sz="2000" dirty="0"/>
              <a:t>LwM2M protected by OSCORE</a:t>
            </a:r>
          </a:p>
          <a:p>
            <a:pPr lvl="1"/>
            <a:r>
              <a:rPr lang="en-US" sz="2000" dirty="0"/>
              <a:t>LwM2M over </a:t>
            </a:r>
            <a:r>
              <a:rPr lang="en-US" sz="2000" dirty="0" err="1"/>
              <a:t>LoRaWAN</a:t>
            </a:r>
            <a:endParaRPr lang="en-US" sz="2000" dirty="0"/>
          </a:p>
          <a:p>
            <a:pPr lvl="1"/>
            <a:r>
              <a:rPr lang="en-US" sz="2000" dirty="0"/>
              <a:t>LwM2M over 3GPP </a:t>
            </a:r>
            <a:r>
              <a:rPr lang="en-US" sz="2000" dirty="0" err="1"/>
              <a:t>CIot</a:t>
            </a:r>
            <a:r>
              <a:rPr lang="en-US" sz="2000" dirty="0"/>
              <a:t>-NB-IoT and LTE-M</a:t>
            </a:r>
          </a:p>
          <a:p>
            <a:pPr marL="0" indent="-4763">
              <a:buNone/>
            </a:pPr>
            <a:endParaRPr lang="en-US" sz="2400" dirty="0"/>
          </a:p>
          <a:p>
            <a:pPr marL="0" indent="-4763">
              <a:buNone/>
            </a:pPr>
            <a:r>
              <a:rPr lang="en-US" sz="2400" dirty="0"/>
              <a:t> ETS</a:t>
            </a:r>
          </a:p>
          <a:p>
            <a:pPr lvl="1"/>
            <a:r>
              <a:rPr lang="en-US" sz="2000" dirty="0"/>
              <a:t>LwM2M v1.1. </a:t>
            </a:r>
            <a:r>
              <a:rPr lang="en-US" sz="2000" dirty="0">
                <a:hlinkClick r:id="rId3"/>
              </a:rPr>
              <a:t>OMA-ETS-LightweightM2M-V1_1-20190912-D.pd</a:t>
            </a:r>
            <a:r>
              <a:rPr lang="en-US" sz="2000" dirty="0">
                <a:hlinkClick r:id="rId3"/>
              </a:rPr>
              <a:t>f</a:t>
            </a:r>
            <a:endParaRPr lang="en-US" sz="2000" dirty="0"/>
          </a:p>
          <a:p>
            <a:pPr lvl="1"/>
            <a:r>
              <a:rPr lang="en-US" sz="2000" dirty="0"/>
              <a:t>LwM2M v1.0 </a:t>
            </a:r>
            <a:r>
              <a:rPr lang="en-US" sz="2000" u="sng" dirty="0">
                <a:hlinkClick r:id="rId4"/>
              </a:rPr>
              <a:t>OMA-ETS-LightweightM2M-V1_0_2-20180815-A.zip</a:t>
            </a:r>
            <a:endParaRPr lang="en-US" sz="2000" u="sng" dirty="0"/>
          </a:p>
          <a:p>
            <a:pPr lvl="1"/>
            <a:r>
              <a:rPr lang="en-US" sz="2000" dirty="0"/>
              <a:t>Note: New ETS needs to be ready 1 month before the event, </a:t>
            </a:r>
            <a:r>
              <a:rPr lang="en-US" sz="2000" b="1" dirty="0"/>
              <a:t>Friday March 20th</a:t>
            </a:r>
          </a:p>
          <a:p>
            <a:endParaRPr lang="en-US" sz="2400" dirty="0"/>
          </a:p>
          <a:p>
            <a:pPr marL="0" indent="0">
              <a:buNone/>
            </a:pPr>
            <a:endParaRPr lang="en-US" sz="2400" dirty="0"/>
          </a:p>
        </p:txBody>
      </p:sp>
    </p:spTree>
    <p:extLst>
      <p:ext uri="{BB962C8B-B14F-4D97-AF65-F5344CB8AC3E}">
        <p14:creationId xmlns:p14="http://schemas.microsoft.com/office/powerpoint/2010/main" val="3259490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dirty="0"/>
              <a:t>Comments?</a:t>
            </a:r>
            <a:br>
              <a:rPr lang="en-US" dirty="0"/>
            </a:br>
            <a:endParaRPr lang="en-US" dirty="0"/>
          </a:p>
        </p:txBody>
      </p:sp>
    </p:spTree>
    <p:extLst>
      <p:ext uri="{BB962C8B-B14F-4D97-AF65-F5344CB8AC3E}">
        <p14:creationId xmlns:p14="http://schemas.microsoft.com/office/powerpoint/2010/main" val="274482046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EBB180-7E6F-4AEF-ADEF-98C22D41DCA8}">
  <ds:schemaRefs>
    <ds:schemaRef ds:uri="0c98f31b-11bc-4497-8798-633766af6004"/>
    <ds:schemaRef ds:uri="http://schemas.microsoft.com/office/2006/metadata/properties"/>
    <ds:schemaRef ds:uri="http://schemas.microsoft.com/office/2006/documentManagement/type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233</TotalTime>
  <Pages>15</Pages>
  <Words>496</Words>
  <Application>Microsoft Macintosh PowerPoint</Application>
  <PresentationFormat>Custom</PresentationFormat>
  <Paragraphs>42</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Tahoma</vt:lpstr>
      <vt:lpstr>OMA Template</vt:lpstr>
      <vt:lpstr>OMA-DM&amp;SE-2020-0010-INP_OMA_Virtual_TestFest_April_2020 Virtual TestFest</vt:lpstr>
      <vt:lpstr>Announment</vt:lpstr>
      <vt:lpstr>Registration Information</vt:lpstr>
      <vt:lpstr>Comments? </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271</cp:revision>
  <cp:lastPrinted>1999-04-27T06:51:51Z</cp:lastPrinted>
  <dcterms:created xsi:type="dcterms:W3CDTF">2002-03-19T14:05:12Z</dcterms:created>
  <dcterms:modified xsi:type="dcterms:W3CDTF">2020-03-10T03:07:10Z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