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1"/>
  </p:notesMasterIdLst>
  <p:handoutMasterIdLst>
    <p:handoutMasterId r:id="rId12"/>
  </p:handoutMasterIdLst>
  <p:sldIdLst>
    <p:sldId id="293" r:id="rId5"/>
    <p:sldId id="327" r:id="rId6"/>
    <p:sldId id="329" r:id="rId7"/>
    <p:sldId id="325" r:id="rId8"/>
    <p:sldId id="328" r:id="rId9"/>
    <p:sldId id="324"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E6FF6A-0402-DC43-94F3-9F023FBFA192}" v="25" dt="2020-03-15T21:49:39.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909" autoAdjust="0"/>
    <p:restoredTop sz="94653"/>
  </p:normalViewPr>
  <p:slideViewPr>
    <p:cSldViewPr>
      <p:cViewPr varScale="1">
        <p:scale>
          <a:sx n="111" d="100"/>
          <a:sy n="111" d="100"/>
        </p:scale>
        <p:origin x="216" y="51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quin Prado" userId="9c5dd9ab-b55a-490a-aa95-fab5dced1389" providerId="ADAL" clId="{EBE6FF6A-0402-DC43-94F3-9F023FBFA192}"/>
    <pc:docChg chg="modSld">
      <pc:chgData name="Joaquin Prado" userId="9c5dd9ab-b55a-490a-aa95-fab5dced1389" providerId="ADAL" clId="{EBE6FF6A-0402-DC43-94F3-9F023FBFA192}" dt="2020-03-16T23:45:21.628" v="4" actId="20577"/>
      <pc:docMkLst>
        <pc:docMk/>
      </pc:docMkLst>
      <pc:sldChg chg="modSp">
        <pc:chgData name="Joaquin Prado" userId="9c5dd9ab-b55a-490a-aa95-fab5dced1389" providerId="ADAL" clId="{EBE6FF6A-0402-DC43-94F3-9F023FBFA192}" dt="2020-03-16T23:45:21.628" v="4" actId="20577"/>
        <pc:sldMkLst>
          <pc:docMk/>
          <pc:sldMk cId="1933022306" sldId="329"/>
        </pc:sldMkLst>
        <pc:spChg chg="mod">
          <ac:chgData name="Joaquin Prado" userId="9c5dd9ab-b55a-490a-aa95-fab5dced1389" providerId="ADAL" clId="{EBE6FF6A-0402-DC43-94F3-9F023FBFA192}" dt="2020-03-16T23:45:21.628" v="4" actId="20577"/>
          <ac:spMkLst>
            <pc:docMk/>
            <pc:sldMk cId="1933022306" sldId="329"/>
            <ac:spMk id="2" creationId="{ED0A13E6-1C01-1F4E-88D2-32CE948CF86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OMA-DMSE-2020-0011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worldtimebuddy.com/"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iki.openmobilealliance.org/display/OWG/Specification+Development#github-markdown" TargetMode="External"/><Relationship Id="rId2" Type="http://schemas.openxmlformats.org/officeDocument/2006/relationships/hyperlink" Target="https://jitsi.org/" TargetMode="External"/><Relationship Id="rId1" Type="http://schemas.openxmlformats.org/officeDocument/2006/relationships/slideLayout" Target="../slideLayouts/slideLayout2.xml"/><Relationship Id="rId4" Type="http://schemas.openxmlformats.org/officeDocument/2006/relationships/hyperlink" Target="https://www.mindmup.com/tutorials/concept_mapping.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17 Mar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a:t>
            </a:r>
            <a:r>
              <a:rPr lang="en-US" altLang="zh-CN" b="1" dirty="0" err="1">
                <a:latin typeface="Tahoma" pitchFamily="34" charset="0"/>
                <a:ea typeface="宋体" charset="-122"/>
              </a:rPr>
              <a:t>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OMA-DM&amp;SE-2020-0011-INP_Remote_Meetings_Suggestions</a:t>
            </a:r>
            <a:br>
              <a:rPr lang="en-US" altLang="zh-CN" sz="2000" dirty="0">
                <a:ea typeface="宋体" charset="-122"/>
              </a:rPr>
            </a:br>
            <a:br>
              <a:rPr lang="en-US" altLang="zh-CN" sz="1400" dirty="0">
                <a:ea typeface="宋体" charset="-122"/>
              </a:rPr>
            </a:br>
            <a:r>
              <a:rPr lang="en-US" altLang="zh-CN" dirty="0">
                <a:ea typeface="宋体" charset="-122"/>
              </a:rPr>
              <a:t>Suggestions on Remote Meetings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A13E6-1C01-1F4E-88D2-32CE948CF86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FCAEFB-A9CC-DD4A-AD12-ED70B6B72019}"/>
              </a:ext>
            </a:extLst>
          </p:cNvPr>
          <p:cNvSpPr>
            <a:spLocks noGrp="1"/>
          </p:cNvSpPr>
          <p:nvPr>
            <p:ph idx="1"/>
          </p:nvPr>
        </p:nvSpPr>
        <p:spPr/>
        <p:txBody>
          <a:bodyPr/>
          <a:lstStyle/>
          <a:p>
            <a:pPr marL="0" indent="0">
              <a:buNone/>
            </a:pPr>
            <a:r>
              <a:rPr lang="en-US" dirty="0"/>
              <a:t>DMSE officers asked OMA staff to put together some practical suggestions to convert the Montpellier f2f meeting into Virtual Meeting</a:t>
            </a:r>
          </a:p>
          <a:p>
            <a:pPr marL="0" indent="0">
              <a:buNone/>
            </a:pPr>
            <a:endParaRPr lang="en-US" dirty="0"/>
          </a:p>
          <a:p>
            <a:pPr marL="0" indent="0">
              <a:buNone/>
            </a:pPr>
            <a:r>
              <a:rPr lang="en-US" dirty="0"/>
              <a:t>The recommendation is based on best practice used by the industry:</a:t>
            </a:r>
          </a:p>
          <a:p>
            <a:pPr lvl="1"/>
            <a:r>
              <a:rPr lang="en-US" dirty="0"/>
              <a:t>To have a pre-approved agenda a week before the meeting, which indicates</a:t>
            </a:r>
          </a:p>
          <a:p>
            <a:pPr lvl="2"/>
            <a:r>
              <a:rPr lang="en-US" dirty="0"/>
              <a:t>Meeting slots with specific topics, time and date</a:t>
            </a:r>
          </a:p>
          <a:p>
            <a:pPr lvl="2"/>
            <a:r>
              <a:rPr lang="en-US" dirty="0"/>
              <a:t>Limit each time slot to no more than 2:00hours</a:t>
            </a:r>
          </a:p>
          <a:p>
            <a:pPr lvl="2"/>
            <a:r>
              <a:rPr lang="en-US" dirty="0"/>
              <a:t>The date and time of the time slot is decided based on members’ interest and time zone</a:t>
            </a:r>
          </a:p>
        </p:txBody>
      </p:sp>
    </p:spTree>
    <p:extLst>
      <p:ext uri="{BB962C8B-B14F-4D97-AF65-F5344CB8AC3E}">
        <p14:creationId xmlns:p14="http://schemas.microsoft.com/office/powerpoint/2010/main" val="86143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A13E6-1C01-1F4E-88D2-32CE948CF86F}"/>
              </a:ext>
            </a:extLst>
          </p:cNvPr>
          <p:cNvSpPr>
            <a:spLocks noGrp="1"/>
          </p:cNvSpPr>
          <p:nvPr>
            <p:ph type="title"/>
          </p:nvPr>
        </p:nvSpPr>
        <p:spPr/>
        <p:txBody>
          <a:bodyPr/>
          <a:lstStyle/>
          <a:p>
            <a:r>
              <a:rPr lang="en-US"/>
              <a:t>Practical Steps</a:t>
            </a:r>
            <a:endParaRPr lang="en-US" dirty="0"/>
          </a:p>
        </p:txBody>
      </p:sp>
      <p:sp>
        <p:nvSpPr>
          <p:cNvPr id="3" name="Content Placeholder 2">
            <a:extLst>
              <a:ext uri="{FF2B5EF4-FFF2-40B4-BE49-F238E27FC236}">
                <a16:creationId xmlns:a16="http://schemas.microsoft.com/office/drawing/2014/main" id="{4EFCAEFB-A9CC-DD4A-AD12-ED70B6B72019}"/>
              </a:ext>
            </a:extLst>
          </p:cNvPr>
          <p:cNvSpPr>
            <a:spLocks noGrp="1"/>
          </p:cNvSpPr>
          <p:nvPr>
            <p:ph idx="1"/>
          </p:nvPr>
        </p:nvSpPr>
        <p:spPr/>
        <p:txBody>
          <a:bodyPr/>
          <a:lstStyle/>
          <a:p>
            <a:pPr marL="0" indent="0">
              <a:buNone/>
            </a:pPr>
            <a:r>
              <a:rPr lang="en-US" dirty="0"/>
              <a:t>1/ Prepare a draft agenda:</a:t>
            </a:r>
          </a:p>
          <a:p>
            <a:pPr lvl="1"/>
            <a:r>
              <a:rPr lang="en-US" dirty="0"/>
              <a:t> Ask members to provide meeting topics</a:t>
            </a:r>
          </a:p>
          <a:p>
            <a:pPr lvl="1"/>
            <a:r>
              <a:rPr lang="en-US" dirty="0"/>
              <a:t> Ask member for their time zone</a:t>
            </a:r>
          </a:p>
          <a:p>
            <a:pPr lvl="1"/>
            <a:r>
              <a:rPr lang="en-US" dirty="0"/>
              <a:t> Make the draft list of topics available</a:t>
            </a:r>
          </a:p>
          <a:p>
            <a:pPr lvl="2"/>
            <a:r>
              <a:rPr lang="en-US" dirty="0"/>
              <a:t> Ask members to indicate what topics they want to attend</a:t>
            </a:r>
          </a:p>
          <a:p>
            <a:pPr lvl="1"/>
            <a:r>
              <a:rPr lang="en-US" dirty="0"/>
              <a:t>Prepare a draft agenda based on:</a:t>
            </a:r>
          </a:p>
          <a:p>
            <a:pPr lvl="2"/>
            <a:r>
              <a:rPr lang="en-US" dirty="0"/>
              <a:t>Topics selected by members and their interest in attending</a:t>
            </a:r>
          </a:p>
          <a:p>
            <a:pPr lvl="3"/>
            <a:r>
              <a:rPr lang="en-US" dirty="0"/>
              <a:t>One topic, one slot (no more than 2 hours per slot)</a:t>
            </a:r>
          </a:p>
          <a:p>
            <a:pPr lvl="2"/>
            <a:r>
              <a:rPr lang="en-US" dirty="0"/>
              <a:t>Spread timeslots based on time zones (demand) and possible and social working hours</a:t>
            </a:r>
          </a:p>
          <a:p>
            <a:pPr marL="0" indent="-3175">
              <a:buNone/>
            </a:pPr>
            <a:r>
              <a:rPr lang="en-US" dirty="0"/>
              <a:t>2/ Pre-Approved the draft Agenda </a:t>
            </a:r>
          </a:p>
          <a:p>
            <a:pPr lvl="1"/>
            <a:r>
              <a:rPr lang="en-US" dirty="0"/>
              <a:t>At least a week in advance</a:t>
            </a:r>
          </a:p>
          <a:p>
            <a:pPr lvl="2"/>
            <a:endParaRPr lang="en-US" dirty="0"/>
          </a:p>
          <a:p>
            <a:pPr lvl="2"/>
            <a:endParaRPr lang="en-US" dirty="0"/>
          </a:p>
        </p:txBody>
      </p:sp>
    </p:spTree>
    <p:extLst>
      <p:ext uri="{BB962C8B-B14F-4D97-AF65-F5344CB8AC3E}">
        <p14:creationId xmlns:p14="http://schemas.microsoft.com/office/powerpoint/2010/main" val="1933022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4992A-AC15-D745-861A-3D6E25ACCD15}"/>
              </a:ext>
            </a:extLst>
          </p:cNvPr>
          <p:cNvSpPr>
            <a:spLocks noGrp="1"/>
          </p:cNvSpPr>
          <p:nvPr>
            <p:ph type="title"/>
          </p:nvPr>
        </p:nvSpPr>
        <p:spPr/>
        <p:txBody>
          <a:bodyPr/>
          <a:lstStyle/>
          <a:p>
            <a:r>
              <a:rPr lang="en-US" dirty="0"/>
              <a:t>Time Zones </a:t>
            </a:r>
            <a:r>
              <a:rPr lang="en-US" sz="1600" b="0" dirty="0"/>
              <a:t>(for consideration)</a:t>
            </a:r>
            <a:endParaRPr lang="en-US" b="0" dirty="0"/>
          </a:p>
        </p:txBody>
      </p:sp>
      <p:pic>
        <p:nvPicPr>
          <p:cNvPr id="4" name="Picture 3">
            <a:extLst>
              <a:ext uri="{FF2B5EF4-FFF2-40B4-BE49-F238E27FC236}">
                <a16:creationId xmlns:a16="http://schemas.microsoft.com/office/drawing/2014/main" id="{4FFB5450-F5EB-C14E-B7EF-DC3676B4E828}"/>
              </a:ext>
            </a:extLst>
          </p:cNvPr>
          <p:cNvPicPr>
            <a:picLocks noChangeAspect="1"/>
          </p:cNvPicPr>
          <p:nvPr/>
        </p:nvPicPr>
        <p:blipFill>
          <a:blip r:embed="rId2"/>
          <a:stretch>
            <a:fillRect/>
          </a:stretch>
        </p:blipFill>
        <p:spPr>
          <a:xfrm>
            <a:off x="1633537" y="1377950"/>
            <a:ext cx="6443763" cy="5249823"/>
          </a:xfrm>
          <a:prstGeom prst="rect">
            <a:avLst/>
          </a:prstGeom>
        </p:spPr>
      </p:pic>
      <p:sp>
        <p:nvSpPr>
          <p:cNvPr id="5" name="Rectangle 4">
            <a:hlinkClick r:id="rId3"/>
            <a:extLst>
              <a:ext uri="{FF2B5EF4-FFF2-40B4-BE49-F238E27FC236}">
                <a16:creationId xmlns:a16="http://schemas.microsoft.com/office/drawing/2014/main" id="{0A70F06A-4937-EF45-B935-97BEF1AAC5F0}"/>
              </a:ext>
            </a:extLst>
          </p:cNvPr>
          <p:cNvSpPr/>
          <p:nvPr/>
        </p:nvSpPr>
        <p:spPr>
          <a:xfrm>
            <a:off x="1404937" y="1008618"/>
            <a:ext cx="7041158" cy="369332"/>
          </a:xfrm>
          <a:prstGeom prst="rect">
            <a:avLst/>
          </a:prstGeom>
        </p:spPr>
        <p:txBody>
          <a:bodyPr wrap="none">
            <a:spAutoFit/>
          </a:bodyPr>
          <a:lstStyle/>
          <a:p>
            <a:r>
              <a:rPr lang="en-US" dirty="0">
                <a:solidFill>
                  <a:srgbClr val="0366D6"/>
                </a:solidFill>
                <a:latin typeface="-apple-system"/>
              </a:rPr>
              <a:t>Multiple time zones selection: </a:t>
            </a:r>
            <a:r>
              <a:rPr lang="en-US" dirty="0">
                <a:solidFill>
                  <a:srgbClr val="0366D6"/>
                </a:solidFill>
                <a:latin typeface="-apple-system"/>
                <a:hlinkClick r:id="rId3"/>
              </a:rPr>
              <a:t>https://www.worldtimebuddy.com/</a:t>
            </a:r>
            <a:endParaRPr lang="en-US" dirty="0"/>
          </a:p>
        </p:txBody>
      </p:sp>
    </p:spTree>
    <p:extLst>
      <p:ext uri="{BB962C8B-B14F-4D97-AF65-F5344CB8AC3E}">
        <p14:creationId xmlns:p14="http://schemas.microsoft.com/office/powerpoint/2010/main" val="3361958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99A5F-C942-7245-ABBD-2E6AA6371205}"/>
              </a:ext>
            </a:extLst>
          </p:cNvPr>
          <p:cNvSpPr>
            <a:spLocks noGrp="1"/>
          </p:cNvSpPr>
          <p:nvPr>
            <p:ph type="title"/>
          </p:nvPr>
        </p:nvSpPr>
        <p:spPr/>
        <p:txBody>
          <a:bodyPr/>
          <a:lstStyle/>
          <a:p>
            <a:r>
              <a:rPr lang="en-US" dirty="0"/>
              <a:t>Tools Available</a:t>
            </a:r>
          </a:p>
        </p:txBody>
      </p:sp>
      <p:sp>
        <p:nvSpPr>
          <p:cNvPr id="5" name="Content Placeholder 2">
            <a:extLst>
              <a:ext uri="{FF2B5EF4-FFF2-40B4-BE49-F238E27FC236}">
                <a16:creationId xmlns:a16="http://schemas.microsoft.com/office/drawing/2014/main" id="{D0DD9959-8D1F-B74D-9AC4-E8F8C2376F01}"/>
              </a:ext>
            </a:extLst>
          </p:cNvPr>
          <p:cNvSpPr>
            <a:spLocks noGrp="1"/>
          </p:cNvSpPr>
          <p:nvPr>
            <p:ph idx="1"/>
          </p:nvPr>
        </p:nvSpPr>
        <p:spPr>
          <a:xfrm>
            <a:off x="292100" y="1169988"/>
            <a:ext cx="8778875" cy="1808162"/>
          </a:xfrm>
        </p:spPr>
        <p:txBody>
          <a:bodyPr/>
          <a:lstStyle/>
          <a:p>
            <a:pPr marL="0" indent="0">
              <a:buNone/>
            </a:pPr>
            <a:r>
              <a:rPr lang="en-US" dirty="0"/>
              <a:t>In addition to: </a:t>
            </a:r>
          </a:p>
          <a:p>
            <a:pPr lvl="1"/>
            <a:r>
              <a:rPr lang="en-US" dirty="0"/>
              <a:t>OMA Portal, GitHub, </a:t>
            </a:r>
            <a:r>
              <a:rPr lang="en-US" dirty="0" err="1"/>
              <a:t>Etherpad</a:t>
            </a:r>
            <a:endParaRPr lang="en-US" dirty="0"/>
          </a:p>
          <a:p>
            <a:pPr marL="0" indent="0">
              <a:buNone/>
            </a:pPr>
            <a:r>
              <a:rPr lang="en-US" dirty="0"/>
              <a:t>Chatting Tool</a:t>
            </a:r>
          </a:p>
          <a:p>
            <a:pPr marL="225425" lvl="1" indent="0">
              <a:buNone/>
            </a:pPr>
            <a:r>
              <a:rPr lang="en-US" dirty="0"/>
              <a:t>Slack, an instant messaging tool</a:t>
            </a:r>
          </a:p>
          <a:p>
            <a:pPr lvl="2"/>
            <a:r>
              <a:rPr lang="en-US" dirty="0"/>
              <a:t>It is possible to create channels for different topics</a:t>
            </a:r>
          </a:p>
          <a:p>
            <a:pPr marL="0" indent="-3175">
              <a:buNone/>
            </a:pPr>
            <a:r>
              <a:rPr lang="en-US" dirty="0"/>
              <a:t>Web Conferencing</a:t>
            </a:r>
          </a:p>
          <a:p>
            <a:pPr lvl="2"/>
            <a:r>
              <a:rPr lang="en-US" dirty="0"/>
              <a:t>In addition to the normal GTM session, it is possible to create breakout room from the main session to discuss specific topics:</a:t>
            </a:r>
          </a:p>
          <a:p>
            <a:pPr lvl="3"/>
            <a:r>
              <a:rPr lang="en-US" dirty="0">
                <a:hlinkClick r:id="rId2"/>
              </a:rPr>
              <a:t>https://jitsi.org/</a:t>
            </a:r>
            <a:endParaRPr lang="en-US" dirty="0"/>
          </a:p>
          <a:p>
            <a:pPr marL="0" indent="0">
              <a:buNone/>
            </a:pPr>
            <a:r>
              <a:rPr lang="en-US" dirty="0"/>
              <a:t>Online Flipcharts</a:t>
            </a:r>
          </a:p>
          <a:p>
            <a:pPr lvl="1"/>
            <a:r>
              <a:rPr lang="en-US" dirty="0"/>
              <a:t>Confluence wiki (see </a:t>
            </a:r>
            <a:r>
              <a:rPr lang="en-US" dirty="0">
                <a:hlinkClick r:id="rId3"/>
              </a:rPr>
              <a:t>example</a:t>
            </a:r>
            <a:r>
              <a:rPr lang="en-US" dirty="0"/>
              <a:t>)</a:t>
            </a:r>
          </a:p>
          <a:p>
            <a:pPr lvl="1"/>
            <a:r>
              <a:rPr lang="en-US" dirty="0" err="1"/>
              <a:t>Mindmup</a:t>
            </a:r>
            <a:r>
              <a:rPr lang="en-US" dirty="0"/>
              <a:t> (see </a:t>
            </a:r>
            <a:r>
              <a:rPr lang="en-US" dirty="0">
                <a:hlinkClick r:id="rId4"/>
              </a:rPr>
              <a:t>example</a:t>
            </a:r>
            <a:r>
              <a:rPr lang="en-US" dirty="0"/>
              <a:t>)</a:t>
            </a:r>
          </a:p>
          <a:p>
            <a:pPr lvl="2"/>
            <a:endParaRPr lang="en-US" dirty="0"/>
          </a:p>
          <a:p>
            <a:pPr lvl="2"/>
            <a:endParaRPr lang="en-US" dirty="0"/>
          </a:p>
        </p:txBody>
      </p:sp>
    </p:spTree>
    <p:extLst>
      <p:ext uri="{BB962C8B-B14F-4D97-AF65-F5344CB8AC3E}">
        <p14:creationId xmlns:p14="http://schemas.microsoft.com/office/powerpoint/2010/main" val="3883051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C9ED6-CB5D-4A4E-B557-79731F95F903}"/>
              </a:ext>
            </a:extLst>
          </p:cNvPr>
          <p:cNvSpPr>
            <a:spLocks noGrp="1"/>
          </p:cNvSpPr>
          <p:nvPr>
            <p:ph type="title"/>
          </p:nvPr>
        </p:nvSpPr>
        <p:spPr>
          <a:xfrm>
            <a:off x="-8651" y="3159919"/>
            <a:ext cx="8748712" cy="703262"/>
          </a:xfrm>
        </p:spPr>
        <p:txBody>
          <a:bodyPr/>
          <a:lstStyle/>
          <a:p>
            <a:r>
              <a:rPr lang="en-US" dirty="0"/>
              <a:t>Comments?</a:t>
            </a:r>
          </a:p>
        </p:txBody>
      </p:sp>
    </p:spTree>
    <p:extLst>
      <p:ext uri="{BB962C8B-B14F-4D97-AF65-F5344CB8AC3E}">
        <p14:creationId xmlns:p14="http://schemas.microsoft.com/office/powerpoint/2010/main" val="274482046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65E674-26D4-49B9-8363-287362DE9CAB}">
  <ds:schemaRefs>
    <ds:schemaRef ds:uri="http://schemas.microsoft.com/sharepoint/v3/contenttype/forms"/>
  </ds:schemaRefs>
</ds:datastoreItem>
</file>

<file path=customXml/itemProps2.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6EBB180-7E6F-4AEF-ADEF-98C22D41DCA8}">
  <ds:schemaRef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dcmitype/"/>
    <ds:schemaRef ds:uri="0c98f31b-11bc-4497-8798-633766af6004"/>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1311</TotalTime>
  <Pages>15</Pages>
  <Words>590</Words>
  <Application>Microsoft Macintosh PowerPoint</Application>
  <PresentationFormat>Custom</PresentationFormat>
  <Paragraphs>47</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-apple-system</vt:lpstr>
      <vt:lpstr>Arial</vt:lpstr>
      <vt:lpstr>Arial Narrow</vt:lpstr>
      <vt:lpstr>Tahoma</vt:lpstr>
      <vt:lpstr>OMA Template</vt:lpstr>
      <vt:lpstr>OMA-DM&amp;SE-2020-0011-INP_Remote_Meetings_Suggestions  Suggestions on Remote Meetings </vt:lpstr>
      <vt:lpstr>Introduction</vt:lpstr>
      <vt:lpstr>Practical Steps</vt:lpstr>
      <vt:lpstr>Time Zones (for consideration)</vt:lpstr>
      <vt:lpstr>Tools Available</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271</cp:revision>
  <cp:lastPrinted>1999-04-27T06:51:51Z</cp:lastPrinted>
  <dcterms:created xsi:type="dcterms:W3CDTF">2002-03-19T14:05:12Z</dcterms:created>
  <dcterms:modified xsi:type="dcterms:W3CDTF">2020-03-16T23:45:31Z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