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4"/>
  </p:sldMasterIdLst>
  <p:notesMasterIdLst>
    <p:notesMasterId r:id="rId15"/>
  </p:notesMasterIdLst>
  <p:handoutMasterIdLst>
    <p:handoutMasterId r:id="rId16"/>
  </p:handoutMasterIdLst>
  <p:sldIdLst>
    <p:sldId id="293" r:id="rId5"/>
    <p:sldId id="318" r:id="rId6"/>
    <p:sldId id="326" r:id="rId7"/>
    <p:sldId id="327" r:id="rId8"/>
    <p:sldId id="329" r:id="rId9"/>
    <p:sldId id="330" r:id="rId10"/>
    <p:sldId id="325" r:id="rId11"/>
    <p:sldId id="328" r:id="rId12"/>
    <p:sldId id="331" r:id="rId13"/>
    <p:sldId id="324" r:id="rId14"/>
  </p:sldIdLst>
  <p:sldSz cx="9363075" cy="7023100"/>
  <p:notesSz cx="6858000" cy="9180513"/>
  <p:kinsoku lang="zh-CN" invalStChars="、。，．・：；？！゛゜ヽヾゝゞ々ー’”）〕］｝〉》」』】°‰′″℃￠％ぁぃぅぇぉっゃゅょゎァィゥェォッャュョヮヵヶ!%),.:;?]}｡｣､･ｧｨｩｪｫｬｭｮｯｰﾞﾟ" invalEndChars="‘“（〔［｛〈《「『【￥＄$([\{｢￡"/>
  <p:defaultTextStyle>
    <a:defPPr>
      <a:defRPr lang="en-US"/>
    </a:defPPr>
    <a:lvl1pPr algn="l" rtl="0" eaLnBrk="0" fontAlgn="base" hangingPunct="0">
      <a:lnSpc>
        <a:spcPct val="90000"/>
      </a:lnSpc>
      <a:spcBef>
        <a:spcPct val="0"/>
      </a:spcBef>
      <a:spcAft>
        <a:spcPct val="0"/>
      </a:spcAft>
      <a:defRPr sz="2000" kern="1200">
        <a:solidFill>
          <a:schemeClr val="tx1"/>
        </a:solidFill>
        <a:latin typeface="Arial" charset="0"/>
        <a:ea typeface="+mn-ea"/>
        <a:cs typeface="+mn-cs"/>
      </a:defRPr>
    </a:lvl1pPr>
    <a:lvl2pPr marL="457200" algn="l" rtl="0" eaLnBrk="0" fontAlgn="base" hangingPunct="0">
      <a:lnSpc>
        <a:spcPct val="90000"/>
      </a:lnSpc>
      <a:spcBef>
        <a:spcPct val="0"/>
      </a:spcBef>
      <a:spcAft>
        <a:spcPct val="0"/>
      </a:spcAft>
      <a:defRPr sz="2000" kern="1200">
        <a:solidFill>
          <a:schemeClr val="tx1"/>
        </a:solidFill>
        <a:latin typeface="Arial" charset="0"/>
        <a:ea typeface="+mn-ea"/>
        <a:cs typeface="+mn-cs"/>
      </a:defRPr>
    </a:lvl2pPr>
    <a:lvl3pPr marL="914400" algn="l" rtl="0" eaLnBrk="0" fontAlgn="base" hangingPunct="0">
      <a:lnSpc>
        <a:spcPct val="90000"/>
      </a:lnSpc>
      <a:spcBef>
        <a:spcPct val="0"/>
      </a:spcBef>
      <a:spcAft>
        <a:spcPct val="0"/>
      </a:spcAft>
      <a:defRPr sz="2000" kern="1200">
        <a:solidFill>
          <a:schemeClr val="tx1"/>
        </a:solidFill>
        <a:latin typeface="Arial" charset="0"/>
        <a:ea typeface="+mn-ea"/>
        <a:cs typeface="+mn-cs"/>
      </a:defRPr>
    </a:lvl3pPr>
    <a:lvl4pPr marL="1371600" algn="l" rtl="0" eaLnBrk="0" fontAlgn="base" hangingPunct="0">
      <a:lnSpc>
        <a:spcPct val="90000"/>
      </a:lnSpc>
      <a:spcBef>
        <a:spcPct val="0"/>
      </a:spcBef>
      <a:spcAft>
        <a:spcPct val="0"/>
      </a:spcAft>
      <a:defRPr sz="2000" kern="1200">
        <a:solidFill>
          <a:schemeClr val="tx1"/>
        </a:solidFill>
        <a:latin typeface="Arial" charset="0"/>
        <a:ea typeface="+mn-ea"/>
        <a:cs typeface="+mn-cs"/>
      </a:defRPr>
    </a:lvl4pPr>
    <a:lvl5pPr marL="1828800" algn="l" rtl="0" eaLnBrk="0" fontAlgn="base" hangingPunct="0">
      <a:lnSpc>
        <a:spcPct val="90000"/>
      </a:lnSpc>
      <a:spcBef>
        <a:spcPct val="0"/>
      </a:spcBef>
      <a:spcAft>
        <a:spcPct val="0"/>
      </a:spcAft>
      <a:defRPr sz="2000" kern="1200">
        <a:solidFill>
          <a:schemeClr val="tx1"/>
        </a:solidFill>
        <a:latin typeface="Arial" charset="0"/>
        <a:ea typeface="+mn-ea"/>
        <a:cs typeface="+mn-cs"/>
      </a:defRPr>
    </a:lvl5pPr>
    <a:lvl6pPr marL="2286000" algn="l" defTabSz="914400" rtl="0" eaLnBrk="1" latinLnBrk="0" hangingPunct="1">
      <a:defRPr sz="2000" kern="1200">
        <a:solidFill>
          <a:schemeClr val="tx1"/>
        </a:solidFill>
        <a:latin typeface="Arial" charset="0"/>
        <a:ea typeface="+mn-ea"/>
        <a:cs typeface="+mn-cs"/>
      </a:defRPr>
    </a:lvl6pPr>
    <a:lvl7pPr marL="2743200" algn="l" defTabSz="914400" rtl="0" eaLnBrk="1" latinLnBrk="0" hangingPunct="1">
      <a:defRPr sz="2000" kern="1200">
        <a:solidFill>
          <a:schemeClr val="tx1"/>
        </a:solidFill>
        <a:latin typeface="Arial" charset="0"/>
        <a:ea typeface="+mn-ea"/>
        <a:cs typeface="+mn-cs"/>
      </a:defRPr>
    </a:lvl7pPr>
    <a:lvl8pPr marL="3200400" algn="l" defTabSz="914400" rtl="0" eaLnBrk="1" latinLnBrk="0" hangingPunct="1">
      <a:defRPr sz="2000" kern="1200">
        <a:solidFill>
          <a:schemeClr val="tx1"/>
        </a:solidFill>
        <a:latin typeface="Arial" charset="0"/>
        <a:ea typeface="+mn-ea"/>
        <a:cs typeface="+mn-cs"/>
      </a:defRPr>
    </a:lvl8pPr>
    <a:lvl9pPr marL="3657600" algn="l" defTabSz="914400" rtl="0" eaLnBrk="1" latinLnBrk="0" hangingPunct="1">
      <a:defRPr sz="2000"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212">
          <p15:clr>
            <a:srgbClr val="A4A3A4"/>
          </p15:clr>
        </p15:guide>
        <p15:guide id="2" pos="2949">
          <p15:clr>
            <a:srgbClr val="A4A3A4"/>
          </p15:clr>
        </p15:guide>
      </p15:sldGuideLst>
    </p:ext>
    <p:ext uri="{2D200454-40CA-4A62-9FC3-DE9A4176ACB9}">
      <p15:notesGuideLst xmlns:p15="http://schemas.microsoft.com/office/powerpoint/2012/main">
        <p15:guide id="1" orient="horz" pos="2892">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DB5C3"/>
    <a:srgbClr val="99FFCC"/>
    <a:srgbClr val="FFCCCC"/>
    <a:srgbClr val="FEEDCE"/>
    <a:srgbClr val="330066"/>
    <a:srgbClr val="543800"/>
    <a:srgbClr val="EAEAEA"/>
    <a:srgbClr val="DDDDD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B885242-BBEF-E743-8FFB-0E656ACA9538}" v="27" dt="2020-04-21T02:16:48.08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597"/>
    <p:restoredTop sz="94694"/>
  </p:normalViewPr>
  <p:slideViewPr>
    <p:cSldViewPr snapToGrid="0">
      <p:cViewPr varScale="1">
        <p:scale>
          <a:sx n="118" d="100"/>
          <a:sy n="118" d="100"/>
        </p:scale>
        <p:origin x="1136" y="208"/>
      </p:cViewPr>
      <p:guideLst>
        <p:guide orient="horz" pos="2212"/>
        <p:guide pos="2949"/>
      </p:guideLst>
    </p:cSldViewPr>
  </p:slideViewPr>
  <p:notesTextViewPr>
    <p:cViewPr>
      <p:scale>
        <a:sx n="1" d="1"/>
        <a:sy n="1" d="1"/>
      </p:scale>
      <p:origin x="0" y="0"/>
    </p:cViewPr>
  </p:notesTextViewPr>
  <p:notesViewPr>
    <p:cSldViewPr snapToGrid="0">
      <p:cViewPr>
        <p:scale>
          <a:sx n="1" d="2"/>
          <a:sy n="1" d="2"/>
        </p:scale>
        <p:origin x="0" y="0"/>
      </p:cViewPr>
      <p:guideLst>
        <p:guide orient="horz" pos="2892"/>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viewProps" Target="viewProps.xml"/><Relationship Id="rId3" Type="http://schemas.openxmlformats.org/officeDocument/2006/relationships/customXml" Target="../customXml/item3.xml"/><Relationship Id="rId21" Type="http://schemas.microsoft.com/office/2015/10/relationships/revisionInfo" Target="revisionInfo.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handoutMaster" Target="handoutMasters/handoutMaster1.xml"/><Relationship Id="rId2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9966491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a:t>Body Text</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099"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sp>
    </p:spTree>
    <p:extLst>
      <p:ext uri="{BB962C8B-B14F-4D97-AF65-F5344CB8AC3E}">
        <p14:creationId xmlns:p14="http://schemas.microsoft.com/office/powerpoint/2010/main" val="726845515"/>
      </p:ext>
    </p:extLst>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a:t>Click to edit Master title style</a:t>
            </a:r>
            <a:endParaRPr lang="en-GB"/>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endParaRPr lang="en-GB"/>
          </a:p>
        </p:txBody>
      </p:sp>
    </p:spTree>
    <p:extLst>
      <p:ext uri="{BB962C8B-B14F-4D97-AF65-F5344CB8AC3E}">
        <p14:creationId xmlns:p14="http://schemas.microsoft.com/office/powerpoint/2010/main" val="259615954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29368772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6997642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9512969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28305049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1118976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05062596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4984216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320972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64441572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18301025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alphaModFix amt="20000"/>
            <a:lum/>
          </a:blip>
          <a:srcRect/>
          <a:stretch>
            <a:fillRect l="-17000" r="-17000"/>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14"/>
          <a:stretch>
            <a:fillRect/>
          </a:stretch>
        </p:blipFill>
        <p:spPr>
          <a:xfrm>
            <a:off x="1" y="0"/>
            <a:ext cx="9350692" cy="7010641"/>
          </a:xfrm>
          <a:prstGeom prst="rect">
            <a:avLst/>
          </a:prstGeom>
        </p:spPr>
      </p:pic>
      <p:sp>
        <p:nvSpPr>
          <p:cNvPr id="1027" name="Rectangle 3"/>
          <p:cNvSpPr>
            <a:spLocks noChangeArrowheads="1"/>
          </p:cNvSpPr>
          <p:nvPr/>
        </p:nvSpPr>
        <p:spPr bwMode="auto">
          <a:xfrm>
            <a:off x="7346950" y="6272213"/>
            <a:ext cx="1628775"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endParaRPr lang="en-GB" altLang="zh-CN">
              <a:ea typeface="宋体" charset="-122"/>
            </a:endParaRPr>
          </a:p>
        </p:txBody>
      </p:sp>
      <p:sp>
        <p:nvSpPr>
          <p:cNvPr id="1028"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1F1F5C"/>
            </a:prstShdw>
          </a:effectLst>
          <a:extLst>
            <a:ext uri="{909E8E84-426E-40DD-AFC4-6F175D3DCCD1}">
              <a14:hiddenFill xmlns:a14="http://schemas.microsoft.com/office/drawing/2010/main">
                <a:noFill/>
              </a14:hiddenFill>
            </a:ext>
          </a:extLst>
        </p:spPr>
        <p:txBody>
          <a:bodyPr/>
          <a:lstStyle/>
          <a:p>
            <a:endParaRPr lang="zh-CN" altLang="en-US"/>
          </a:p>
        </p:txBody>
      </p:sp>
      <p:sp>
        <p:nvSpPr>
          <p:cNvPr id="1029" name="Rectangle 14"/>
          <p:cNvSpPr>
            <a:spLocks noChangeArrowheads="1"/>
          </p:cNvSpPr>
          <p:nvPr userDrawn="1"/>
        </p:nvSpPr>
        <p:spPr bwMode="auto">
          <a:xfrm>
            <a:off x="0" y="6553200"/>
            <a:ext cx="9363075" cy="76200"/>
          </a:xfrm>
          <a:prstGeom prst="rect">
            <a:avLst/>
          </a:prstGeom>
          <a:solidFill>
            <a:srgbClr val="333399"/>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endParaRPr lang="en-GB" altLang="zh-CN">
              <a:ea typeface="宋体" charset="-122"/>
            </a:endParaRPr>
          </a:p>
        </p:txBody>
      </p:sp>
      <p:sp>
        <p:nvSpPr>
          <p:cNvPr id="1030" name="Rectangle 17"/>
          <p:cNvSpPr>
            <a:spLocks noChangeArrowheads="1"/>
          </p:cNvSpPr>
          <p:nvPr userDrawn="1"/>
        </p:nvSpPr>
        <p:spPr bwMode="auto">
          <a:xfrm>
            <a:off x="0" y="6629400"/>
            <a:ext cx="4800600" cy="35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r>
              <a:rPr lang="en-GB" altLang="zh-CN" sz="1000" b="1">
                <a:ea typeface="宋体" charset="-122"/>
                <a:cs typeface="Times New Roman" charset="0"/>
              </a:rPr>
              <a:t>© 2020 Open Mobile Alliance.</a:t>
            </a:r>
            <a:endParaRPr lang="en-US" altLang="zh-CN" sz="1000" b="1">
              <a:ea typeface="宋体" charset="-122"/>
            </a:endParaRPr>
          </a:p>
          <a:p>
            <a:r>
              <a:rPr lang="en-US" altLang="zh-CN" sz="900" b="1">
                <a:latin typeface="Arial Narrow" pitchFamily="34" charset="0"/>
                <a:ea typeface="宋体" charset="-122"/>
                <a:cs typeface="Times New Roman" charset="0"/>
              </a:rPr>
              <a:t>Used with the permission of the Open Mobile Alliance under the terms as stated in this document.</a:t>
            </a:r>
            <a:endParaRPr lang="en-US" altLang="zh-CN" sz="900" b="1">
              <a:solidFill>
                <a:srgbClr val="999999"/>
              </a:solidFill>
              <a:latin typeface="Arial Narrow" pitchFamily="34" charset="0"/>
              <a:ea typeface="宋体" charset="-122"/>
            </a:endParaRPr>
          </a:p>
        </p:txBody>
      </p:sp>
      <p:sp>
        <p:nvSpPr>
          <p:cNvPr id="1031" name="Rectangle 18"/>
          <p:cNvSpPr>
            <a:spLocks noChangeArrowheads="1"/>
          </p:cNvSpPr>
          <p:nvPr userDrawn="1"/>
        </p:nvSpPr>
        <p:spPr bwMode="auto">
          <a:xfrm>
            <a:off x="4724400" y="6629400"/>
            <a:ext cx="33528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gn="ctr"/>
            <a:r>
              <a:rPr lang="en-US" altLang="zh-CN" sz="1800" b="1" dirty="0">
                <a:latin typeface="Arial Narrow" pitchFamily="34" charset="0"/>
                <a:ea typeface="宋体" charset="-122"/>
              </a:rPr>
              <a:t>OMA-DMSE-2020-0013</a:t>
            </a:r>
          </a:p>
        </p:txBody>
      </p:sp>
      <p:sp>
        <p:nvSpPr>
          <p:cNvPr id="1032" name="Rectangle 19"/>
          <p:cNvSpPr>
            <a:spLocks noChangeArrowheads="1"/>
          </p:cNvSpPr>
          <p:nvPr userDrawn="1"/>
        </p:nvSpPr>
        <p:spPr bwMode="auto">
          <a:xfrm>
            <a:off x="8001000" y="6629400"/>
            <a:ext cx="1362075" cy="4083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gn="r"/>
            <a:r>
              <a:rPr lang="en-US" altLang="zh-CN" sz="1800" b="1">
                <a:latin typeface="Arial Narrow" pitchFamily="34" charset="0"/>
                <a:ea typeface="宋体" charset="-122"/>
              </a:rPr>
              <a:t>Slide #</a:t>
            </a:r>
            <a:fld id="{58575471-1DCD-45F0-BD64-2769D4CAA363}" type="slidenum">
              <a:rPr lang="en-US" altLang="zh-CN" sz="1800" b="1">
                <a:latin typeface="Arial Narrow" pitchFamily="34" charset="0"/>
                <a:ea typeface="宋体" charset="-122"/>
              </a:rPr>
              <a:pPr algn="r"/>
              <a:t>‹#›</a:t>
            </a:fld>
            <a:br>
              <a:rPr lang="en-US" altLang="zh-CN" sz="1800" b="1">
                <a:latin typeface="Arial Narrow" pitchFamily="34" charset="0"/>
                <a:ea typeface="宋体" charset="-122"/>
              </a:rPr>
            </a:br>
            <a:r>
              <a:rPr lang="en-US" altLang="zh-CN" sz="500">
                <a:solidFill>
                  <a:srgbClr val="999999"/>
                </a:solidFill>
                <a:ea typeface="宋体" charset="-122"/>
              </a:rPr>
              <a:t>[OMA-Template-SlideDeck-20190101-I]</a:t>
            </a:r>
            <a:endParaRPr lang="en-US" altLang="zh-CN" sz="1800" b="1">
              <a:latin typeface="Arial Narrow" pitchFamily="34" charset="0"/>
              <a:ea typeface="宋体" charset="-122"/>
            </a:endParaRPr>
          </a:p>
        </p:txBody>
      </p:sp>
      <p:sp>
        <p:nvSpPr>
          <p:cNvPr id="1033" name="Rectangle 2"/>
          <p:cNvSpPr>
            <a:spLocks noGrp="1" noChangeArrowheads="1"/>
          </p:cNvSpPr>
          <p:nvPr>
            <p:ph type="title"/>
          </p:nvPr>
        </p:nvSpPr>
        <p:spPr bwMode="auto">
          <a:xfrm>
            <a:off x="306388" y="233363"/>
            <a:ext cx="8748712" cy="703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ctr" anchorCtr="0" compatLnSpc="1">
            <a:prstTxWarp prst="textNoShape">
              <a:avLst/>
            </a:prstTxWarp>
          </a:bodyPr>
          <a:lstStyle/>
          <a:p>
            <a:pPr lvl="0"/>
            <a:endParaRPr lang="en-GB" altLang="zh-CN"/>
          </a:p>
        </p:txBody>
      </p:sp>
      <p:sp>
        <p:nvSpPr>
          <p:cNvPr id="1034" name="Rectangle 5"/>
          <p:cNvSpPr>
            <a:spLocks noGrp="1" noChangeArrowheads="1"/>
          </p:cNvSpPr>
          <p:nvPr>
            <p:ph type="body" idx="1"/>
          </p:nvPr>
        </p:nvSpPr>
        <p:spPr bwMode="auto">
          <a:xfrm>
            <a:off x="292100" y="1169988"/>
            <a:ext cx="8778875" cy="538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p>
            <a:pPr lvl="0"/>
            <a:r>
              <a:rPr lang="en-US" altLang="zh-CN"/>
              <a:t>1st Level Bullet</a:t>
            </a:r>
          </a:p>
          <a:p>
            <a:pPr lvl="1"/>
            <a:r>
              <a:rPr lang="en-US" altLang="zh-CN"/>
              <a:t>2nd Level Bullet</a:t>
            </a:r>
          </a:p>
          <a:p>
            <a:pPr lvl="2"/>
            <a:r>
              <a:rPr lang="en-US" altLang="zh-CN"/>
              <a:t>3rd Level Bullet</a:t>
            </a:r>
          </a:p>
          <a:p>
            <a:pPr lvl="3"/>
            <a:r>
              <a:rPr lang="en-US" altLang="zh-CN"/>
              <a:t>4th Level Bullet</a:t>
            </a:r>
          </a:p>
          <a:p>
            <a:pPr lvl="4"/>
            <a:r>
              <a:rPr lang="en-US" altLang="zh-CN"/>
              <a:t>5th Level Bullet</a:t>
            </a: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s://github.com/OpenMobileAlliance/lwm2m-registry" TargetMode="External"/><Relationship Id="rId2" Type="http://schemas.openxmlformats.org/officeDocument/2006/relationships/hyperlink" Target="http://www.openmobilealliance.org/tech/profiles"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hyperlink" Target="http://www.openmobilealliance.org/tech/profiles" TargetMode="External"/><Relationship Id="rId2" Type="http://schemas.openxmlformats.org/officeDocument/2006/relationships/hyperlink" Target="http://www.openmobilealliance.org/release/ObjLwM2M_Server/V1_1_1-20190617-A" TargetMode="External"/><Relationship Id="rId1" Type="http://schemas.openxmlformats.org/officeDocument/2006/relationships/slideLayout" Target="../slideLayouts/slideLayout2.xml"/><Relationship Id="rId4" Type="http://schemas.openxmlformats.org/officeDocument/2006/relationships/hyperlink" Target="https://github.com/OpenMobileAlliance/lwm2m-registry" TargetMode="External"/></Relationships>
</file>

<file path=ppt/slides/_rels/slide5.xml.rels><?xml version="1.0" encoding="UTF-8" standalone="yes"?>
<Relationships xmlns="http://schemas.openxmlformats.org/package/2006/relationships"><Relationship Id="rId2" Type="http://schemas.openxmlformats.org/officeDocument/2006/relationships/hyperlink" Target="https://github.com/OpenMobileAlliance/objects-lwm2m/tree/Server-v1_1" TargetMode="Externa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0" y="8609"/>
            <a:ext cx="9363076" cy="6534151"/>
          </a:xfrm>
          <a:prstGeom prst="rect">
            <a:avLst/>
          </a:prstGeom>
        </p:spPr>
      </p:pic>
      <p:sp>
        <p:nvSpPr>
          <p:cNvPr id="2051" name="Rectangle 27"/>
          <p:cNvSpPr>
            <a:spLocks noChangeArrowheads="1"/>
          </p:cNvSpPr>
          <p:nvPr/>
        </p:nvSpPr>
        <p:spPr bwMode="auto">
          <a:xfrm>
            <a:off x="642938" y="1981200"/>
            <a:ext cx="8077200" cy="281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defTabSz="762000">
              <a:tabLst>
                <a:tab pos="1827213" algn="r"/>
                <a:tab pos="1939925" algn="l"/>
              </a:tabLst>
              <a:defRPr sz="2000">
                <a:solidFill>
                  <a:schemeClr val="tx1"/>
                </a:solidFill>
                <a:latin typeface="Arial" charset="0"/>
              </a:defRPr>
            </a:lvl1pPr>
            <a:lvl2pPr marL="742950" indent="-285750" defTabSz="762000">
              <a:tabLst>
                <a:tab pos="1827213" algn="r"/>
                <a:tab pos="1939925" algn="l"/>
              </a:tabLst>
              <a:defRPr sz="2000">
                <a:solidFill>
                  <a:schemeClr val="tx1"/>
                </a:solidFill>
                <a:latin typeface="Arial" charset="0"/>
              </a:defRPr>
            </a:lvl2pPr>
            <a:lvl3pPr marL="1143000" indent="-228600" defTabSz="762000">
              <a:tabLst>
                <a:tab pos="1827213" algn="r"/>
                <a:tab pos="1939925" algn="l"/>
              </a:tabLst>
              <a:defRPr sz="2000">
                <a:solidFill>
                  <a:schemeClr val="tx1"/>
                </a:solidFill>
                <a:latin typeface="Arial" charset="0"/>
              </a:defRPr>
            </a:lvl3pPr>
            <a:lvl4pPr marL="1600200" indent="-228600" defTabSz="762000">
              <a:tabLst>
                <a:tab pos="1827213" algn="r"/>
                <a:tab pos="1939925" algn="l"/>
              </a:tabLst>
              <a:defRPr sz="2000">
                <a:solidFill>
                  <a:schemeClr val="tx1"/>
                </a:solidFill>
                <a:latin typeface="Arial" charset="0"/>
              </a:defRPr>
            </a:lvl4pPr>
            <a:lvl5pPr marL="2057400" indent="-228600" defTabSz="762000">
              <a:tabLst>
                <a:tab pos="1827213" algn="r"/>
                <a:tab pos="1939925" algn="l"/>
              </a:tabLst>
              <a:defRPr sz="2000">
                <a:solidFill>
                  <a:schemeClr val="tx1"/>
                </a:solidFill>
                <a:latin typeface="Arial" charset="0"/>
              </a:defRPr>
            </a:lvl5pPr>
            <a:lvl6pPr marL="25146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6pPr>
            <a:lvl7pPr marL="29718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7pPr>
            <a:lvl8pPr marL="34290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8pPr>
            <a:lvl9pPr marL="38862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9pPr>
          </a:lstStyle>
          <a:p>
            <a:pPr>
              <a:lnSpc>
                <a:spcPct val="95000"/>
              </a:lnSpc>
              <a:spcAft>
                <a:spcPct val="35000"/>
              </a:spcAft>
            </a:pPr>
            <a:r>
              <a:rPr lang="en-US" altLang="zh-CN" b="1" dirty="0">
                <a:latin typeface="Tahoma" pitchFamily="34" charset="0"/>
                <a:ea typeface="宋体" charset="-122"/>
              </a:rPr>
              <a:t>	Submitted To:	DMSE</a:t>
            </a:r>
          </a:p>
          <a:p>
            <a:pPr>
              <a:lnSpc>
                <a:spcPct val="95000"/>
              </a:lnSpc>
              <a:spcAft>
                <a:spcPct val="35000"/>
              </a:spcAft>
            </a:pPr>
            <a:r>
              <a:rPr lang="en-US" altLang="zh-CN" b="1" dirty="0">
                <a:latin typeface="Tahoma" pitchFamily="34" charset="0"/>
                <a:ea typeface="宋体" charset="-122"/>
              </a:rPr>
              <a:t>	Date:	21 Apr 2020	</a:t>
            </a:r>
          </a:p>
          <a:p>
            <a:pPr>
              <a:lnSpc>
                <a:spcPct val="95000"/>
              </a:lnSpc>
              <a:spcAft>
                <a:spcPct val="35000"/>
              </a:spcAft>
            </a:pPr>
            <a:r>
              <a:rPr lang="en-US" altLang="zh-CN" b="1" dirty="0">
                <a:latin typeface="Tahoma" pitchFamily="34" charset="0"/>
                <a:ea typeface="宋体" charset="-122"/>
              </a:rPr>
              <a:t>	Availability:	      Public            OMA Confidential</a:t>
            </a:r>
          </a:p>
          <a:p>
            <a:pPr>
              <a:lnSpc>
                <a:spcPct val="95000"/>
              </a:lnSpc>
              <a:spcAft>
                <a:spcPct val="35000"/>
              </a:spcAft>
            </a:pPr>
            <a:r>
              <a:rPr lang="en-US" altLang="zh-CN" b="1" dirty="0">
                <a:latin typeface="Tahoma" pitchFamily="34" charset="0"/>
                <a:ea typeface="宋体" charset="-122"/>
              </a:rPr>
              <a:t>	Contact:	Joaquin Prado, </a:t>
            </a:r>
            <a:r>
              <a:rPr lang="en-US" altLang="zh-CN" b="1" dirty="0" err="1">
                <a:latin typeface="Tahoma" pitchFamily="34" charset="0"/>
                <a:ea typeface="宋体" charset="-122"/>
              </a:rPr>
              <a:t>jprado@omaorg.org</a:t>
            </a:r>
            <a:endParaRPr lang="en-US" altLang="zh-CN" b="1" dirty="0">
              <a:latin typeface="Tahoma" pitchFamily="34" charset="0"/>
              <a:ea typeface="宋体" charset="-122"/>
            </a:endParaRPr>
          </a:p>
          <a:p>
            <a:pPr>
              <a:lnSpc>
                <a:spcPct val="95000"/>
              </a:lnSpc>
              <a:spcAft>
                <a:spcPct val="35000"/>
              </a:spcAft>
            </a:pPr>
            <a:r>
              <a:rPr lang="en-US" altLang="zh-CN" b="1" dirty="0">
                <a:latin typeface="Tahoma" pitchFamily="34" charset="0"/>
                <a:ea typeface="宋体" charset="-122"/>
              </a:rPr>
              <a:t>	Source:	OMA staff</a:t>
            </a:r>
          </a:p>
        </p:txBody>
      </p:sp>
      <p:sp>
        <p:nvSpPr>
          <p:cNvPr id="2052" name="Rectangle 26"/>
          <p:cNvSpPr>
            <a:spLocks noGrp="1" noChangeArrowheads="1"/>
          </p:cNvSpPr>
          <p:nvPr>
            <p:ph type="ctrTitle"/>
          </p:nvPr>
        </p:nvSpPr>
        <p:spPr>
          <a:xfrm>
            <a:off x="684213" y="228600"/>
            <a:ext cx="7996237" cy="1652588"/>
          </a:xfrm>
          <a:noFill/>
        </p:spPr>
        <p:txBody>
          <a:bodyPr anchor="t"/>
          <a:lstStyle/>
          <a:p>
            <a:r>
              <a:rPr lang="en-US" sz="1800" b="0" dirty="0"/>
              <a:t>OMA-DM&amp;SE-2020-0013-INP_Public_Name_LwM2M_Objects</a:t>
            </a:r>
            <a:br>
              <a:rPr lang="en-US" altLang="zh-CN" sz="2000" dirty="0">
                <a:ea typeface="宋体" charset="-122"/>
              </a:rPr>
            </a:br>
            <a:br>
              <a:rPr lang="en-US" altLang="zh-CN" sz="1400" dirty="0">
                <a:ea typeface="宋体" charset="-122"/>
              </a:rPr>
            </a:br>
            <a:r>
              <a:rPr lang="en-US" altLang="zh-CN" dirty="0">
                <a:ea typeface="宋体" charset="-122"/>
              </a:rPr>
              <a:t>Public Name of LwM2M Objects</a:t>
            </a:r>
            <a:br>
              <a:rPr lang="en-US" altLang="zh-CN" dirty="0">
                <a:ea typeface="宋体" charset="-122"/>
              </a:rPr>
            </a:br>
            <a:endParaRPr lang="en-US" altLang="zh-CN" sz="1800" dirty="0">
              <a:ea typeface="宋体" charset="-122"/>
            </a:endParaRPr>
          </a:p>
        </p:txBody>
      </p:sp>
      <p:sp>
        <p:nvSpPr>
          <p:cNvPr id="2053" name="Text Box 29"/>
          <p:cNvSpPr txBox="1">
            <a:spLocks noChangeArrowheads="1"/>
          </p:cNvSpPr>
          <p:nvPr/>
        </p:nvSpPr>
        <p:spPr bwMode="auto">
          <a:xfrm>
            <a:off x="2743200" y="2774950"/>
            <a:ext cx="287338"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50000"/>
              </a:spcBef>
            </a:pPr>
            <a:r>
              <a:rPr lang="en-US" altLang="zh-CN" sz="1800" b="1">
                <a:solidFill>
                  <a:srgbClr val="800000"/>
                </a:solidFill>
                <a:latin typeface="Tahoma" pitchFamily="34" charset="0"/>
                <a:ea typeface="宋体" charset="-122"/>
              </a:rPr>
              <a:t>X</a:t>
            </a:r>
          </a:p>
        </p:txBody>
      </p:sp>
      <p:sp>
        <p:nvSpPr>
          <p:cNvPr id="2054" name="Text Box 30"/>
          <p:cNvSpPr txBox="1">
            <a:spLocks noChangeArrowheads="1"/>
          </p:cNvSpPr>
          <p:nvPr/>
        </p:nvSpPr>
        <p:spPr bwMode="auto">
          <a:xfrm>
            <a:off x="4398963" y="2774950"/>
            <a:ext cx="288925"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50000"/>
              </a:spcBef>
            </a:pPr>
            <a:endParaRPr lang="en-GB" altLang="zh-CN" sz="1800" b="1">
              <a:solidFill>
                <a:srgbClr val="800000"/>
              </a:solidFill>
              <a:latin typeface="Tahoma" pitchFamily="34" charset="0"/>
              <a:ea typeface="宋体" charset="-122"/>
            </a:endParaRPr>
          </a:p>
        </p:txBody>
      </p:sp>
      <p:sp>
        <p:nvSpPr>
          <p:cNvPr id="2057" name="Text Box 57"/>
          <p:cNvSpPr txBox="1">
            <a:spLocks noChangeArrowheads="1"/>
          </p:cNvSpPr>
          <p:nvPr/>
        </p:nvSpPr>
        <p:spPr bwMode="auto">
          <a:xfrm>
            <a:off x="1295400" y="4425950"/>
            <a:ext cx="6781800" cy="1214179"/>
          </a:xfrm>
          <a:prstGeom prst="rect">
            <a:avLst/>
          </a:prstGeom>
          <a:solidFill>
            <a:srgbClr val="EAEAEA"/>
          </a:solidFill>
          <a:ln w="6350">
            <a:solidFill>
              <a:schemeClr val="tx1"/>
            </a:solidFill>
            <a:miter lim="800000"/>
            <a:headEnd/>
            <a:tailEnd/>
          </a:ln>
        </p:spPr>
        <p:txBody>
          <a:bodyPr>
            <a:spAutoFit/>
          </a:bodyP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r>
              <a:rPr lang="en-GB" altLang="zh-CN" sz="900"/>
              <a:t>NO REPRESENTATIONS OR WARRANTIES (WHETHER EXPRESS OR IMPLIED) ARE MADE BY THE OPEN MOBILE ALLIANCE OR ANY OPEN MOBILE ALLIANCE MEMBER OR ITS AFFILIATES REGARDING ANY OF THE IPR’S REPRESENTED ON THE “OMA IPR DECLARATIONS” LIST, INCLUDING, BUT NOT LIMITED TO THE ACCURACY, COMPLETENESS, VALIDITY OR RELEVANCE OF THE INFORMATION OR WHETHER OR NOT SUCH RIGHTS ARE ESSENTIAL OR NON-ESSENTIAL.</a:t>
            </a:r>
            <a:endParaRPr lang="zh-CN" altLang="zh-CN" sz="900"/>
          </a:p>
          <a:p>
            <a:r>
              <a:rPr lang="en-GB" altLang="zh-CN" sz="900"/>
              <a:t>THE OPEN MOBILE ALLIANCE IS NOT LIABLE FOR AND HEREBY DISCLAIMS ANY DIRECT, INDIRECT, PUNITIVE, SPECIAL, INCIDENTAL, CONSEQUENTIAL, OR EXEMPLARY DAMAGES ARISING OUT OF OR IN CONNECTION WITH THE USE OF DOCUMENTS AND THE INFORMATION CONTAINED IN THE DOCUMENTS.</a:t>
            </a:r>
            <a:endParaRPr lang="zh-CN" altLang="zh-CN" sz="900"/>
          </a:p>
          <a:p>
            <a:r>
              <a:rPr lang="en-GB" altLang="zh-CN" sz="900"/>
              <a:t>THIS DOCUMENT IS PROVIDED ON AN "AS IS" "AS AVAILABLE" AND "WITH ALL FAULTS" BASIS.</a:t>
            </a:r>
            <a:endParaRPr lang="en-US" altLang="zh-CN" sz="900">
              <a:ea typeface="宋体" charset="-122"/>
              <a:cs typeface="Times New Roman" charset="0"/>
            </a:endParaRPr>
          </a:p>
        </p:txBody>
      </p:sp>
      <p:sp>
        <p:nvSpPr>
          <p:cNvPr id="2058"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35000"/>
              </a:spcBef>
            </a:pPr>
            <a:r>
              <a:rPr lang="en-US" altLang="zh-CN" sz="900" b="1">
                <a:ea typeface="宋体" charset="-122"/>
                <a:cs typeface="Times New Roman" charset="0"/>
              </a:rPr>
              <a:t>Intellectual Property Rights</a:t>
            </a:r>
          </a:p>
          <a:p>
            <a:pPr>
              <a:spcBef>
                <a:spcPct val="35000"/>
              </a:spcBef>
            </a:pPr>
            <a:r>
              <a:rPr lang="en-US" altLang="zh-CN" sz="900">
                <a:ea typeface="宋体" charset="-122"/>
                <a:cs typeface="Times New Roman" charset="0"/>
              </a:rPr>
              <a:t>Members and their Affiliates (collectively, "Members") agree to use their reasonable </a:t>
            </a:r>
            <a:r>
              <a:rPr lang="en-US" altLang="zh-CN" sz="900" err="1">
                <a:ea typeface="宋体" charset="-122"/>
                <a:cs typeface="Times New Roman" charset="0"/>
              </a:rPr>
              <a:t>endeavours</a:t>
            </a:r>
            <a:r>
              <a:rPr lang="en-US" altLang="zh-CN" sz="900">
                <a:ea typeface="宋体" charset="-122"/>
                <a:cs typeface="Times New Roman" charset="0"/>
              </a:rPr>
              <a:t>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https://www.omaspecworks.org.</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BC9ED6-CB5D-4A4E-B557-79731F95F903}"/>
              </a:ext>
            </a:extLst>
          </p:cNvPr>
          <p:cNvSpPr>
            <a:spLocks noGrp="1"/>
          </p:cNvSpPr>
          <p:nvPr>
            <p:ph type="title"/>
          </p:nvPr>
        </p:nvSpPr>
        <p:spPr>
          <a:xfrm>
            <a:off x="-8651" y="3159919"/>
            <a:ext cx="8748712" cy="703262"/>
          </a:xfrm>
        </p:spPr>
        <p:txBody>
          <a:bodyPr/>
          <a:lstStyle/>
          <a:p>
            <a:r>
              <a:rPr lang="en-US"/>
              <a:t>Comments?</a:t>
            </a:r>
          </a:p>
        </p:txBody>
      </p:sp>
    </p:spTree>
    <p:extLst>
      <p:ext uri="{BB962C8B-B14F-4D97-AF65-F5344CB8AC3E}">
        <p14:creationId xmlns:p14="http://schemas.microsoft.com/office/powerpoint/2010/main" val="274482046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4"/>
          <p:cNvSpPr>
            <a:spLocks noGrp="1" noChangeArrowheads="1"/>
          </p:cNvSpPr>
          <p:nvPr>
            <p:ph type="title"/>
          </p:nvPr>
        </p:nvSpPr>
        <p:spPr/>
        <p:txBody>
          <a:bodyPr/>
          <a:lstStyle/>
          <a:p>
            <a:r>
              <a:rPr lang="en-GB" altLang="zh-CN">
                <a:ea typeface="宋体" charset="-122"/>
              </a:rPr>
              <a:t>Introduction</a:t>
            </a:r>
          </a:p>
        </p:txBody>
      </p:sp>
      <p:sp>
        <p:nvSpPr>
          <p:cNvPr id="3075" name="Rectangle 5"/>
          <p:cNvSpPr>
            <a:spLocks noGrp="1" noChangeArrowheads="1"/>
          </p:cNvSpPr>
          <p:nvPr>
            <p:ph type="body" idx="1"/>
          </p:nvPr>
        </p:nvSpPr>
        <p:spPr>
          <a:xfrm>
            <a:off x="297455" y="996950"/>
            <a:ext cx="8769223" cy="5479749"/>
          </a:xfrm>
        </p:spPr>
        <p:txBody>
          <a:bodyPr/>
          <a:lstStyle/>
          <a:p>
            <a:pPr>
              <a:buFontTx/>
              <a:buNone/>
            </a:pPr>
            <a:r>
              <a:rPr lang="en-GB" altLang="zh-CN" sz="2200" dirty="0">
                <a:ea typeface="宋体"/>
                <a:cs typeface="+mn-lt"/>
              </a:rPr>
              <a:t>Current public filename of LwM2M Objects</a:t>
            </a:r>
          </a:p>
          <a:p>
            <a:pPr marL="340995" lvl="1" indent="-115570"/>
            <a:r>
              <a:rPr lang="en-US" altLang="zh-CN" sz="1600" dirty="0" err="1">
                <a:ea typeface="宋体" charset="-122"/>
              </a:rPr>
              <a:t>E.g</a:t>
            </a:r>
            <a:r>
              <a:rPr lang="en-US" altLang="zh-CN" sz="1600" dirty="0">
                <a:ea typeface="宋体" charset="-122"/>
              </a:rPr>
              <a:t>  </a:t>
            </a:r>
            <a:r>
              <a:rPr lang="en-US" dirty="0"/>
              <a:t>LWM2M_Server.xml</a:t>
            </a:r>
          </a:p>
          <a:p>
            <a:pPr marL="0" indent="-4763">
              <a:buNone/>
            </a:pPr>
            <a:r>
              <a:rPr lang="en-US" sz="2200" dirty="0">
                <a:ea typeface="宋体"/>
                <a:cs typeface="+mn-lt"/>
              </a:rPr>
              <a:t>Is DMSE planning to call that object by its </a:t>
            </a:r>
            <a:r>
              <a:rPr lang="en-US" sz="2200" dirty="0" err="1">
                <a:ea typeface="宋体"/>
                <a:cs typeface="+mn-lt"/>
              </a:rPr>
              <a:t>ObjectID</a:t>
            </a:r>
            <a:r>
              <a:rPr lang="en-US" sz="2200" dirty="0">
                <a:ea typeface="宋体"/>
                <a:cs typeface="+mn-lt"/>
              </a:rPr>
              <a:t>?</a:t>
            </a:r>
          </a:p>
          <a:p>
            <a:pPr marL="568325" lvl="1" indent="-342900"/>
            <a:r>
              <a:rPr lang="en-US" sz="1800" dirty="0">
                <a:solidFill>
                  <a:srgbClr val="FF0000"/>
                </a:solidFill>
                <a:ea typeface="宋体"/>
                <a:cs typeface="+mn-lt"/>
              </a:rPr>
              <a:t> 1</a:t>
            </a:r>
            <a:r>
              <a:rPr lang="en-US" sz="1800" dirty="0">
                <a:ea typeface="宋体"/>
                <a:cs typeface="+mn-lt"/>
              </a:rPr>
              <a:t>.xml</a:t>
            </a:r>
          </a:p>
          <a:p>
            <a:pPr marL="225425" lvl="1" indent="0">
              <a:buNone/>
            </a:pPr>
            <a:endParaRPr lang="en-GB" sz="1800" dirty="0">
              <a:ea typeface="宋体"/>
              <a:cs typeface="+mn-lt"/>
            </a:endParaRPr>
          </a:p>
          <a:p>
            <a:pPr marL="225425" lvl="1" indent="0">
              <a:buNone/>
            </a:pPr>
            <a:endParaRPr lang="en-GB" sz="1800" dirty="0">
              <a:ea typeface="宋体"/>
              <a:cs typeface="+mn-lt"/>
            </a:endParaRPr>
          </a:p>
          <a:p>
            <a:pPr lvl="1"/>
            <a:r>
              <a:rPr lang="en-GB" sz="1800" dirty="0">
                <a:ea typeface="宋体"/>
                <a:cs typeface="+mn-lt"/>
              </a:rPr>
              <a:t>See other examples in:</a:t>
            </a:r>
          </a:p>
          <a:p>
            <a:pPr lvl="1"/>
            <a:r>
              <a:rPr lang="en-GB" sz="1800" dirty="0">
                <a:ea typeface="宋体"/>
                <a:cs typeface="+mn-lt"/>
              </a:rPr>
              <a:t> https://</a:t>
            </a:r>
            <a:r>
              <a:rPr lang="en-GB" sz="1800" dirty="0" err="1">
                <a:ea typeface="宋体"/>
                <a:cs typeface="+mn-lt"/>
              </a:rPr>
              <a:t>github.com</a:t>
            </a:r>
            <a:r>
              <a:rPr lang="en-GB" sz="1800" dirty="0">
                <a:ea typeface="宋体"/>
                <a:cs typeface="+mn-lt"/>
              </a:rPr>
              <a:t>/</a:t>
            </a:r>
            <a:r>
              <a:rPr lang="en-GB" sz="1800" dirty="0" err="1">
                <a:ea typeface="宋体"/>
                <a:cs typeface="+mn-lt"/>
              </a:rPr>
              <a:t>OpenMobileAlliance</a:t>
            </a:r>
            <a:r>
              <a:rPr lang="en-GB" sz="1800" dirty="0">
                <a:ea typeface="宋体"/>
                <a:cs typeface="+mn-lt"/>
              </a:rPr>
              <a:t>/block-release</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EA1C41-E58D-2D4B-A488-8E5B786E1F9B}"/>
              </a:ext>
            </a:extLst>
          </p:cNvPr>
          <p:cNvSpPr>
            <a:spLocks noGrp="1"/>
          </p:cNvSpPr>
          <p:nvPr>
            <p:ph type="title"/>
          </p:nvPr>
        </p:nvSpPr>
        <p:spPr/>
        <p:txBody>
          <a:bodyPr/>
          <a:lstStyle/>
          <a:p>
            <a:r>
              <a:rPr lang="en-US" dirty="0"/>
              <a:t>Implications</a:t>
            </a:r>
          </a:p>
        </p:txBody>
      </p:sp>
      <p:sp>
        <p:nvSpPr>
          <p:cNvPr id="3" name="Content Placeholder 2">
            <a:extLst>
              <a:ext uri="{FF2B5EF4-FFF2-40B4-BE49-F238E27FC236}">
                <a16:creationId xmlns:a16="http://schemas.microsoft.com/office/drawing/2014/main" id="{46F9903F-8ECE-724B-984D-13085D93BFA8}"/>
              </a:ext>
            </a:extLst>
          </p:cNvPr>
          <p:cNvSpPr>
            <a:spLocks noGrp="1"/>
          </p:cNvSpPr>
          <p:nvPr>
            <p:ph idx="1"/>
          </p:nvPr>
        </p:nvSpPr>
        <p:spPr>
          <a:xfrm>
            <a:off x="292101" y="1169988"/>
            <a:ext cx="8763000" cy="5383212"/>
          </a:xfrm>
        </p:spPr>
        <p:txBody>
          <a:bodyPr/>
          <a:lstStyle/>
          <a:p>
            <a:pPr marL="0" indent="0">
              <a:buNone/>
            </a:pPr>
            <a:r>
              <a:rPr lang="en-US" sz="2800" b="1" dirty="0"/>
              <a:t>Supporting Files (SUP)</a:t>
            </a:r>
          </a:p>
          <a:p>
            <a:pPr marL="0" indent="0">
              <a:buNone/>
            </a:pPr>
            <a:r>
              <a:rPr lang="en-US" sz="1600" dirty="0"/>
              <a:t>In the metadata of the xml file …</a:t>
            </a:r>
          </a:p>
          <a:p>
            <a:pPr marL="0" indent="0">
              <a:buNone/>
            </a:pPr>
            <a:endParaRPr lang="en-US" sz="1600" dirty="0"/>
          </a:p>
          <a:p>
            <a:pPr marL="0" indent="0">
              <a:buNone/>
            </a:pPr>
            <a:r>
              <a:rPr lang="en-US" sz="1600" b="1" dirty="0"/>
              <a:t>OMA Permanent Document</a:t>
            </a:r>
            <a:br>
              <a:rPr lang="en-US" sz="1600" dirty="0"/>
            </a:br>
            <a:r>
              <a:rPr lang="en-US" sz="1600" dirty="0"/>
              <a:t>File: </a:t>
            </a:r>
            <a:r>
              <a:rPr lang="en-US" sz="1600" strike="sngStrike" dirty="0"/>
              <a:t>OMA-SUP-XML_LWM2M_Server-V1_1_1-20190617-A.</a:t>
            </a:r>
            <a:r>
              <a:rPr lang="en-US" sz="1600" dirty="0"/>
              <a:t> → OMA-SUP-XML_</a:t>
            </a:r>
            <a:r>
              <a:rPr lang="en-US" sz="1600" dirty="0">
                <a:solidFill>
                  <a:srgbClr val="FF0000"/>
                </a:solidFill>
              </a:rPr>
              <a:t>1</a:t>
            </a:r>
            <a:r>
              <a:rPr lang="en-US" sz="1600" dirty="0"/>
              <a:t>-V1_1_1-20190617-A</a:t>
            </a:r>
            <a:br>
              <a:rPr lang="en-US" sz="1600" dirty="0"/>
            </a:br>
            <a:r>
              <a:rPr lang="en-US" sz="1600" dirty="0"/>
              <a:t>Type: xml</a:t>
            </a:r>
            <a:br>
              <a:rPr lang="en-US" sz="1600" dirty="0"/>
            </a:br>
            <a:r>
              <a:rPr lang="en-US" sz="1600" dirty="0"/>
              <a:t>Date: 2019-Jun-17</a:t>
            </a:r>
          </a:p>
          <a:p>
            <a:pPr marL="0" indent="0">
              <a:buNone/>
            </a:pPr>
            <a:r>
              <a:rPr lang="en-US" sz="1600" b="1" dirty="0"/>
              <a:t>Public Reachable Information</a:t>
            </a:r>
            <a:br>
              <a:rPr lang="en-US" sz="1600" dirty="0"/>
            </a:br>
            <a:r>
              <a:rPr lang="en-US" sz="1600" dirty="0"/>
              <a:t>Path: </a:t>
            </a:r>
            <a:r>
              <a:rPr lang="en-US" sz="1600" strike="sngStrike" dirty="0">
                <a:hlinkClick r:id="rId2"/>
              </a:rPr>
              <a:t>http://www.openmobilealliance.org/tech/profiles</a:t>
            </a:r>
            <a:r>
              <a:rPr lang="en-US" sz="1600" strike="sngStrike" dirty="0"/>
              <a:t> </a:t>
            </a:r>
            <a:r>
              <a:rPr lang="en-US" sz="1600" dirty="0">
                <a:hlinkClick r:id="rId3"/>
              </a:rPr>
              <a:t>https://github.com/OpenMobileAlliance/lwm2m-registry</a:t>
            </a:r>
            <a:br>
              <a:rPr lang="en-US" sz="1600" dirty="0"/>
            </a:br>
            <a:r>
              <a:rPr lang="en-US" sz="1600" dirty="0"/>
              <a:t>Name: </a:t>
            </a:r>
            <a:r>
              <a:rPr lang="en-US" sz="1600" strike="sngStrike" dirty="0"/>
              <a:t>LWM2M_Server-v1_1_1.xml.</a:t>
            </a:r>
            <a:r>
              <a:rPr lang="en-US" sz="1600" dirty="0"/>
              <a:t> → </a:t>
            </a:r>
            <a:r>
              <a:rPr lang="en-US" sz="1600" dirty="0">
                <a:solidFill>
                  <a:srgbClr val="FF0000"/>
                </a:solidFill>
              </a:rPr>
              <a:t>1</a:t>
            </a:r>
            <a:r>
              <a:rPr lang="en-US" sz="1600" dirty="0"/>
              <a:t>.xml</a:t>
            </a:r>
          </a:p>
          <a:p>
            <a:pPr marL="0" indent="0">
              <a:buNone/>
            </a:pPr>
            <a:endParaRPr lang="en-US" sz="1600" dirty="0"/>
          </a:p>
          <a:p>
            <a:pPr marL="0" indent="0">
              <a:buNone/>
            </a:pPr>
            <a:r>
              <a:rPr lang="en-US" sz="1600" dirty="0"/>
              <a:t>Note: the public reachable link to the file will change to the OMA lwm2m-registry, these objects won’t be published in the profile folder via FTP.</a:t>
            </a:r>
          </a:p>
        </p:txBody>
      </p:sp>
    </p:spTree>
    <p:extLst>
      <p:ext uri="{BB962C8B-B14F-4D97-AF65-F5344CB8AC3E}">
        <p14:creationId xmlns:p14="http://schemas.microsoft.com/office/powerpoint/2010/main" val="67568457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B11F37-654D-CE4D-8800-6ED594473FD0}"/>
              </a:ext>
            </a:extLst>
          </p:cNvPr>
          <p:cNvSpPr>
            <a:spLocks noGrp="1"/>
          </p:cNvSpPr>
          <p:nvPr>
            <p:ph type="title"/>
          </p:nvPr>
        </p:nvSpPr>
        <p:spPr/>
        <p:txBody>
          <a:bodyPr/>
          <a:lstStyle/>
          <a:p>
            <a:r>
              <a:rPr lang="en-US" dirty="0"/>
              <a:t>Implications</a:t>
            </a:r>
          </a:p>
        </p:txBody>
      </p:sp>
      <p:sp>
        <p:nvSpPr>
          <p:cNvPr id="3" name="Content Placeholder 2">
            <a:extLst>
              <a:ext uri="{FF2B5EF4-FFF2-40B4-BE49-F238E27FC236}">
                <a16:creationId xmlns:a16="http://schemas.microsoft.com/office/drawing/2014/main" id="{8880C5E4-5C89-2049-AC74-25F27D8CFCF2}"/>
              </a:ext>
            </a:extLst>
          </p:cNvPr>
          <p:cNvSpPr>
            <a:spLocks noGrp="1"/>
          </p:cNvSpPr>
          <p:nvPr>
            <p:ph idx="1"/>
          </p:nvPr>
        </p:nvSpPr>
        <p:spPr/>
        <p:txBody>
          <a:bodyPr/>
          <a:lstStyle/>
          <a:p>
            <a:pPr marL="0" indent="0">
              <a:buNone/>
            </a:pPr>
            <a:r>
              <a:rPr lang="en-US" b="1" dirty="0"/>
              <a:t>ERELD</a:t>
            </a:r>
          </a:p>
          <a:p>
            <a:pPr marL="0" indent="0">
              <a:buNone/>
            </a:pPr>
            <a:endParaRPr lang="en-US" b="1" dirty="0"/>
          </a:p>
          <a:p>
            <a:pPr marL="0" indent="0">
              <a:buNone/>
            </a:pPr>
            <a:r>
              <a:rPr lang="en-US" sz="1600" dirty="0"/>
              <a:t>DOCUMENT LISTING FOR SUP </a:t>
            </a:r>
            <a:r>
              <a:rPr lang="en-US" sz="1600" strike="sngStrike" dirty="0"/>
              <a:t>LightweightM2M Server v1.1.1</a:t>
            </a:r>
            <a:r>
              <a:rPr lang="en-US" sz="1600" dirty="0"/>
              <a:t> → LightweightM2M </a:t>
            </a:r>
            <a:r>
              <a:rPr lang="en-US" sz="1600" dirty="0">
                <a:solidFill>
                  <a:srgbClr val="FF0000"/>
                </a:solidFill>
              </a:rPr>
              <a:t>1</a:t>
            </a:r>
            <a:r>
              <a:rPr lang="en-US" sz="1600" dirty="0"/>
              <a:t> v1.1.1</a:t>
            </a:r>
            <a:br>
              <a:rPr lang="en-US" sz="1600" dirty="0"/>
            </a:br>
            <a:r>
              <a:rPr lang="en-US" sz="1600" dirty="0"/>
              <a:t>Publication Considerations</a:t>
            </a:r>
            <a:br>
              <a:rPr lang="en-US" sz="1600" dirty="0"/>
            </a:br>
            <a:r>
              <a:rPr lang="en-US" sz="1600" b="1" dirty="0"/>
              <a:t>Doc Reference</a:t>
            </a:r>
            <a:br>
              <a:rPr lang="en-US" sz="1600" dirty="0"/>
            </a:br>
            <a:r>
              <a:rPr lang="en-US" sz="1600" dirty="0"/>
              <a:t>* </a:t>
            </a:r>
            <a:r>
              <a:rPr lang="en-US" sz="1600" strike="sngStrike" dirty="0"/>
              <a:t>[LWM2M_Server_XML]</a:t>
            </a:r>
            <a:r>
              <a:rPr lang="en-US" sz="1600" dirty="0"/>
              <a:t>. → [LWM2M_1_XML]</a:t>
            </a:r>
          </a:p>
          <a:p>
            <a:pPr marL="0" indent="0">
              <a:buNone/>
            </a:pPr>
            <a:r>
              <a:rPr lang="en-US" sz="1600" b="1" dirty="0"/>
              <a:t>Permanent Document Reference:</a:t>
            </a:r>
            <a:br>
              <a:rPr lang="en-US" sz="1600" dirty="0"/>
            </a:br>
            <a:r>
              <a:rPr lang="en-US" sz="1600" dirty="0"/>
              <a:t>* File: </a:t>
            </a:r>
            <a:r>
              <a:rPr lang="en-US" sz="1600" strike="sngStrike" dirty="0"/>
              <a:t>OMA-SUP-XML_LWM2M_Server-V1_1_1-20190617-A.xml.</a:t>
            </a:r>
            <a:r>
              <a:rPr lang="en-US" sz="1600" dirty="0"/>
              <a:t> → OMA-SUP-XML_</a:t>
            </a:r>
            <a:r>
              <a:rPr lang="en-US" sz="1600" dirty="0">
                <a:solidFill>
                  <a:srgbClr val="FF0000"/>
                </a:solidFill>
              </a:rPr>
              <a:t>1</a:t>
            </a:r>
            <a:r>
              <a:rPr lang="en-US" sz="1600" dirty="0"/>
              <a:t>-V1_1_1-20190617-A.xml</a:t>
            </a:r>
            <a:br>
              <a:rPr lang="en-US" sz="1600" dirty="0"/>
            </a:br>
            <a:r>
              <a:rPr lang="en-US" sz="1600" dirty="0"/>
              <a:t>* Path: </a:t>
            </a:r>
            <a:r>
              <a:rPr lang="en-US" sz="1600" dirty="0">
                <a:hlinkClick r:id="rId2"/>
              </a:rPr>
              <a:t>http://www.openmobilealliance.org/release/ObjLwM2M_Server/V1_1_1-20190617-A</a:t>
            </a:r>
            <a:br>
              <a:rPr lang="en-US" sz="1600" dirty="0"/>
            </a:br>
            <a:endParaRPr lang="en-US" sz="1600" dirty="0"/>
          </a:p>
          <a:p>
            <a:pPr marL="0" indent="0">
              <a:buNone/>
            </a:pPr>
            <a:r>
              <a:rPr lang="en-US" sz="1600" b="1" dirty="0"/>
              <a:t>XML Working file in OMNA directory:</a:t>
            </a:r>
            <a:br>
              <a:rPr lang="en-US" sz="1600" dirty="0"/>
            </a:br>
            <a:r>
              <a:rPr lang="en-US" sz="1600" dirty="0"/>
              <a:t>* File: </a:t>
            </a:r>
            <a:r>
              <a:rPr lang="en-US" sz="1600" strike="sngStrike" dirty="0"/>
              <a:t>LWM2M_Server-v1_1_1.xml.</a:t>
            </a:r>
            <a:r>
              <a:rPr lang="en-US" sz="1600" dirty="0"/>
              <a:t> → 1-v1_1_1.xml</a:t>
            </a:r>
            <a:br>
              <a:rPr lang="en-US" sz="1600" dirty="0"/>
            </a:br>
            <a:r>
              <a:rPr lang="en-US" sz="1600" dirty="0"/>
              <a:t>* Path: </a:t>
            </a:r>
            <a:r>
              <a:rPr lang="en-US" sz="1600" strike="sngStrike" dirty="0">
                <a:hlinkClick r:id="rId3"/>
              </a:rPr>
              <a:t>http://www.openmobilealliance.org/tech/profiles</a:t>
            </a:r>
            <a:r>
              <a:rPr lang="en-US" sz="1600" dirty="0"/>
              <a:t> </a:t>
            </a:r>
            <a:r>
              <a:rPr lang="en-US" sz="1600" dirty="0">
                <a:hlinkClick r:id="rId4"/>
              </a:rPr>
              <a:t>https://github.com/OpenMobileAlliance/lwm2m-registry</a:t>
            </a:r>
            <a:endParaRPr lang="en-US" sz="1600" dirty="0"/>
          </a:p>
          <a:p>
            <a:endParaRPr lang="en-US" dirty="0"/>
          </a:p>
        </p:txBody>
      </p:sp>
    </p:spTree>
    <p:extLst>
      <p:ext uri="{BB962C8B-B14F-4D97-AF65-F5344CB8AC3E}">
        <p14:creationId xmlns:p14="http://schemas.microsoft.com/office/powerpoint/2010/main" val="129265065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AC0B8C-6B6B-E841-A94E-479DAEFBF573}"/>
              </a:ext>
            </a:extLst>
          </p:cNvPr>
          <p:cNvSpPr>
            <a:spLocks noGrp="1"/>
          </p:cNvSpPr>
          <p:nvPr>
            <p:ph type="title"/>
          </p:nvPr>
        </p:nvSpPr>
        <p:spPr/>
        <p:txBody>
          <a:bodyPr/>
          <a:lstStyle/>
          <a:p>
            <a:r>
              <a:rPr lang="en-US" dirty="0"/>
              <a:t>Implications</a:t>
            </a:r>
          </a:p>
        </p:txBody>
      </p:sp>
      <p:sp>
        <p:nvSpPr>
          <p:cNvPr id="3" name="Content Placeholder 2">
            <a:extLst>
              <a:ext uri="{FF2B5EF4-FFF2-40B4-BE49-F238E27FC236}">
                <a16:creationId xmlns:a16="http://schemas.microsoft.com/office/drawing/2014/main" id="{A83B781A-BCC6-A543-8CF1-E51D2974AEBB}"/>
              </a:ext>
            </a:extLst>
          </p:cNvPr>
          <p:cNvSpPr>
            <a:spLocks noGrp="1"/>
          </p:cNvSpPr>
          <p:nvPr>
            <p:ph idx="1"/>
          </p:nvPr>
        </p:nvSpPr>
        <p:spPr/>
        <p:txBody>
          <a:bodyPr/>
          <a:lstStyle/>
          <a:p>
            <a:pPr marL="0" indent="0">
              <a:buNone/>
            </a:pPr>
            <a:r>
              <a:rPr lang="en-US" dirty="0"/>
              <a:t>Release Tags</a:t>
            </a:r>
          </a:p>
          <a:p>
            <a:pPr lvl="1"/>
            <a:r>
              <a:rPr lang="en-US" dirty="0"/>
              <a:t>Current release tag name, e.g.:   </a:t>
            </a:r>
            <a:r>
              <a:rPr lang="en-US" dirty="0">
                <a:hlinkClick r:id="rId2" tooltip="Server-v1_1"/>
              </a:rPr>
              <a:t>“Server-v1_1</a:t>
            </a:r>
            <a:r>
              <a:rPr lang="en-US" dirty="0"/>
              <a:t>”</a:t>
            </a:r>
          </a:p>
          <a:p>
            <a:pPr lvl="1"/>
            <a:r>
              <a:rPr lang="en-US" dirty="0"/>
              <a:t>Future release tag name, e.g.:     “</a:t>
            </a:r>
            <a:r>
              <a:rPr lang="en-US" dirty="0">
                <a:solidFill>
                  <a:srgbClr val="FF0000"/>
                </a:solidFill>
              </a:rPr>
              <a:t>1</a:t>
            </a:r>
            <a:r>
              <a:rPr lang="en-US" dirty="0"/>
              <a:t>-v1_1”   </a:t>
            </a:r>
          </a:p>
        </p:txBody>
      </p:sp>
    </p:spTree>
    <p:extLst>
      <p:ext uri="{BB962C8B-B14F-4D97-AF65-F5344CB8AC3E}">
        <p14:creationId xmlns:p14="http://schemas.microsoft.com/office/powerpoint/2010/main" val="304769045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7CA94F-A2DB-3442-857B-F7A38910744B}"/>
              </a:ext>
            </a:extLst>
          </p:cNvPr>
          <p:cNvSpPr>
            <a:spLocks noGrp="1"/>
          </p:cNvSpPr>
          <p:nvPr>
            <p:ph type="title"/>
          </p:nvPr>
        </p:nvSpPr>
        <p:spPr/>
        <p:txBody>
          <a:bodyPr/>
          <a:lstStyle/>
          <a:p>
            <a:r>
              <a:rPr lang="en-US" dirty="0"/>
              <a:t>DMSE Decision</a:t>
            </a:r>
          </a:p>
        </p:txBody>
      </p:sp>
      <p:sp>
        <p:nvSpPr>
          <p:cNvPr id="3" name="Content Placeholder 2">
            <a:extLst>
              <a:ext uri="{FF2B5EF4-FFF2-40B4-BE49-F238E27FC236}">
                <a16:creationId xmlns:a16="http://schemas.microsoft.com/office/drawing/2014/main" id="{DE2F4993-755A-DF40-A6C2-DCA5B2300379}"/>
              </a:ext>
            </a:extLst>
          </p:cNvPr>
          <p:cNvSpPr>
            <a:spLocks noGrp="1"/>
          </p:cNvSpPr>
          <p:nvPr>
            <p:ph idx="1"/>
          </p:nvPr>
        </p:nvSpPr>
        <p:spPr/>
        <p:txBody>
          <a:bodyPr/>
          <a:lstStyle/>
          <a:p>
            <a:r>
              <a:rPr lang="en-US" dirty="0"/>
              <a:t>Keep as it is now, </a:t>
            </a:r>
            <a:r>
              <a:rPr lang="en-US" dirty="0" err="1"/>
              <a:t>e.g</a:t>
            </a:r>
            <a:r>
              <a:rPr lang="en-US" dirty="0"/>
              <a:t>:  LWM2M_Server.xml or</a:t>
            </a:r>
          </a:p>
          <a:p>
            <a:r>
              <a:rPr lang="en-US" dirty="0"/>
              <a:t>Change it to, e.g.: 1.xml </a:t>
            </a:r>
          </a:p>
          <a:p>
            <a:endParaRPr lang="en-US" dirty="0"/>
          </a:p>
          <a:p>
            <a:pPr marL="0" indent="0">
              <a:buNone/>
            </a:pPr>
            <a:r>
              <a:rPr lang="en-US" dirty="0"/>
              <a:t>We need a decision in order to get the the repositories and process correct.</a:t>
            </a:r>
          </a:p>
          <a:p>
            <a:pPr lvl="1"/>
            <a:r>
              <a:rPr lang="en-US" dirty="0"/>
              <a:t>On August 31</a:t>
            </a:r>
            <a:r>
              <a:rPr lang="en-US" baseline="30000" dirty="0"/>
              <a:t>st</a:t>
            </a:r>
            <a:r>
              <a:rPr lang="en-US" dirty="0"/>
              <a:t> the amount of staff will be reduced</a:t>
            </a:r>
          </a:p>
        </p:txBody>
      </p:sp>
    </p:spTree>
    <p:extLst>
      <p:ext uri="{BB962C8B-B14F-4D97-AF65-F5344CB8AC3E}">
        <p14:creationId xmlns:p14="http://schemas.microsoft.com/office/powerpoint/2010/main" val="286080185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37A44E-F2ED-F743-A2C7-56526158F3E4}"/>
              </a:ext>
            </a:extLst>
          </p:cNvPr>
          <p:cNvSpPr>
            <a:spLocks noGrp="1"/>
          </p:cNvSpPr>
          <p:nvPr>
            <p:ph type="title"/>
          </p:nvPr>
        </p:nvSpPr>
        <p:spPr/>
        <p:txBody>
          <a:bodyPr/>
          <a:lstStyle/>
          <a:p>
            <a:r>
              <a:rPr lang="en-US" dirty="0"/>
              <a:t>Revamp of ”lw2m-registry”</a:t>
            </a:r>
          </a:p>
        </p:txBody>
      </p:sp>
      <p:sp>
        <p:nvSpPr>
          <p:cNvPr id="3" name="Content Placeholder 2">
            <a:extLst>
              <a:ext uri="{FF2B5EF4-FFF2-40B4-BE49-F238E27FC236}">
                <a16:creationId xmlns:a16="http://schemas.microsoft.com/office/drawing/2014/main" id="{286023C8-FEDD-3643-B74F-90ECEB9946DA}"/>
              </a:ext>
            </a:extLst>
          </p:cNvPr>
          <p:cNvSpPr>
            <a:spLocks noGrp="1"/>
          </p:cNvSpPr>
          <p:nvPr>
            <p:ph idx="1"/>
          </p:nvPr>
        </p:nvSpPr>
        <p:spPr/>
        <p:txBody>
          <a:bodyPr/>
          <a:lstStyle/>
          <a:p>
            <a:pPr marL="0" indent="0">
              <a:buNone/>
            </a:pPr>
            <a:r>
              <a:rPr lang="en-US" dirty="0"/>
              <a:t>IPSO is planning to update the lwm2m-registry by </a:t>
            </a:r>
            <a:r>
              <a:rPr lang="en-US" u="sng" dirty="0"/>
              <a:t>removing Object Version</a:t>
            </a:r>
            <a:r>
              <a:rPr lang="en-US" dirty="0"/>
              <a:t> in the file name.</a:t>
            </a:r>
          </a:p>
          <a:p>
            <a:pPr marL="0" indent="0">
              <a:buNone/>
            </a:pPr>
            <a:r>
              <a:rPr lang="en-US" dirty="0"/>
              <a:t>This implies that OMA LwM2M Objects will be also affected.</a:t>
            </a:r>
          </a:p>
          <a:p>
            <a:r>
              <a:rPr lang="en-US" dirty="0"/>
              <a:t>Latest version of each Object</a:t>
            </a:r>
          </a:p>
          <a:p>
            <a:pPr lvl="1"/>
            <a:r>
              <a:rPr lang="en-US" dirty="0"/>
              <a:t>Available in the branch of the repo</a:t>
            </a:r>
          </a:p>
          <a:p>
            <a:r>
              <a:rPr lang="en-US" dirty="0"/>
              <a:t>Previous version of each Object</a:t>
            </a:r>
          </a:p>
          <a:p>
            <a:pPr lvl="1"/>
            <a:r>
              <a:rPr lang="en-US" dirty="0"/>
              <a:t>Available in the “release-tag”</a:t>
            </a:r>
          </a:p>
          <a:p>
            <a:pPr marL="0" indent="0">
              <a:buNone/>
            </a:pPr>
            <a:endParaRPr lang="en-US" dirty="0"/>
          </a:p>
        </p:txBody>
      </p:sp>
    </p:spTree>
    <p:extLst>
      <p:ext uri="{BB962C8B-B14F-4D97-AF65-F5344CB8AC3E}">
        <p14:creationId xmlns:p14="http://schemas.microsoft.com/office/powerpoint/2010/main" val="428312271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ED7728-AB76-1349-95C4-4B88695C3511}"/>
              </a:ext>
            </a:extLst>
          </p:cNvPr>
          <p:cNvSpPr>
            <a:spLocks noGrp="1"/>
          </p:cNvSpPr>
          <p:nvPr>
            <p:ph type="title"/>
          </p:nvPr>
        </p:nvSpPr>
        <p:spPr/>
        <p:txBody>
          <a:bodyPr/>
          <a:lstStyle/>
          <a:p>
            <a:r>
              <a:rPr lang="en-US" dirty="0"/>
              <a:t>IPSO Publication Options</a:t>
            </a:r>
          </a:p>
        </p:txBody>
      </p:sp>
      <p:sp>
        <p:nvSpPr>
          <p:cNvPr id="3" name="Content Placeholder 2">
            <a:extLst>
              <a:ext uri="{FF2B5EF4-FFF2-40B4-BE49-F238E27FC236}">
                <a16:creationId xmlns:a16="http://schemas.microsoft.com/office/drawing/2014/main" id="{AEF895FD-2504-7A4C-AA64-0FE5D02FF3E8}"/>
              </a:ext>
            </a:extLst>
          </p:cNvPr>
          <p:cNvSpPr>
            <a:spLocks noGrp="1"/>
          </p:cNvSpPr>
          <p:nvPr>
            <p:ph idx="1"/>
          </p:nvPr>
        </p:nvSpPr>
        <p:spPr/>
        <p:txBody>
          <a:bodyPr/>
          <a:lstStyle/>
          <a:p>
            <a:pPr marL="0" indent="0">
              <a:buNone/>
            </a:pPr>
            <a:r>
              <a:rPr lang="en-US" dirty="0"/>
              <a:t>By Single release</a:t>
            </a:r>
          </a:p>
          <a:p>
            <a:pPr lvl="1"/>
            <a:r>
              <a:rPr lang="en-US" dirty="0"/>
              <a:t>Latest version e.g. (v1.2)        </a:t>
            </a:r>
            <a:r>
              <a:rPr lang="en-US" dirty="0">
                <a:sym typeface="Wingdings" pitchFamily="2" charset="2"/>
              </a:rPr>
              <a:t> 1.xml</a:t>
            </a:r>
          </a:p>
          <a:p>
            <a:pPr lvl="1"/>
            <a:r>
              <a:rPr lang="en-US" dirty="0">
                <a:sym typeface="Wingdings" pitchFamily="2" charset="2"/>
              </a:rPr>
              <a:t>Previous version, e.g. (v1.1)    ”</a:t>
            </a:r>
            <a:r>
              <a:rPr lang="en-US" dirty="0">
                <a:solidFill>
                  <a:srgbClr val="FF0000"/>
                </a:solidFill>
                <a:sym typeface="Wingdings" pitchFamily="2" charset="2"/>
              </a:rPr>
              <a:t>1-v1_1</a:t>
            </a:r>
            <a:r>
              <a:rPr lang="en-US" dirty="0">
                <a:sym typeface="Wingdings" pitchFamily="2" charset="2"/>
              </a:rPr>
              <a:t>”/1.xml </a:t>
            </a:r>
            <a:endParaRPr lang="en-US" dirty="0"/>
          </a:p>
          <a:p>
            <a:pPr marL="0" indent="0">
              <a:buNone/>
            </a:pPr>
            <a:endParaRPr lang="en-US" dirty="0"/>
          </a:p>
          <a:p>
            <a:pPr marL="0" indent="0">
              <a:buNone/>
            </a:pPr>
            <a:endParaRPr lang="en-US" dirty="0"/>
          </a:p>
          <a:p>
            <a:pPr marL="0" indent="0">
              <a:buNone/>
            </a:pPr>
            <a:r>
              <a:rPr lang="en-US" dirty="0"/>
              <a:t>By releasing as a block</a:t>
            </a:r>
          </a:p>
          <a:p>
            <a:pPr lvl="1"/>
            <a:r>
              <a:rPr lang="en-US" dirty="0"/>
              <a:t>Latest version, e.g. (v1.2)      </a:t>
            </a:r>
            <a:r>
              <a:rPr lang="en-US" dirty="0">
                <a:sym typeface="Wingdings" pitchFamily="2" charset="2"/>
              </a:rPr>
              <a:t> 1.xml</a:t>
            </a:r>
          </a:p>
          <a:p>
            <a:pPr lvl="1"/>
            <a:r>
              <a:rPr lang="en-US" dirty="0">
                <a:sym typeface="Wingdings" pitchFamily="2" charset="2"/>
              </a:rPr>
              <a:t>Previous version, e.g. (v1.1)   “</a:t>
            </a:r>
            <a:r>
              <a:rPr lang="en-US" dirty="0" err="1">
                <a:solidFill>
                  <a:srgbClr val="FF0000"/>
                </a:solidFill>
                <a:sym typeface="Wingdings" pitchFamily="2" charset="2"/>
              </a:rPr>
              <a:t>relx</a:t>
            </a:r>
            <a:r>
              <a:rPr lang="en-US" dirty="0">
                <a:sym typeface="Wingdings" pitchFamily="2" charset="2"/>
              </a:rPr>
              <a:t>”/1.xml</a:t>
            </a:r>
          </a:p>
          <a:p>
            <a:pPr lvl="1"/>
            <a:endParaRPr lang="en-US" dirty="0">
              <a:sym typeface="Wingdings" pitchFamily="2" charset="2"/>
            </a:endParaRPr>
          </a:p>
          <a:p>
            <a:pPr lvl="1"/>
            <a:endParaRPr lang="en-US" dirty="0">
              <a:sym typeface="Wingdings" pitchFamily="2" charset="2"/>
            </a:endParaRPr>
          </a:p>
          <a:p>
            <a:pPr lvl="1"/>
            <a:r>
              <a:rPr lang="en-US" dirty="0">
                <a:sym typeface="Wingdings" pitchFamily="2" charset="2"/>
              </a:rPr>
              <a:t>“</a:t>
            </a:r>
            <a:r>
              <a:rPr lang="en-US" dirty="0">
                <a:solidFill>
                  <a:srgbClr val="FF0000"/>
                </a:solidFill>
                <a:sym typeface="Wingdings" pitchFamily="2" charset="2"/>
              </a:rPr>
              <a:t>1-v1_1</a:t>
            </a:r>
            <a:r>
              <a:rPr lang="en-US" dirty="0">
                <a:sym typeface="Wingdings" pitchFamily="2" charset="2"/>
              </a:rPr>
              <a:t>” or “</a:t>
            </a:r>
            <a:r>
              <a:rPr lang="en-US" dirty="0" err="1">
                <a:solidFill>
                  <a:srgbClr val="FF0000"/>
                </a:solidFill>
                <a:sym typeface="Wingdings" pitchFamily="2" charset="2"/>
              </a:rPr>
              <a:t>relx</a:t>
            </a:r>
            <a:r>
              <a:rPr lang="en-US" dirty="0">
                <a:sym typeface="Wingdings" pitchFamily="2" charset="2"/>
              </a:rPr>
              <a:t>” are the name of the release tag or frozen branch created in GitHub release function</a:t>
            </a:r>
            <a:endParaRPr lang="en-US" dirty="0"/>
          </a:p>
        </p:txBody>
      </p:sp>
    </p:spTree>
    <p:extLst>
      <p:ext uri="{BB962C8B-B14F-4D97-AF65-F5344CB8AC3E}">
        <p14:creationId xmlns:p14="http://schemas.microsoft.com/office/powerpoint/2010/main" val="227199503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F421B3-0AF5-744D-B9DC-BC9F4EA874DC}"/>
              </a:ext>
            </a:extLst>
          </p:cNvPr>
          <p:cNvSpPr>
            <a:spLocks noGrp="1"/>
          </p:cNvSpPr>
          <p:nvPr>
            <p:ph type="title"/>
          </p:nvPr>
        </p:nvSpPr>
        <p:spPr/>
        <p:txBody>
          <a:bodyPr/>
          <a:lstStyle/>
          <a:p>
            <a:r>
              <a:rPr lang="en-US" dirty="0"/>
              <a:t>DMSE Input</a:t>
            </a:r>
          </a:p>
        </p:txBody>
      </p:sp>
      <p:sp>
        <p:nvSpPr>
          <p:cNvPr id="3" name="Content Placeholder 2">
            <a:extLst>
              <a:ext uri="{FF2B5EF4-FFF2-40B4-BE49-F238E27FC236}">
                <a16:creationId xmlns:a16="http://schemas.microsoft.com/office/drawing/2014/main" id="{A09E30D8-34F5-9A4F-977C-06248509E170}"/>
              </a:ext>
            </a:extLst>
          </p:cNvPr>
          <p:cNvSpPr>
            <a:spLocks noGrp="1"/>
          </p:cNvSpPr>
          <p:nvPr>
            <p:ph idx="1"/>
          </p:nvPr>
        </p:nvSpPr>
        <p:spPr/>
        <p:txBody>
          <a:bodyPr/>
          <a:lstStyle/>
          <a:p>
            <a:pPr marL="0" indent="0">
              <a:buNone/>
            </a:pPr>
            <a:r>
              <a:rPr lang="en-US" dirty="0"/>
              <a:t>If you have any view on this topic, please make sure that IPSO WG has </a:t>
            </a:r>
            <a:r>
              <a:rPr lang="en-US"/>
              <a:t>in consideration your </a:t>
            </a:r>
            <a:r>
              <a:rPr lang="en-US" dirty="0"/>
              <a:t>comments.</a:t>
            </a:r>
          </a:p>
        </p:txBody>
      </p:sp>
    </p:spTree>
    <p:extLst>
      <p:ext uri="{BB962C8B-B14F-4D97-AF65-F5344CB8AC3E}">
        <p14:creationId xmlns:p14="http://schemas.microsoft.com/office/powerpoint/2010/main" val="2897125668"/>
      </p:ext>
    </p:extLst>
  </p:cSld>
  <p:clrMapOvr>
    <a:masterClrMapping/>
  </p:clrMapOvr>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52142BF77FBCD949AAB9A59C5A9DBC6D" ma:contentTypeVersion="10" ma:contentTypeDescription="Create a new document." ma:contentTypeScope="" ma:versionID="556a0fc66f68ee0c406bf1ecab7572f6">
  <xsd:schema xmlns:xsd="http://www.w3.org/2001/XMLSchema" xmlns:xs="http://www.w3.org/2001/XMLSchema" xmlns:p="http://schemas.microsoft.com/office/2006/metadata/properties" xmlns:ns2="0c98f31b-11bc-4497-8798-633766af6004" targetNamespace="http://schemas.microsoft.com/office/2006/metadata/properties" ma:root="true" ma:fieldsID="7e1297bdec2ece3414d2d7c0a5238890" ns2:_="">
    <xsd:import namespace="0c98f31b-11bc-4497-8798-633766af6004"/>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OCR" minOccurs="0"/>
                <xsd:element ref="ns2:MediaServiceGenerationTime" minOccurs="0"/>
                <xsd:element ref="ns2:MediaServiceEventHashCode" minOccurs="0"/>
                <xsd:element ref="ns2:MediaServiceLocation"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c98f31b-11bc-4497-8798-633766af600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1765E674-26D4-49B9-8363-287362DE9CAB}">
  <ds:schemaRefs>
    <ds:schemaRef ds:uri="http://schemas.microsoft.com/sharepoint/v3/contenttype/forms"/>
  </ds:schemaRefs>
</ds:datastoreItem>
</file>

<file path=customXml/itemProps2.xml><?xml version="1.0" encoding="utf-8"?>
<ds:datastoreItem xmlns:ds="http://schemas.openxmlformats.org/officeDocument/2006/customXml" ds:itemID="{D6EBB180-7E6F-4AEF-ADEF-98C22D41DCA8}">
  <ds:schemaRefs>
    <ds:schemaRef ds:uri="http://schemas.microsoft.com/office/2006/metadata/properties"/>
    <ds:schemaRef ds:uri="http://schemas.microsoft.com/office/infopath/2007/PartnerControls"/>
    <ds:schemaRef ds:uri="http://purl.org/dc/terms/"/>
    <ds:schemaRef ds:uri="http://schemas.openxmlformats.org/package/2006/metadata/core-properties"/>
    <ds:schemaRef ds:uri="http://purl.org/dc/dcmitype/"/>
    <ds:schemaRef ds:uri="http://purl.org/dc/elements/1.1/"/>
    <ds:schemaRef ds:uri="http://www.w3.org/XML/1998/namespace"/>
    <ds:schemaRef ds:uri="http://schemas.microsoft.com/office/2006/documentManagement/types"/>
    <ds:schemaRef ds:uri="0c98f31b-11bc-4497-8798-633766af6004"/>
  </ds:schemaRefs>
</ds:datastoreItem>
</file>

<file path=customXml/itemProps3.xml><?xml version="1.0" encoding="utf-8"?>
<ds:datastoreItem xmlns:ds="http://schemas.openxmlformats.org/officeDocument/2006/customXml" ds:itemID="{F27D8F4B-8F5E-447F-99F3-D3B37DB8C60F}">
  <ds:schemaRefs>
    <ds:schemaRef ds:uri="0c98f31b-11bc-4497-8798-633766af6004"/>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D:\Data\OMA\OMA Template.pot</Template>
  <TotalTime>0</TotalTime>
  <Words>845</Words>
  <Application>Microsoft Macintosh PowerPoint</Application>
  <PresentationFormat>Custom</PresentationFormat>
  <Paragraphs>67</Paragraphs>
  <Slides>10</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10</vt:i4>
      </vt:variant>
    </vt:vector>
  </HeadingPairs>
  <TitlesOfParts>
    <vt:vector size="14" baseType="lpstr">
      <vt:lpstr>Arial</vt:lpstr>
      <vt:lpstr>Arial Narrow</vt:lpstr>
      <vt:lpstr>Tahoma</vt:lpstr>
      <vt:lpstr>OMA Template</vt:lpstr>
      <vt:lpstr>OMA-DM&amp;SE-2020-0013-INP_Public_Name_LwM2M_Objects  Public Name of LwM2M Objects </vt:lpstr>
      <vt:lpstr>Introduction</vt:lpstr>
      <vt:lpstr>Implications</vt:lpstr>
      <vt:lpstr>Implications</vt:lpstr>
      <vt:lpstr>Implications</vt:lpstr>
      <vt:lpstr>DMSE Decision</vt:lpstr>
      <vt:lpstr>Revamp of ”lw2m-registry”</vt:lpstr>
      <vt:lpstr>IPSO Publication Options</vt:lpstr>
      <vt:lpstr>DMSE Input</vt:lpstr>
      <vt:lpstr>Comments?</vt:lpstr>
    </vt:vector>
  </TitlesOfParts>
  <Company>OMA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Slide Deck</dc:subject>
  <dc:creator>OMA</dc:creator>
  <cp:lastModifiedBy>Joaquin Prado</cp:lastModifiedBy>
  <cp:revision>2</cp:revision>
  <cp:lastPrinted>1999-04-27T06:51:51Z</cp:lastPrinted>
  <dcterms:created xsi:type="dcterms:W3CDTF">2002-03-19T14:05:12Z</dcterms:created>
  <dcterms:modified xsi:type="dcterms:W3CDTF">2020-04-21T02:21:02Z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0x01010052142BF77FBCD949AAB9A59C5A9DBC6D</vt:lpwstr>
  </property>
</Properties>
</file>