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Default Extension="xls" ContentType="application/vnd.ms-exce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62" r:id="rId2"/>
    <p:sldMasterId id="2147483675" r:id="rId3"/>
  </p:sldMasterIdLst>
  <p:notesMasterIdLst>
    <p:notesMasterId r:id="rId15"/>
  </p:notesMasterIdLst>
  <p:handoutMasterIdLst>
    <p:handoutMasterId r:id="rId16"/>
  </p:handoutMasterIdLst>
  <p:sldIdLst>
    <p:sldId id="293" r:id="rId4"/>
    <p:sldId id="333" r:id="rId5"/>
    <p:sldId id="319" r:id="rId6"/>
    <p:sldId id="320" r:id="rId7"/>
    <p:sldId id="323" r:id="rId8"/>
    <p:sldId id="326" r:id="rId9"/>
    <p:sldId id="329" r:id="rId10"/>
    <p:sldId id="330" r:id="rId11"/>
    <p:sldId id="325" r:id="rId12"/>
    <p:sldId id="327" r:id="rId13"/>
    <p:sldId id="331" r:id="rId14"/>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DB5C3"/>
    <a:srgbClr val="99FFCC"/>
    <a:srgbClr val="FFCCCC"/>
    <a:srgbClr val="FEEDCE"/>
    <a:srgbClr val="330066"/>
    <a:srgbClr val="543800"/>
    <a:srgbClr val="009900"/>
    <a:srgbClr val="FFFF99"/>
  </p:clrMru>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32" autoAdjust="0"/>
    <p:restoredTop sz="94745" autoAdjust="0"/>
  </p:normalViewPr>
  <p:slideViewPr>
    <p:cSldViewPr>
      <p:cViewPr>
        <p:scale>
          <a:sx n="90" d="100"/>
          <a:sy n="90" d="100"/>
        </p:scale>
        <p:origin x="-210" y="3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3187" y="-101"/>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rts/_rels/chart1.xml.rels><?xml version="1.0" encoding="UTF-8" standalone="yes"?>
<Relationships xmlns="http://schemas.openxmlformats.org/package/2006/relationships"><Relationship Id="rId2" Type="http://schemas.openxmlformats.org/officeDocument/2006/relationships/oleObject" Target="Worksheet%20in%20OMA-DM-LightweightM2M-2014-0003R01-WID_Connectivity_Management_Object.ppt%20(Compatibility%20Mode)"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lang val="fr-FR"/>
  <c:roundedCorners val="1"/>
  <c:clrMapOvr bg1="lt1" tx1="dk1" bg2="lt2" tx2="dk2" accent1="accent1" accent2="accent2" accent3="accent3" accent4="accent4" accent5="accent5" accent6="accent6" hlink="hlink" folHlink="folHlink"/>
  <c:chart>
    <c:plotArea>
      <c:layout>
        <c:manualLayout>
          <c:layoutTarget val="inner"/>
          <c:xMode val="edge"/>
          <c:yMode val="edge"/>
          <c:x val="0.25441696113074308"/>
          <c:y val="4.5070484526964882E-2"/>
          <c:w val="0.67491166077738562"/>
          <c:h val="0.75774752110959809"/>
        </c:manualLayout>
      </c:layout>
      <c:barChart>
        <c:barDir val="bar"/>
        <c:grouping val="stacked"/>
        <c:ser>
          <c:idx val="0"/>
          <c:order val="0"/>
          <c:tx>
            <c:strRef>
              <c:f>'[Worksheet in OMA-DM-LightweightM2M-2014-0003R01-WID_Connectivity_Management_Object.ppt (Compatibility Mode)]Sheet2'!$B$44</c:f>
              <c:strCache>
                <c:ptCount val="1"/>
                <c:pt idx="0">
                  <c:v>Begin</c:v>
                </c:pt>
              </c:strCache>
            </c:strRef>
          </c:tx>
          <c:spPr>
            <a:noFill/>
            <a:ln w="25400">
              <a:noFill/>
            </a:ln>
          </c:spPr>
          <c:cat>
            <c:strRef>
              <c:f>'[Worksheet in OMA-DM-LightweightM2M-2014-0003R01-WID_Connectivity_Management_Object.ppt (Compatibility Mode)]Sheet2'!$A$45:$A$48</c:f>
              <c:strCache>
                <c:ptCount val="4"/>
                <c:pt idx="0">
                  <c:v>Development time to Candidate</c:v>
                </c:pt>
                <c:pt idx="1">
                  <c:v>TS</c:v>
                </c:pt>
                <c:pt idx="2">
                  <c:v>AD</c:v>
                </c:pt>
                <c:pt idx="3">
                  <c:v>RD</c:v>
                </c:pt>
              </c:strCache>
            </c:strRef>
          </c:cat>
          <c:val>
            <c:numRef>
              <c:f>'[Worksheet in OMA-DM-LightweightM2M-2014-0003R01-WID_Connectivity_Management_Object.ppt (Compatibility Mode)]Sheet2'!$B$45:$B$48</c:f>
              <c:numCache>
                <c:formatCode>yyyy\-mm\-dd;@</c:formatCode>
                <c:ptCount val="4"/>
                <c:pt idx="0">
                  <c:v>41687</c:v>
                </c:pt>
                <c:pt idx="1">
                  <c:v>41730</c:v>
                </c:pt>
                <c:pt idx="2">
                  <c:v>0</c:v>
                </c:pt>
                <c:pt idx="3">
                  <c:v>0</c:v>
                </c:pt>
              </c:numCache>
            </c:numRef>
          </c:val>
        </c:ser>
        <c:ser>
          <c:idx val="1"/>
          <c:order val="1"/>
          <c:tx>
            <c:strRef>
              <c:f>'[Worksheet in OMA-DM-LightweightM2M-2014-0003R01-WID_Connectivity_Management_Object.ppt (Compatibility Mode)]Sheet2'!$C$44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cat>
            <c:strRef>
              <c:f>'[Worksheet in OMA-DM-LightweightM2M-2014-0003R01-WID_Connectivity_Management_Object.ppt (Compatibility Mode)]Sheet2'!$A$45:$A$48</c:f>
              <c:strCache>
                <c:ptCount val="4"/>
                <c:pt idx="0">
                  <c:v>Development time to Candidate</c:v>
                </c:pt>
                <c:pt idx="1">
                  <c:v>TS</c:v>
                </c:pt>
                <c:pt idx="2">
                  <c:v>AD</c:v>
                </c:pt>
                <c:pt idx="3">
                  <c:v>RD</c:v>
                </c:pt>
              </c:strCache>
            </c:strRef>
          </c:cat>
          <c:val>
            <c:numRef>
              <c:f>'[Worksheet in OMA-DM-LightweightM2M-2014-0003R01-WID_Connectivity_Management_Object.ppt (Compatibility Mode)]Sheet2'!$C$45:$C$48</c:f>
              <c:numCache>
                <c:formatCode>General</c:formatCode>
                <c:ptCount val="4"/>
                <c:pt idx="0">
                  <c:v>165</c:v>
                </c:pt>
                <c:pt idx="1">
                  <c:v>61</c:v>
                </c:pt>
                <c:pt idx="2">
                  <c:v>0</c:v>
                </c:pt>
                <c:pt idx="3">
                  <c:v>0</c:v>
                </c:pt>
              </c:numCache>
            </c:numRef>
          </c:val>
        </c:ser>
        <c:gapWidth val="80"/>
        <c:overlap val="80"/>
        <c:axId val="49586560"/>
        <c:axId val="49588096"/>
      </c:barChart>
      <c:catAx>
        <c:axId val="49586560"/>
        <c:scaling>
          <c:orientation val="minMax"/>
        </c:scaling>
        <c:axPos val="l"/>
        <c:numFmt formatCode="General" sourceLinked="1"/>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fr-FR"/>
          </a:p>
        </c:txPr>
        <c:crossAx val="49588096"/>
        <c:crossesAt val="40915"/>
        <c:auto val="1"/>
        <c:lblAlgn val="ctr"/>
        <c:lblOffset val="100"/>
        <c:tickLblSkip val="1"/>
        <c:tickMarkSkip val="1"/>
      </c:catAx>
      <c:valAx>
        <c:axId val="49588096"/>
        <c:scaling>
          <c:orientation val="minMax"/>
          <c:max val="42250"/>
          <c:min val="40915"/>
        </c:scaling>
        <c:axPos val="b"/>
        <c:majorGridlines/>
        <c:title>
          <c:tx>
            <c:rich>
              <a:bodyPr/>
              <a:lstStyle/>
              <a:p>
                <a:pPr>
                  <a:defRPr sz="1000" b="1" i="0" u="none" strike="noStrike" baseline="0">
                    <a:solidFill>
                      <a:srgbClr val="000000"/>
                    </a:solidFill>
                    <a:latin typeface="Arial"/>
                    <a:ea typeface="Arial"/>
                    <a:cs typeface="Arial"/>
                  </a:defRPr>
                </a:pPr>
                <a:r>
                  <a:rPr lang="en-GB"/>
                  <a:t>Month / Year</a:t>
                </a:r>
              </a:p>
            </c:rich>
          </c:tx>
          <c:layout>
            <c:manualLayout>
              <c:xMode val="edge"/>
              <c:yMode val="edge"/>
              <c:x val="0.51766786363243067"/>
              <c:y val="0.89014207463197614"/>
            </c:manualLayout>
          </c:layout>
          <c:spPr>
            <a:noFill/>
            <a:ln w="25400">
              <a:noFill/>
            </a:ln>
          </c:spPr>
        </c:title>
        <c:numFmt formatCode="mm\/yyyy" sourceLinked="0"/>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fr-FR"/>
          </a:p>
        </c:txPr>
        <c:crossAx val="49586560"/>
        <c:crossesAt val="1"/>
        <c:crossBetween val="between"/>
        <c:majorUnit val="180"/>
        <c:minorUnit val="30"/>
      </c:valAx>
      <c:spPr>
        <a:solidFill>
          <a:srgbClr val="C0C0C0"/>
        </a:solidFill>
        <a:ln w="12700">
          <a:solidFill>
            <a:srgbClr val="808080"/>
          </a:solidFill>
          <a:prstDash val="solid"/>
        </a:ln>
      </c:spPr>
    </c:plotArea>
    <c:plotVisOnly val="1"/>
    <c:dispBlanksAs val="gap"/>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fr-FR"/>
    </a:p>
  </c:txPr>
  <c:externalData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r>
              <a:rPr lang="en-US" altLang="zh-CN" smtClean="0"/>
              <a:t>This is the new </a:t>
            </a:r>
            <a:r>
              <a:rPr lang="en-US" altLang="zh-CN" b="1" smtClean="0"/>
              <a:t>Work Item Definition (WID)</a:t>
            </a:r>
            <a:r>
              <a:rPr lang="en-US" altLang="zh-CN" smtClean="0"/>
              <a:t> template. It is in PowerPoint format so that it also serves to present the Work Item to TP and assist in its socialization. Keep in mind that this is a </a:t>
            </a:r>
            <a:r>
              <a:rPr lang="en-US" altLang="zh-CN" b="1" smtClean="0"/>
              <a:t>permanent document</a:t>
            </a:r>
            <a:r>
              <a:rPr lang="en-US" altLang="zh-CN" smtClean="0"/>
              <a:t>, so it is important to provide information that is as detailed and exact as possible.</a:t>
            </a:r>
            <a:endParaRPr lang="en-GB"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p:spPr>
        <p:txBody>
          <a:bodyPr/>
          <a:lstStyle/>
          <a:p>
            <a:r>
              <a:rPr lang="en-US" altLang="zh-CN" smtClean="0"/>
              <a:t>While not mandatory, it is strongly recommended to list as many volunteers and resources as possible. </a:t>
            </a:r>
          </a:p>
          <a:p>
            <a:r>
              <a:rPr lang="en-US" altLang="zh-CN" smtClean="0"/>
              <a:t>You can add or remove deliverables and roles in the above table as appropriate. </a:t>
            </a:r>
          </a:p>
          <a:p>
            <a:r>
              <a:rPr lang="en-US" altLang="zh-CN" smtClean="0"/>
              <a:t>This initial list does </a:t>
            </a:r>
            <a:r>
              <a:rPr lang="en-US" altLang="zh-CN" b="1" smtClean="0"/>
              <a:t>not  </a:t>
            </a:r>
            <a:r>
              <a:rPr lang="en-US" altLang="zh-CN" smtClean="0"/>
              <a:t>preclude anyone outside the group of supporting member companies to volunteer for one or more of these roles once the work item has been assigned to a WG and the work has started.</a:t>
            </a:r>
          </a:p>
          <a:p>
            <a:endParaRPr lang="es-ES" altLang="zh-CN"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p:spPr>
        <p:txBody>
          <a:bodyPr/>
          <a:lstStyle/>
          <a:p>
            <a:r>
              <a:rPr lang="en-US" altLang="zh-CN" smtClean="0"/>
              <a:t>This slide records the change history of the document. Please record each Approved version and its approval date. For each Draft version, indicate the main changes made with each change request.  </a:t>
            </a:r>
          </a:p>
          <a:p>
            <a:r>
              <a:rPr lang="en-US" altLang="zh-CN" smtClean="0"/>
              <a:t>This slide does not need to be presented to TP.</a:t>
            </a:r>
            <a:endParaRPr lang="es-E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p:spPr>
        <p:txBody>
          <a:bodyPr/>
          <a:lstStyle/>
          <a:p>
            <a:r>
              <a:rPr lang="en-US" altLang="zh-CN" smtClean="0"/>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smtClean="0"/>
          </a:p>
          <a:p>
            <a:r>
              <a:rPr lang="en-US" altLang="zh-CN" smtClean="0"/>
              <a:t>An example of </a:t>
            </a:r>
            <a:r>
              <a:rPr lang="en-US" altLang="zh-CN" u="sng" smtClean="0"/>
              <a:t>correct</a:t>
            </a:r>
            <a:r>
              <a:rPr lang="en-US" altLang="zh-CN" smtClean="0"/>
              <a:t> WI naming:</a:t>
            </a:r>
          </a:p>
          <a:p>
            <a:r>
              <a:rPr lang="en-US" altLang="zh-CN" b="1" smtClean="0"/>
              <a:t>Work Item Title              Working Group  Registration Name  Version Name</a:t>
            </a:r>
          </a:p>
          <a:p>
            <a:r>
              <a:rPr lang="en-US" altLang="zh-CN" smtClean="0"/>
              <a:t>Device Management       DM                       DM                             3.0</a:t>
            </a:r>
          </a:p>
          <a:p>
            <a:endParaRPr lang="en-US" altLang="zh-CN" smtClean="0"/>
          </a:p>
          <a:p>
            <a:r>
              <a:rPr lang="en-US" altLang="zh-CN" smtClean="0"/>
              <a:t>An example of </a:t>
            </a:r>
            <a:r>
              <a:rPr lang="en-US" altLang="zh-CN" u="sng" smtClean="0"/>
              <a:t>incorrect</a:t>
            </a:r>
            <a:r>
              <a:rPr lang="en-US" altLang="zh-CN" smtClean="0"/>
              <a:t> WI naming:</a:t>
            </a:r>
          </a:p>
          <a:p>
            <a:r>
              <a:rPr lang="en-US" altLang="zh-CN" b="1" smtClean="0"/>
              <a:t>Work Item Title                    Working Group  Registration Name  Version Name</a:t>
            </a:r>
          </a:p>
          <a:p>
            <a:r>
              <a:rPr lang="en-US" altLang="zh-CN" smtClean="0"/>
              <a:t>Device Management 3.0       DM                       DM                             3.0</a:t>
            </a:r>
          </a:p>
          <a:p>
            <a:endParaRPr lang="es-ES"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p:spPr>
        <p:txBody>
          <a:bodyPr/>
          <a:lstStyle/>
          <a:p>
            <a:r>
              <a:rPr lang="en-GB" altLang="zh-CN" smtClean="0"/>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smtClean="0"/>
              <a:t>In order to ensure that Business Focus is applied in creating a WI, it is recommended to address the points in this slide.  You can use several slides to address these points if necessary:</a:t>
            </a:r>
          </a:p>
          <a:p>
            <a:r>
              <a:rPr lang="en-GB" altLang="zh-CN" b="1" smtClean="0"/>
              <a:t>Work Areas</a:t>
            </a:r>
            <a:r>
              <a:rPr lang="en-GB" altLang="zh-CN" smtClean="0"/>
              <a:t> should provide a sufficiently good understanding of the technical results to be delivered by the WI, but they should not define how the required functionality is to be specified or how it is to be implemented.  </a:t>
            </a:r>
          </a:p>
          <a:p>
            <a:r>
              <a:rPr lang="en-GB" altLang="zh-CN" b="1" smtClean="0"/>
              <a:t>Issues this Work Item aims to solve</a:t>
            </a:r>
            <a:r>
              <a:rPr lang="en-GB" altLang="zh-CN" smtClean="0"/>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smtClean="0"/>
              <a:t>Market benefits </a:t>
            </a:r>
            <a:r>
              <a:rPr lang="en-US" altLang="zh-CN" smtClean="0"/>
              <a:t>describes the benefits this WI will bring to the value chain (e.g. the subscriber, the operator etc.) in the market</a:t>
            </a:r>
          </a:p>
          <a:p>
            <a:r>
              <a:rPr lang="en-GB" altLang="zh-CN" b="1" smtClean="0"/>
              <a:t>Time to market </a:t>
            </a:r>
            <a:r>
              <a:rPr lang="en-GB" altLang="zh-CN" smtClean="0"/>
              <a:t>should </a:t>
            </a:r>
            <a:r>
              <a:rPr lang="en-US" altLang="zh-CN" smtClean="0"/>
              <a:t>address impacts from doing the work as well as from not doing the work.</a:t>
            </a:r>
            <a:endParaRPr lang="en-GB" altLang="zh-CN" smtClean="0"/>
          </a:p>
          <a:p>
            <a:r>
              <a:rPr lang="en-GB" altLang="zh-CN" b="1" smtClean="0"/>
              <a:t>Expected market acceptance </a:t>
            </a:r>
            <a:r>
              <a:rPr lang="en-GB" altLang="zh-CN" smtClean="0"/>
              <a:t>should justify how and why the market will accept this solution.</a:t>
            </a:r>
          </a:p>
          <a:p>
            <a:r>
              <a:rPr lang="en-GB" altLang="zh-CN" b="1" smtClean="0"/>
              <a:t>Complexity </a:t>
            </a:r>
            <a:r>
              <a:rPr lang="en-US" altLang="zh-CN" smtClean="0"/>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smtClean="0"/>
          </a:p>
          <a:p>
            <a:r>
              <a:rPr lang="en-GB" altLang="zh-CN" b="1" smtClean="0"/>
              <a:t>Uniqueness </a:t>
            </a:r>
            <a:r>
              <a:rPr lang="en-GB" altLang="zh-CN" smtClean="0"/>
              <a:t>should a</a:t>
            </a:r>
            <a:r>
              <a:rPr lang="en-US" altLang="zh-CN" smtClean="0"/>
              <a:t>ddress the uniqueness of the work covered by this WI.  Describe any cases where similar work is underway or being proposed within OMA or outside OMA.  </a:t>
            </a:r>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p:spPr>
        <p:txBody>
          <a:bodyPr/>
          <a:lstStyle/>
          <a:p>
            <a:r>
              <a:rPr lang="en-GB" altLang="zh-CN" smtClean="0"/>
              <a:t>Very often a WID refers to one or a few very significant use case(s) to explain the purpose of the proposed work.</a:t>
            </a:r>
          </a:p>
          <a:p>
            <a:r>
              <a:rPr lang="en-GB" altLang="zh-CN" smtClean="0"/>
              <a:t>Use one or more slide(s) to explain the main use case(s) included in the WID.</a:t>
            </a:r>
          </a:p>
          <a:p>
            <a:r>
              <a:rPr lang="en-GB" altLang="zh-CN" smtClean="0"/>
              <a:t>The use of drawings and animations is much encouraged.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p:spPr>
        <p:txBody>
          <a:bodyPr/>
          <a:lstStyle/>
          <a:p>
            <a:r>
              <a:rPr lang="en-GB" altLang="zh-CN" smtClean="0"/>
              <a:t>List any specifications, Work Items, Working Groups or external organizations that may be affected by this work or are otherwise related.</a:t>
            </a:r>
          </a:p>
          <a:p>
            <a:r>
              <a:rPr lang="en-GB" altLang="zh-CN" smtClean="0"/>
              <a:t>Identify any impact on OMA Architecture, Charging and Billing Enablers, Security, Privacy and Interoperability Testing (IOT).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p:spPr>
        <p:txBody>
          <a:bodyPr/>
          <a:lstStyle/>
          <a:p>
            <a:r>
              <a:rPr lang="en-US" altLang="zh-CN" smtClean="0"/>
              <a:t>Double click on the embedded Excel sheet and enter the dates for the proposed WI schedule in the table in sheet2. The dates need to be set for UK style YYYY-MM-DD. Filling instructions are in the file.</a:t>
            </a:r>
          </a:p>
          <a:p>
            <a:r>
              <a:rPr lang="en-US" altLang="zh-CN" smtClean="0"/>
              <a:t>The Excel file will calculate durations and creates the graph. Copy/paste the table and graph from Excel into slide.</a:t>
            </a:r>
          </a:p>
          <a:p>
            <a:endParaRPr lang="en-US" altLang="zh-CN" smtClean="0"/>
          </a:p>
          <a:p>
            <a:pPr>
              <a:spcBef>
                <a:spcPct val="0"/>
              </a:spcBef>
            </a:pPr>
            <a:r>
              <a:rPr lang="en-US" altLang="zh-CN" smtClean="0"/>
              <a:t>Please note that the 'AD start' date should be aligned with the ‘New reqs deadline’. It is not necessary to provide any milestones beyond Candidate status (e.g. for IOP testing, public review or Approved status).</a:t>
            </a:r>
            <a:endParaRPr lang="en-GB"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p:spPr>
        <p:txBody>
          <a:bodyPr/>
          <a:lstStyle/>
          <a:p>
            <a:r>
              <a:rPr lang="es-ES" altLang="zh-CN" smtClean="0"/>
              <a:t>List the planned Deliverables for each of the phases of the Process (Requirements, Architecture and Development). You can choose from the options provided above.</a:t>
            </a:r>
          </a:p>
          <a:p>
            <a:r>
              <a:rPr lang="es-ES" altLang="zh-CN" smtClean="0"/>
              <a:t>Please note that the OMA Process allows for lightweight development (a.k.a. “fast track development”.  This means that a WI can omit Deliverables or combine Deliverables in a Combined Release Document.</a:t>
            </a:r>
          </a:p>
          <a:p>
            <a:r>
              <a:rPr lang="es-ES" altLang="zh-CN" smtClean="0"/>
              <a:t>Typical examples are combining Architecture and Technical Specifications into a Combined Release Document or combinging Requirements, Architecture and Technical Specifications into a Combined Release Document.</a:t>
            </a:r>
          </a:p>
          <a:p>
            <a:r>
              <a:rPr lang="es-ES" altLang="zh-CN" smtClean="0"/>
              <a:t>Reference Releases may be made up of any documents including white papers.</a:t>
            </a:r>
          </a:p>
          <a:p>
            <a:r>
              <a:rPr lang="es-ES" altLang="zh-CN" smtClean="0"/>
              <a:t>Deployment Suites typically only contain Test Specifications.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p:spPr>
        <p:txBody>
          <a:bodyPr/>
          <a:lstStyle/>
          <a:p>
            <a:r>
              <a:rPr lang="es-ES" altLang="zh-CN" smtClean="0"/>
              <a:t>List the reviews that are planned for each phase (if any).</a:t>
            </a:r>
          </a:p>
          <a:p>
            <a:r>
              <a:rPr lang="es-ES" altLang="zh-CN" smtClean="0"/>
              <a:t>Please note that the OMA Process allows for lightweight development (a.k.a. “fast track development”.  This means that a WI can omit any formal review or replace it with a closure review or an informal review. </a:t>
            </a:r>
          </a:p>
          <a:p>
            <a:r>
              <a:rPr lang="es-ES" altLang="zh-CN" smtClean="0"/>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smtClean="0"/>
              <a:t>For definitions of Formal Reviews, Closure Reviews and Consistency Reviews, please see the OMA Organization and Process document.</a:t>
            </a:r>
          </a:p>
          <a:p>
            <a:endParaRPr lang="es-E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p:spPr>
        <p:txBody>
          <a:bodyPr/>
          <a:lstStyle/>
          <a:p>
            <a:r>
              <a:rPr lang="en-US" altLang="zh-CN" smtClean="0"/>
              <a:t>List all of the supporting companies in order of membership and then in alphabetic order.  Example: </a:t>
            </a:r>
          </a:p>
          <a:p>
            <a:r>
              <a:rPr lang="en-US" altLang="zh-CN" i="1" smtClean="0"/>
              <a:t>Marvellous Mobiles, Sponsor</a:t>
            </a:r>
          </a:p>
          <a:p>
            <a:r>
              <a:rPr lang="en-US" altLang="zh-CN" i="1" smtClean="0"/>
              <a:t>Serious Servers, Sponsor</a:t>
            </a:r>
          </a:p>
          <a:p>
            <a:r>
              <a:rPr lang="en-US" altLang="zh-CN" i="1" smtClean="0"/>
              <a:t>Acme Associates, Full</a:t>
            </a:r>
          </a:p>
          <a:p>
            <a:r>
              <a:rPr lang="en-US" altLang="zh-CN" i="1" smtClean="0"/>
              <a:t>Haptic Handsets, Full</a:t>
            </a:r>
          </a:p>
          <a:p>
            <a:r>
              <a:rPr lang="en-US" altLang="zh-CN" i="1" smtClean="0"/>
              <a:t>Durable Databases, Associate</a:t>
            </a:r>
          </a:p>
          <a:p>
            <a:endParaRPr lang="en-GB" altLang="zh-CN" i="1" smtClean="0"/>
          </a:p>
          <a:p>
            <a:r>
              <a:rPr lang="en-GB" altLang="zh-CN" smtClean="0"/>
              <a:t>Please note that a Work Item </a:t>
            </a:r>
            <a:r>
              <a:rPr lang="en-GB" altLang="zh-CN" b="1" smtClean="0"/>
              <a:t>must have at least four supporting companies</a:t>
            </a:r>
            <a:r>
              <a:rPr lang="en-GB" altLang="zh-CN" smtClean="0"/>
              <a:t> before it can be approved by TP and start work.</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fr-FR"/>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19AD6838-620E-4946-AB20-D13596BF878C}" type="datetimeFigureOut">
              <a:rPr lang="fr-FR" smtClean="0"/>
              <a:pPr/>
              <a:t>26/08/2014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FF99BD1A-25AE-4688-A998-115DE36832DD}" type="slidenum">
              <a:rPr lang="fr-FR" smtClean="0"/>
              <a:pPr/>
              <a:t>‹#›</a:t>
            </a:fld>
            <a:endParaRPr lang="fr-F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fr-FR"/>
          </a:p>
        </p:txBody>
      </p:sp>
      <p:sp>
        <p:nvSpPr>
          <p:cNvPr id="3" name="Subtitle 2"/>
          <p:cNvSpPr>
            <a:spLocks noGrp="1"/>
          </p:cNvSpPr>
          <p:nvPr>
            <p:ph type="subTitle" idx="1"/>
          </p:nvPr>
        </p:nvSpPr>
        <p:spPr>
          <a:xfrm>
            <a:off x="1404938" y="3979863"/>
            <a:ext cx="6553200" cy="179546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468313"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757738" y="1638300"/>
            <a:ext cx="4137025" cy="46355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8150" y="280988"/>
            <a:ext cx="2106613" cy="5992812"/>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468313" y="280988"/>
            <a:ext cx="6167437" cy="59928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1F86FBE2-E91F-49DC-8CA4-8B12D24A0367}" type="datetimeFigureOut">
              <a:rPr lang="fr-FR" smtClean="0"/>
              <a:pPr/>
              <a:t>26/08/2014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0E03B878-8169-48DF-A168-4ED103988B93}"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ext uri="{91240B29-F687-4F45-9708-019B960494DF}"/>
          </a:extLst>
        </p:spPr>
        <p:txBody>
          <a:bodyPr/>
          <a:lstStyle/>
          <a:p>
            <a:pPr>
              <a:defRPr/>
            </a:pPr>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fr-FR"/>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extLst>
        </p:spPr>
        <p:txBody>
          <a:bodyPr wrap="none" anchor="ctr"/>
          <a:lstStyle/>
          <a:p>
            <a:pPr>
              <a:defRPr/>
            </a:pPr>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ext uri="{91240B29-F687-4F45-9708-019B960494DF}"/>
          </a:extLst>
        </p:spPr>
        <p:txBody>
          <a:bodyPr lIns="90488" tIns="44450" rIns="90488" bIns="44450">
            <a:spAutoFit/>
          </a:bodyPr>
          <a:lstStyle/>
          <a:p>
            <a:pPr defTabSz="403225">
              <a:tabLst>
                <a:tab pos="5372100" algn="ctr"/>
                <a:tab pos="9182100" algn="r"/>
              </a:tabLst>
              <a:defRPr/>
            </a:pPr>
            <a:r>
              <a:rPr lang="en-GB" altLang="zh-CN" sz="1000" b="1">
                <a:ea typeface="宋体" charset="-122"/>
                <a:cs typeface="Times New Roman" pitchFamily="18" charset="0"/>
              </a:rPr>
              <a:t>© 2014 Open Mobile Alliance Ltd.  All Rights Reserved.</a:t>
            </a:r>
            <a:endParaRPr lang="en-US" altLang="zh-CN" sz="1000" b="1">
              <a:ea typeface="宋体" charset="-122"/>
              <a:cs typeface="Times New Roman" pitchFamily="18" charset="0"/>
            </a:endParaRPr>
          </a:p>
          <a:p>
            <a:pPr defTabSz="403225">
              <a:tabLst>
                <a:tab pos="5372100" algn="ctr"/>
                <a:tab pos="9182100" algn="r"/>
              </a:tabLst>
              <a:defRPr/>
            </a:pPr>
            <a:r>
              <a:rPr lang="en-US" altLang="zh-CN" sz="900" b="1">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cs typeface="Times New Roman" pitchFamily="18" charset="0"/>
            </a:endParaRPr>
          </a:p>
        </p:txBody>
      </p:sp>
      <p:sp>
        <p:nvSpPr>
          <p:cNvPr id="1031" name="Rectangle 18"/>
          <p:cNvSpPr>
            <a:spLocks noChangeArrowheads="1"/>
          </p:cNvSpPr>
          <p:nvPr userDrawn="1"/>
        </p:nvSpPr>
        <p:spPr bwMode="auto">
          <a:xfrm>
            <a:off x="4376738" y="6629400"/>
            <a:ext cx="3886200" cy="615950"/>
          </a:xfrm>
          <a:prstGeom prst="rect">
            <a:avLst/>
          </a:prstGeom>
          <a:noFill/>
          <a:ln>
            <a:noFill/>
          </a:ln>
          <a:extLst>
            <a:ext uri="{909E8E84-426E-40DD-AFC4-6F175D3DCCD1}"/>
            <a:ext uri="{91240B29-F687-4F45-9708-019B960494DF}"/>
          </a:extLst>
        </p:spPr>
        <p:txBody>
          <a:bodyPr lIns="90488" tIns="44450" rIns="90488" bIns="44450">
            <a:spAutoFit/>
          </a:bodyPr>
          <a:lstStyle/>
          <a:p>
            <a:pPr marL="0" lvl="4" algn="ctr" defTabSz="403225">
              <a:tabLst>
                <a:tab pos="5372100" algn="ctr"/>
                <a:tab pos="9182100" algn="r"/>
              </a:tabLst>
              <a:defRPr/>
            </a:pPr>
            <a:r>
              <a:rPr lang="en-US" altLang="zh-CN" b="1" dirty="0" smtClean="0">
                <a:latin typeface="Arial Narrow" pitchFamily="34" charset="0"/>
                <a:ea typeface="宋体" charset="-122"/>
              </a:rPr>
              <a:t>OMA-WID-0035</a:t>
            </a:r>
            <a:endParaRPr lang="en-US" altLang="zh-CN" b="1" dirty="0">
              <a:latin typeface="Arial Narrow" pitchFamily="34" charset="0"/>
              <a:ea typeface="宋体" charset="-122"/>
            </a:endParaRPr>
          </a:p>
          <a:p>
            <a:pPr algn="ctr" defTabSz="403225">
              <a:tabLst>
                <a:tab pos="5372100" algn="ctr"/>
                <a:tab pos="9182100" algn="r"/>
              </a:tabLst>
              <a:defRPr/>
            </a:pP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ext uri="{91240B29-F687-4F45-9708-019B960494DF}"/>
          </a:extLst>
        </p:spPr>
        <p:txBody>
          <a:bodyPr lIns="90488" tIns="44450" rIns="90488" bIns="44450">
            <a:spAutoFit/>
          </a:bodyPr>
          <a:lstStyle/>
          <a:p>
            <a:pPr algn="r" defTabSz="403225">
              <a:tabLst>
                <a:tab pos="5372100" algn="ctr"/>
                <a:tab pos="9182100" algn="r"/>
              </a:tabLst>
              <a:defRPr/>
            </a:pPr>
            <a:r>
              <a:rPr lang="en-US" altLang="zh-CN" sz="1800" b="1">
                <a:latin typeface="Arial Narrow" pitchFamily="34" charset="0"/>
                <a:ea typeface="宋体" charset="-122"/>
              </a:rPr>
              <a:t>Slide #</a:t>
            </a:r>
            <a:fld id="{9C14682A-1059-409B-ABB0-5A9551DFAFCE}" type="slidenum">
              <a:rPr lang="en-US" altLang="zh-CN" sz="1800" b="1">
                <a:latin typeface="Arial Narrow" pitchFamily="34" charset="0"/>
                <a:ea typeface="宋体" charset="-122"/>
              </a:rPr>
              <a:pPr algn="r" defTabSz="403225">
                <a:tabLst>
                  <a:tab pos="5372100" algn="ctr"/>
                  <a:tab pos="9182100" algn="r"/>
                </a:tabLst>
                <a:defRPr/>
              </a:pPr>
              <a:t>‹#›</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[OMA-Template-WIDpresentation-20140101-I]</a:t>
            </a:r>
            <a:endParaRPr lang="en-US" altLang="zh-CN" sz="1800" b="1">
              <a:latin typeface="Arial Narrow" pitchFamily="34" charset="0"/>
              <a:ea typeface="宋体" charset="-122"/>
            </a:endParaRPr>
          </a:p>
        </p:txBody>
      </p:sp>
      <p:sp>
        <p:nvSpPr>
          <p:cNvPr id="205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fr-FR" altLang="zh-CN" smtClean="0"/>
          </a:p>
        </p:txBody>
      </p:sp>
      <p:sp>
        <p:nvSpPr>
          <p:cNvPr id="2058"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 LWM2M_CONNMGMT</a:t>
            </a:r>
          </a:p>
          <a:p>
            <a:pPr lvl="4"/>
            <a:endParaRPr lang="en-US" altLang="zh-CN" smtClean="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fr-FR"/>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19AD6838-620E-4946-AB20-D13596BF878C}" type="datetimeFigureOut">
              <a:rPr lang="fr-FR" smtClean="0"/>
              <a:pPr/>
              <a:t>26/08/2014</a:t>
            </a:fld>
            <a:endParaRPr lang="fr-FR"/>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FF99BD1A-25AE-4688-A998-115DE36832DD}"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313" y="280988"/>
            <a:ext cx="8426450" cy="1169987"/>
          </a:xfrm>
          <a:prstGeom prst="rect">
            <a:avLst/>
          </a:prstGeom>
        </p:spPr>
        <p:txBody>
          <a:bodyPr vert="horz" lIns="91440" tIns="45720" rIns="91440" bIns="45720" rtlCol="0" anchor="ctr">
            <a:normAutofit/>
          </a:bodyPr>
          <a:lstStyle/>
          <a:p>
            <a:r>
              <a:rPr lang="en-US" smtClean="0"/>
              <a:t>Click to edit Master title style</a:t>
            </a:r>
            <a:endParaRPr lang="fr-FR"/>
          </a:p>
        </p:txBody>
      </p:sp>
      <p:sp>
        <p:nvSpPr>
          <p:cNvPr id="3" name="Text Placeholder 2"/>
          <p:cNvSpPr>
            <a:spLocks noGrp="1"/>
          </p:cNvSpPr>
          <p:nvPr>
            <p:ph type="body" idx="1"/>
          </p:nvPr>
        </p:nvSpPr>
        <p:spPr>
          <a:xfrm>
            <a:off x="468313" y="1638300"/>
            <a:ext cx="8426450" cy="46355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2"/>
          </p:nvPr>
        </p:nvSpPr>
        <p:spPr>
          <a:xfrm>
            <a:off x="468313" y="6508750"/>
            <a:ext cx="2184400" cy="374650"/>
          </a:xfrm>
          <a:prstGeom prst="rect">
            <a:avLst/>
          </a:prstGeom>
        </p:spPr>
        <p:txBody>
          <a:bodyPr vert="horz" lIns="91440" tIns="45720" rIns="91440" bIns="45720" rtlCol="0" anchor="ctr"/>
          <a:lstStyle>
            <a:lvl1pPr algn="l">
              <a:defRPr sz="1200">
                <a:solidFill>
                  <a:schemeClr val="tx1">
                    <a:tint val="75000"/>
                  </a:schemeClr>
                </a:solidFill>
              </a:defRPr>
            </a:lvl1pPr>
          </a:lstStyle>
          <a:p>
            <a:fld id="{1F86FBE2-E91F-49DC-8CA4-8B12D24A0367}" type="datetimeFigureOut">
              <a:rPr lang="fr-FR" smtClean="0"/>
              <a:pPr/>
              <a:t>26/08/2014</a:t>
            </a:fld>
            <a:endParaRPr lang="fr-FR"/>
          </a:p>
        </p:txBody>
      </p:sp>
      <p:sp>
        <p:nvSpPr>
          <p:cNvPr id="5" name="Footer Placeholder 4"/>
          <p:cNvSpPr>
            <a:spLocks noGrp="1"/>
          </p:cNvSpPr>
          <p:nvPr>
            <p:ph type="ftr" sz="quarter" idx="3"/>
          </p:nvPr>
        </p:nvSpPr>
        <p:spPr>
          <a:xfrm>
            <a:off x="3198813" y="6508750"/>
            <a:ext cx="2965450" cy="3746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710363" y="6508750"/>
            <a:ext cx="2184400" cy="374650"/>
          </a:xfrm>
          <a:prstGeom prst="rect">
            <a:avLst/>
          </a:prstGeom>
        </p:spPr>
        <p:txBody>
          <a:bodyPr vert="horz" lIns="91440" tIns="45720" rIns="91440" bIns="45720" rtlCol="0" anchor="ctr"/>
          <a:lstStyle>
            <a:lvl1pPr algn="r">
              <a:defRPr sz="1200">
                <a:solidFill>
                  <a:schemeClr val="tx1">
                    <a:tint val="75000"/>
                  </a:schemeClr>
                </a:solidFill>
              </a:defRPr>
            </a:lvl1pPr>
          </a:lstStyle>
          <a:p>
            <a:fld id="{0E03B878-8169-48DF-A168-4ED103988B93}"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mailto:thierry.garnier@gemalto.com"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chart" Target="../charts/chart1.xml"/><Relationship Id="rId4" Type="http://schemas.openxmlformats.org/officeDocument/2006/relationships/oleObject" Target="../embeddings/Microsoft_Office_Excel_97-2003_Worksheet1.xls"/></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3075" name="Rectangle 26"/>
          <p:cNvSpPr>
            <a:spLocks noGrp="1" noChangeArrowheads="1"/>
          </p:cNvSpPr>
          <p:nvPr>
            <p:ph type="ctrTitle"/>
          </p:nvPr>
        </p:nvSpPr>
        <p:spPr>
          <a:xfrm>
            <a:off x="414338" y="228600"/>
            <a:ext cx="8534400" cy="1987550"/>
          </a:xfrm>
          <a:noFill/>
        </p:spPr>
        <p:txBody>
          <a:bodyPr anchor="t"/>
          <a:lstStyle/>
          <a:p>
            <a:r>
              <a:rPr lang="en-GB" sz="2400" dirty="0" smtClean="0"/>
              <a:t>OMA-DM-LightweightM2M-2014-xxx-WID_Device_Capability_Management_Object</a:t>
            </a:r>
            <a:r>
              <a:rPr lang="en-US" altLang="zh-CN" sz="2400" dirty="0" smtClean="0">
                <a:ea typeface="宋体" charset="-122"/>
              </a:rPr>
              <a:t/>
            </a:r>
            <a:br>
              <a:rPr lang="en-US" altLang="zh-CN" sz="2400" dirty="0" smtClean="0">
                <a:ea typeface="宋体" charset="-122"/>
              </a:rPr>
            </a:br>
            <a:r>
              <a:rPr lang="en-US" altLang="zh-CN" sz="1600" dirty="0" smtClean="0">
                <a:ea typeface="宋体" charset="-122"/>
              </a:rPr>
              <a:t/>
            </a:r>
            <a:br>
              <a:rPr lang="en-US" altLang="zh-CN" sz="1600" dirty="0" smtClean="0">
                <a:ea typeface="宋体" charset="-122"/>
              </a:rPr>
            </a:br>
            <a:r>
              <a:rPr lang="en-US" altLang="zh-CN" sz="3600" dirty="0" smtClean="0">
                <a:ea typeface="宋体" charset="-122"/>
              </a:rPr>
              <a:t> </a:t>
            </a:r>
            <a:r>
              <a:rPr lang="en-US" altLang="zh-CN" sz="2800" dirty="0" smtClean="0">
                <a:ea typeface="宋体" charset="-122"/>
              </a:rPr>
              <a:t>Work Item Document</a:t>
            </a:r>
            <a:r>
              <a:rPr lang="en-US" altLang="zh-CN" sz="3600" dirty="0" smtClean="0">
                <a:ea typeface="宋体" charset="-122"/>
              </a:rPr>
              <a:t/>
            </a:r>
            <a:br>
              <a:rPr lang="en-US" altLang="zh-CN" sz="3600" dirty="0" smtClean="0">
                <a:ea typeface="宋体" charset="-122"/>
              </a:rPr>
            </a:br>
            <a:r>
              <a:rPr lang="en-US" altLang="zh-CN" sz="2800" dirty="0" smtClean="0">
                <a:ea typeface="宋体" charset="-122"/>
              </a:rPr>
              <a:t>W0035 - LWM2M Object Device Capability Management V1.0</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GB" altLang="zh-CN" sz="900">
                <a:ea typeface="宋体" charset="-122"/>
                <a:cs typeface="Times New Roman" pitchFamily="18" charset="0"/>
              </a:rPr>
              <a:t>USE OF THIS DOCUMENT BY NON-OMA MEMBERS IS SUBJECT TO ALL OF THE TERMS AND CONDITIONS OF THE USE AGREEMENT (located at </a:t>
            </a:r>
            <a:r>
              <a:rPr lang="en-GB" altLang="zh-CN" sz="900">
                <a:ea typeface="宋体" charset="-122"/>
                <a:cs typeface="Times New Roman" pitchFamily="18" charset="0"/>
                <a:hlinkClick r:id="rId4"/>
              </a:rPr>
              <a:t>http://www.openmobilealliance.org/UseAgreement.html</a:t>
            </a:r>
            <a:r>
              <a:rPr lang="en-GB" altLang="zh-CN" sz="900">
                <a:ea typeface="宋体" charset="-122"/>
                <a:cs typeface="Times New Roman" pitchFamily="18" charset="0"/>
              </a:rPr>
              <a:t>) AND IF YOU HAVE NOT AGREED TO THE TERMS OF THE USE AGREEMENT, YOU DO NOT HAVE THE RIGHT TO USE, COPY OR DISTRIBUTE THIS DOCUMENT.</a:t>
            </a:r>
          </a:p>
          <a:p>
            <a:pPr defTabSz="762000">
              <a:spcBef>
                <a:spcPct val="35000"/>
              </a:spcBef>
            </a:pPr>
            <a:r>
              <a:rPr lang="en-GB" altLang="zh-CN" sz="900">
                <a:ea typeface="宋体" charset="-122"/>
                <a:cs typeface="Times New Roman"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GB" altLang="zh-CN" sz="900" b="1">
                <a:ea typeface="宋体" charset="-122"/>
                <a:cs typeface="Times New Roman" pitchFamily="18" charset="0"/>
              </a:rPr>
              <a:t>Intellectual Property Rights</a:t>
            </a:r>
          </a:p>
          <a:p>
            <a:pPr defTabSz="762000">
              <a:spcBef>
                <a:spcPct val="35000"/>
              </a:spcBef>
            </a:pPr>
            <a:r>
              <a:rPr lang="en-GB" altLang="zh-CN" sz="900">
                <a:ea typeface="宋体"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3078" name="Rectangle 27"/>
          <p:cNvSpPr>
            <a:spLocks noChangeArrowheads="1"/>
          </p:cNvSpPr>
          <p:nvPr/>
        </p:nvSpPr>
        <p:spPr bwMode="auto">
          <a:xfrm>
            <a:off x="642938" y="2444750"/>
            <a:ext cx="8077200" cy="267335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a:latin typeface="Tahoma" pitchFamily="34" charset="0"/>
                <a:ea typeface="宋体" charset="-122"/>
              </a:rPr>
              <a:t>    Date:	25 August 2014 	</a:t>
            </a:r>
          </a:p>
          <a:p>
            <a:pPr defTabSz="762000">
              <a:lnSpc>
                <a:spcPct val="95000"/>
              </a:lnSpc>
              <a:spcAft>
                <a:spcPct val="35000"/>
              </a:spcAft>
              <a:tabLst>
                <a:tab pos="1827213" algn="r"/>
                <a:tab pos="1939925" algn="l"/>
              </a:tabLst>
            </a:pPr>
            <a:r>
              <a:rPr lang="en-US" altLang="zh-CN" b="1">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a:latin typeface="Tahoma" pitchFamily="34" charset="0"/>
                <a:ea typeface="宋体" charset="-122"/>
              </a:rPr>
              <a:t>    Contact:	 Thierry GARNIER	</a:t>
            </a:r>
            <a:r>
              <a:rPr lang="en-US" altLang="zh-CN" b="1">
                <a:latin typeface="Tahoma" pitchFamily="34" charset="0"/>
                <a:ea typeface="宋体" charset="-122"/>
                <a:hlinkClick r:id="rId5"/>
              </a:rPr>
              <a:t>thierry.garnier@gemalto.com</a:t>
            </a:r>
            <a:r>
              <a:rPr lang="en-US" altLang="zh-CN" b="1">
                <a:latin typeface="Tahoma" pitchFamily="34" charset="0"/>
                <a:ea typeface="宋体" charset="-122"/>
              </a:rPr>
              <a:t>					     </a:t>
            </a:r>
          </a:p>
          <a:p>
            <a:pPr defTabSz="762000">
              <a:lnSpc>
                <a:spcPct val="95000"/>
              </a:lnSpc>
              <a:spcAft>
                <a:spcPct val="35000"/>
              </a:spcAft>
              <a:tabLst>
                <a:tab pos="1827213" algn="r"/>
                <a:tab pos="1939925" algn="l"/>
              </a:tabLst>
            </a:pPr>
            <a:r>
              <a:rPr lang="en-US" altLang="zh-CN" b="1">
                <a:latin typeface="Tahoma" pitchFamily="34" charset="0"/>
                <a:ea typeface="宋体" charset="-122"/>
              </a:rPr>
              <a:t>	Source:	Gemalto N.V</a:t>
            </a:r>
          </a:p>
        </p:txBody>
      </p:sp>
      <p:sp>
        <p:nvSpPr>
          <p:cNvPr id="3079"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3080"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smtClean="0">
                <a:ea typeface="宋体"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smtClean="0">
                <a:ea typeface="宋体"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3205163"/>
        </p:xfrm>
        <a:graphic>
          <a:graphicData uri="http://schemas.openxmlformats.org/drawingml/2006/table">
            <a:tbl>
              <a:tblPr/>
              <a:tblGrid>
                <a:gridCol w="4800600"/>
                <a:gridCol w="38862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Thierry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Garnier</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Gemalto</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 N.V</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smtClean="0">
                          <a:ln>
                            <a:noFill/>
                          </a:ln>
                          <a:solidFill>
                            <a:srgbClr val="800000"/>
                          </a:solidFill>
                          <a:effectLst/>
                          <a:latin typeface="Arial Narrow" pitchFamily="34" charset="0"/>
                          <a:ea typeface="宋体" charset="-122"/>
                        </a:rPr>
                        <a:t>Thierry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Garnier</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 </a:t>
                      </a:r>
                      <a:r>
                        <a:rPr kumimoji="0" lang="en-GB" altLang="zh-CN" sz="2000" b="0" i="0" u="none" strike="noStrike" cap="none" normalizeH="0" baseline="0" dirty="0" err="1" smtClean="0">
                          <a:ln>
                            <a:noFill/>
                          </a:ln>
                          <a:solidFill>
                            <a:srgbClr val="800000"/>
                          </a:solidFill>
                          <a:effectLst/>
                          <a:latin typeface="Arial Narrow" pitchFamily="34" charset="0"/>
                          <a:ea typeface="宋体" charset="-122"/>
                        </a:rPr>
                        <a:t>Gemalto</a:t>
                      </a:r>
                      <a:r>
                        <a:rPr kumimoji="0" lang="en-GB" altLang="zh-CN" sz="2000" b="0" i="0" u="none" strike="noStrike" cap="none" normalizeH="0" baseline="0" dirty="0" smtClean="0">
                          <a:ln>
                            <a:noFill/>
                          </a:ln>
                          <a:solidFill>
                            <a:srgbClr val="800000"/>
                          </a:solidFill>
                          <a:effectLst/>
                          <a:latin typeface="Arial Narrow" pitchFamily="34" charset="0"/>
                          <a:ea typeface="宋体" charset="-122"/>
                        </a:rPr>
                        <a:t> N.V</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smtClean="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dirty="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Narrow" pitchFamily="34" charset="0"/>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Narrow" pitchFamily="34" charset="0"/>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smtClean="0">
                        <a:ln>
                          <a:noFill/>
                        </a:ln>
                        <a:solidFill>
                          <a:schemeClr val="tx1"/>
                        </a:solidFill>
                        <a:effectLst/>
                        <a:latin typeface="Arial Narrow" pitchFamily="34" charset="0"/>
                      </a:endParaRP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smtClean="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smtClean="0">
                <a:ea typeface="宋体"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p>
            <a:pPr>
              <a:defRPr/>
            </a:pPr>
            <a:endParaRPr lang="es-ES" altLang="zh-CN">
              <a:ea typeface="宋体" charset="-122"/>
            </a:endParaRPr>
          </a:p>
        </p:txBody>
      </p:sp>
      <p:sp>
        <p:nvSpPr>
          <p:cNvPr id="12292" name="Rectangle 3"/>
          <p:cNvSpPr>
            <a:spLocks noChangeArrowheads="1"/>
          </p:cNvSpPr>
          <p:nvPr/>
        </p:nvSpPr>
        <p:spPr bwMode="auto">
          <a:xfrm>
            <a:off x="261938" y="1149350"/>
            <a:ext cx="2560637" cy="457200"/>
          </a:xfrm>
          <a:prstGeom prst="rect">
            <a:avLst/>
          </a:prstGeom>
          <a:noFill/>
          <a:ln w="12700">
            <a:noFill/>
            <a:miter lim="800000"/>
            <a:headEnd/>
            <a:tailEnd/>
          </a:ln>
        </p:spPr>
        <p:txBody>
          <a:bodyPr lIns="90488" tIns="44450" rIns="90488" bIns="44450"/>
          <a:lstStyle/>
          <a:p>
            <a:pPr marL="111125" indent="-111125" defTabSz="1584325">
              <a:lnSpc>
                <a:spcPct val="100000"/>
              </a:lnSpc>
              <a:spcBef>
                <a:spcPct val="25000"/>
              </a:spcBef>
              <a:buClr>
                <a:schemeClr val="tx1"/>
              </a:buClr>
              <a:buSzPct val="80000"/>
            </a:pPr>
            <a:r>
              <a:rPr lang="en-GB" altLang="zh-CN" sz="2200">
                <a:solidFill>
                  <a:srgbClr val="000066"/>
                </a:solidFill>
                <a:latin typeface="Arial Narrow" pitchFamily="34" charset="0"/>
                <a:ea typeface="宋体" charset="-122"/>
              </a:rPr>
              <a:t>Approved Versions</a:t>
            </a:r>
          </a:p>
        </p:txBody>
      </p:sp>
      <p:sp>
        <p:nvSpPr>
          <p:cNvPr id="12293" name="Rectangle 3"/>
          <p:cNvSpPr>
            <a:spLocks noChangeArrowheads="1"/>
          </p:cNvSpPr>
          <p:nvPr/>
        </p:nvSpPr>
        <p:spPr bwMode="auto">
          <a:xfrm>
            <a:off x="261938" y="3663950"/>
            <a:ext cx="2560637" cy="457200"/>
          </a:xfrm>
          <a:prstGeom prst="rect">
            <a:avLst/>
          </a:prstGeom>
          <a:noFill/>
          <a:ln w="12700">
            <a:noFill/>
            <a:miter lim="800000"/>
            <a:headEnd/>
            <a:tailEnd/>
          </a:ln>
        </p:spPr>
        <p:txBody>
          <a:bodyPr lIns="90488" tIns="44450" rIns="90488" bIns="44450"/>
          <a:lstStyle/>
          <a:p>
            <a:pPr marL="111125" indent="-111125" defTabSz="1584325">
              <a:lnSpc>
                <a:spcPct val="100000"/>
              </a:lnSpc>
              <a:spcBef>
                <a:spcPct val="25000"/>
              </a:spcBef>
              <a:buClr>
                <a:schemeClr val="tx1"/>
              </a:buClr>
              <a:buSzPct val="80000"/>
            </a:pPr>
            <a:r>
              <a:rPr lang="en-GB" altLang="zh-CN" sz="2200">
                <a:solidFill>
                  <a:srgbClr val="000066"/>
                </a:solidFill>
                <a:latin typeface="Arial Narrow" pitchFamily="34" charset="0"/>
                <a:ea typeface="宋体" charset="-122"/>
              </a:rPr>
              <a:t>Draft Version 1.0</a:t>
            </a:r>
          </a:p>
        </p:txBody>
      </p:sp>
      <p:graphicFrame>
        <p:nvGraphicFramePr>
          <p:cNvPr id="40057" name="Group 121"/>
          <p:cNvGraphicFramePr>
            <a:graphicFrameLocks noGrp="1"/>
          </p:cNvGraphicFramePr>
          <p:nvPr/>
        </p:nvGraphicFramePr>
        <p:xfrm>
          <a:off x="566738" y="1758950"/>
          <a:ext cx="8001000" cy="1584336"/>
        </p:xfrm>
        <a:graphic>
          <a:graphicData uri="http://schemas.openxmlformats.org/drawingml/2006/table">
            <a:tbl>
              <a:tblPr/>
              <a:tblGrid>
                <a:gridCol w="990600"/>
                <a:gridCol w="1524000"/>
                <a:gridCol w="5486400"/>
              </a:tblGrid>
              <a:tr h="395288">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Version</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Date</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Notes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3952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X.Y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dd mmm yyyy</a:t>
                      </a: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52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40062" name="Group 126"/>
          <p:cNvGraphicFramePr>
            <a:graphicFrameLocks noGrp="1"/>
          </p:cNvGraphicFramePr>
          <p:nvPr/>
        </p:nvGraphicFramePr>
        <p:xfrm>
          <a:off x="566738" y="4121150"/>
          <a:ext cx="8077200" cy="1891511"/>
        </p:xfrm>
        <a:graphic>
          <a:graphicData uri="http://schemas.openxmlformats.org/drawingml/2006/table">
            <a:tbl>
              <a:tblPr/>
              <a:tblGrid>
                <a:gridCol w="1524000"/>
                <a:gridCol w="6553200"/>
              </a:tblGrid>
              <a:tr h="396875">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smtClean="0">
                          <a:ln>
                            <a:noFill/>
                          </a:ln>
                          <a:solidFill>
                            <a:srgbClr val="000066"/>
                          </a:solidFill>
                          <a:effectLst/>
                          <a:latin typeface="Arial Narrow" pitchFamily="34" charset="0"/>
                          <a:ea typeface="宋体" charset="-122"/>
                        </a:rPr>
                        <a:t>Date</a:t>
                      </a:r>
                    </a:p>
                  </a:txBody>
                  <a:tcPr marT="45643" marB="4564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Changes</a:t>
                      </a:r>
                    </a:p>
                  </a:txBody>
                  <a:tcPr marT="45643" marB="4564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70008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smtClean="0">
                          <a:ln>
                            <a:noFill/>
                          </a:ln>
                          <a:solidFill>
                            <a:srgbClr val="000066"/>
                          </a:solidFill>
                          <a:effectLst/>
                          <a:latin typeface="Arial Narrow" pitchFamily="34" charset="0"/>
                          <a:ea typeface="宋体" charset="-122"/>
                        </a:rPr>
                        <a:t>16 Feb 2014</a:t>
                      </a:r>
                    </a:p>
                  </a:txBody>
                  <a:tcPr marT="45643" marB="4564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Initial</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Draft</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a:t>
                      </a:r>
                      <a:r>
                        <a:rPr kumimoji="0" lang="es-ES" altLang="zh-CN" sz="2000" b="0" i="0" u="none" strike="noStrike" cap="none" normalizeH="0" baseline="0" dirty="0" err="1" smtClean="0">
                          <a:ln>
                            <a:noFill/>
                          </a:ln>
                          <a:solidFill>
                            <a:srgbClr val="000066"/>
                          </a:solidFill>
                          <a:effectLst/>
                          <a:latin typeface="Arial Narrow" pitchFamily="34" charset="0"/>
                          <a:ea typeface="宋体" charset="-122"/>
                        </a:rPr>
                        <a:t>Version</a:t>
                      </a:r>
                      <a:r>
                        <a:rPr kumimoji="0" lang="es-ES" altLang="zh-CN" sz="2000" b="0" i="0" u="none" strike="noStrike" cap="none" normalizeH="0" baseline="0" dirty="0" smtClean="0">
                          <a:ln>
                            <a:noFill/>
                          </a:ln>
                          <a:solidFill>
                            <a:srgbClr val="000066"/>
                          </a:solidFill>
                          <a:effectLst/>
                          <a:latin typeface="Arial Narrow" pitchFamily="34" charset="0"/>
                          <a:ea typeface="宋体" charset="-122"/>
                        </a:rPr>
                        <a:t> OMA-WID-0xxx-LWM2M_object_device_capability_20140825-D</a:t>
                      </a:r>
                    </a:p>
                  </a:txBody>
                  <a:tcPr marT="45643" marB="4564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3" marB="4564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3" marB="4564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smtClean="0">
                        <a:ln>
                          <a:noFill/>
                        </a:ln>
                        <a:solidFill>
                          <a:srgbClr val="000066"/>
                        </a:solidFill>
                        <a:effectLst/>
                        <a:latin typeface="Arial Narrow" pitchFamily="34" charset="0"/>
                        <a:ea typeface="宋体" charset="-122"/>
                      </a:endParaRPr>
                    </a:p>
                  </a:txBody>
                  <a:tcPr marT="45643" marB="4564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smtClean="0">
                        <a:ln>
                          <a:noFill/>
                        </a:ln>
                        <a:solidFill>
                          <a:srgbClr val="000066"/>
                        </a:solidFill>
                        <a:effectLst/>
                        <a:latin typeface="Arial Narrow" pitchFamily="34" charset="0"/>
                        <a:ea typeface="宋体" charset="-122"/>
                      </a:endParaRPr>
                    </a:p>
                  </a:txBody>
                  <a:tcPr marT="45643" marB="4564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zh-CN" smtClean="0">
                <a:ea typeface="宋体" charset="-122"/>
              </a:rPr>
              <a:t>Work Item Title and Registration Name </a:t>
            </a:r>
          </a:p>
        </p:txBody>
      </p:sp>
      <p:graphicFrame>
        <p:nvGraphicFramePr>
          <p:cNvPr id="10" name="Table 9"/>
          <p:cNvGraphicFramePr>
            <a:graphicFrameLocks noGrp="1"/>
          </p:cNvGraphicFramePr>
          <p:nvPr/>
        </p:nvGraphicFramePr>
        <p:xfrm>
          <a:off x="642938" y="2751138"/>
          <a:ext cx="8229600" cy="836613"/>
        </p:xfrm>
        <a:graphic>
          <a:graphicData uri="http://schemas.openxmlformats.org/drawingml/2006/table">
            <a:tbl>
              <a:tblPr/>
              <a:tblGrid>
                <a:gridCol w="2057400"/>
                <a:gridCol w="1828800"/>
                <a:gridCol w="2514600"/>
                <a:gridCol w="1828800"/>
              </a:tblGrid>
              <a:tr h="401638">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smtClean="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smtClean="0">
                        <a:ln>
                          <a:noFill/>
                        </a:ln>
                        <a:solidFill>
                          <a:srgbClr val="000000"/>
                        </a:solidFill>
                        <a:effectLst/>
                        <a:latin typeface="Calibri" pitchFamily="34" charset="0"/>
                        <a:ea typeface="宋体" charset="-122"/>
                      </a:endParaRP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smtClean="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smtClean="0">
                        <a:ln>
                          <a:noFill/>
                        </a:ln>
                        <a:solidFill>
                          <a:srgbClr val="000000"/>
                        </a:solidFill>
                        <a:effectLst/>
                        <a:latin typeface="Calibri" pitchFamily="34" charset="0"/>
                        <a:ea typeface="宋体" charset="-122"/>
                      </a:endParaRP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 Object Device Capability Management </a:t>
                      </a: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smtClean="0">
                          <a:ln>
                            <a:noFill/>
                          </a:ln>
                          <a:solidFill>
                            <a:srgbClr val="000000"/>
                          </a:solidFill>
                          <a:effectLst/>
                          <a:latin typeface="Calibri" pitchFamily="34" charset="0"/>
                          <a:ea typeface="宋体" charset="-122"/>
                        </a:rPr>
                        <a:t>OMA DM</a:t>
                      </a: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FF0000"/>
                          </a:solidFill>
                          <a:effectLst/>
                          <a:latin typeface="Calibri" pitchFamily="34" charset="0"/>
                          <a:ea typeface="宋体" charset="-122"/>
                        </a:rPr>
                        <a:t>LWM2M_DevCapMngt</a:t>
                      </a: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rgbClr val="000000"/>
                          </a:solidFill>
                          <a:effectLst/>
                          <a:latin typeface="Calibri" pitchFamily="34" charset="0"/>
                          <a:ea typeface="宋体" charset="-122"/>
                        </a:rPr>
                        <a:t>1.0</a:t>
                      </a:r>
                    </a:p>
                  </a:txBody>
                  <a:tcPr marL="7620" marR="7620" marT="763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116" name="TextBox 1"/>
          <p:cNvSpPr txBox="1">
            <a:spLocks noChangeArrowheads="1"/>
          </p:cNvSpPr>
          <p:nvPr/>
        </p:nvSpPr>
        <p:spPr bwMode="auto">
          <a:xfrm>
            <a:off x="642938" y="4197350"/>
            <a:ext cx="4230687" cy="369888"/>
          </a:xfrm>
          <a:prstGeom prst="rect">
            <a:avLst/>
          </a:prstGeom>
          <a:noFill/>
          <a:ln w="9525">
            <a:noFill/>
            <a:miter lim="800000"/>
            <a:headEnd/>
            <a:tailEnd/>
          </a:ln>
        </p:spPr>
        <p:txBody>
          <a:bodyPr wrap="none">
            <a:spAutoFit/>
          </a:bodyPr>
          <a:lstStyle/>
          <a:p>
            <a:r>
              <a:rPr lang="en-GB" altLang="en-US" b="1"/>
              <a:t>Enabler type: Reference Release </a:t>
            </a:r>
            <a:endParaRPr lang="de-DE" altLang="en-US" b="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smtClean="0">
                <a:ea typeface="宋体" charset="-122"/>
              </a:rPr>
              <a:t>Description and Objectives</a:t>
            </a:r>
          </a:p>
        </p:txBody>
      </p:sp>
      <p:sp>
        <p:nvSpPr>
          <p:cNvPr id="5123" name="Rectangle 1029"/>
          <p:cNvSpPr>
            <a:spLocks noGrp="1" noChangeArrowheads="1"/>
          </p:cNvSpPr>
          <p:nvPr>
            <p:ph type="body" idx="1"/>
          </p:nvPr>
        </p:nvSpPr>
        <p:spPr/>
        <p:txBody>
          <a:bodyPr/>
          <a:lstStyle/>
          <a:p>
            <a:r>
              <a:rPr lang="en-GB" altLang="zh-CN" sz="2400" dirty="0" smtClean="0">
                <a:ea typeface="宋体" charset="-122"/>
              </a:rPr>
              <a:t>Work Areas: Lightweight M2M object for device capability management</a:t>
            </a:r>
          </a:p>
          <a:p>
            <a:r>
              <a:rPr lang="en-GB" altLang="zh-CN" sz="2400" dirty="0" smtClean="0">
                <a:ea typeface="宋体" charset="-122"/>
              </a:rPr>
              <a:t>Issues this Work Item aims to solve: enable the remote management of the p</a:t>
            </a:r>
            <a:r>
              <a:rPr lang="en-GB" sz="2400" dirty="0" smtClean="0"/>
              <a:t>hysical characteristics and related parameters supported by a c</a:t>
            </a:r>
            <a:r>
              <a:rPr lang="en-GB" altLang="zh-CN" sz="2400" dirty="0" smtClean="0">
                <a:ea typeface="宋体" charset="-122"/>
              </a:rPr>
              <a:t>onstrained M2M devices</a:t>
            </a:r>
          </a:p>
          <a:p>
            <a:r>
              <a:rPr lang="en-GB" altLang="zh-CN" sz="2400" dirty="0" smtClean="0">
                <a:ea typeface="宋体" charset="-122"/>
              </a:rPr>
              <a:t>Market benefits: remote LWM2M device capability management functions is also a functionality required in a larger M2M context referencing LWM2M specification (oneM2M)</a:t>
            </a:r>
          </a:p>
          <a:p>
            <a:r>
              <a:rPr lang="en-GB" altLang="zh-CN" sz="2400" dirty="0" smtClean="0">
                <a:ea typeface="宋体" charset="-122"/>
              </a:rPr>
              <a:t>Time to market: 6 months</a:t>
            </a:r>
          </a:p>
          <a:p>
            <a:r>
              <a:rPr lang="en-GB" altLang="zh-CN" sz="2400" dirty="0" smtClean="0">
                <a:ea typeface="宋体" charset="-122"/>
              </a:rPr>
              <a:t>Expected market acceptance: high</a:t>
            </a:r>
          </a:p>
          <a:p>
            <a:r>
              <a:rPr lang="en-GB" altLang="zh-CN" sz="2400" dirty="0" smtClean="0">
                <a:ea typeface="宋体" charset="-122"/>
              </a:rPr>
              <a:t>Complexity: low</a:t>
            </a:r>
          </a:p>
          <a:p>
            <a:r>
              <a:rPr lang="en-GB" altLang="zh-CN" sz="2400" dirty="0" smtClean="0">
                <a:solidFill>
                  <a:schemeClr val="accent5">
                    <a:lumMod val="25000"/>
                  </a:schemeClr>
                </a:solidFill>
                <a:ea typeface="宋体" charset="-122"/>
              </a:rPr>
              <a:t>Uniqueness: </a:t>
            </a:r>
            <a:r>
              <a:rPr lang="en-GB" altLang="zh-CN" sz="2000" dirty="0" smtClean="0">
                <a:solidFill>
                  <a:schemeClr val="accent5">
                    <a:lumMod val="25000"/>
                  </a:schemeClr>
                </a:solidFill>
                <a:ea typeface="宋体" charset="-122"/>
              </a:rPr>
              <a:t>unique, no other specified Object already addressing this functionality yet</a:t>
            </a:r>
            <a:endParaRPr lang="en-GB" altLang="zh-CN" dirty="0" smtClean="0">
              <a:solidFill>
                <a:schemeClr val="accent5">
                  <a:lumMod val="25000"/>
                </a:schemeClr>
              </a:solidFill>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smtClean="0">
                <a:ea typeface="宋体" charset="-122"/>
              </a:rPr>
              <a:t>Main Use Case(s)</a:t>
            </a:r>
          </a:p>
        </p:txBody>
      </p:sp>
      <p:sp>
        <p:nvSpPr>
          <p:cNvPr id="6147" name="Rectangle 5"/>
          <p:cNvSpPr>
            <a:spLocks noGrp="1" noChangeArrowheads="1"/>
          </p:cNvSpPr>
          <p:nvPr>
            <p:ph type="body" idx="1"/>
          </p:nvPr>
        </p:nvSpPr>
        <p:spPr/>
        <p:txBody>
          <a:bodyPr/>
          <a:lstStyle/>
          <a:p>
            <a:pPr>
              <a:defRPr/>
            </a:pPr>
            <a:r>
              <a:rPr lang="en-GB" sz="2000" i="1" dirty="0" smtClean="0"/>
              <a:t>Case 1 :  </a:t>
            </a:r>
          </a:p>
          <a:p>
            <a:pPr marL="25400" indent="-25400">
              <a:buFontTx/>
              <a:buNone/>
              <a:defRPr/>
            </a:pPr>
            <a:r>
              <a:rPr lang="en-GB" sz="2000" dirty="0" smtClean="0"/>
              <a:t>In some area, the local policy could be  to limit the use of some capability on the people’s device when present :  e.g., the Bluetooth, IR, USB, cameras...</a:t>
            </a:r>
            <a:endParaRPr lang="fr-FR" sz="2000" dirty="0" smtClean="0"/>
          </a:p>
          <a:p>
            <a:pPr marL="25400" indent="-25400">
              <a:buFontTx/>
              <a:buNone/>
              <a:defRPr/>
            </a:pPr>
            <a:r>
              <a:rPr lang="en-GB" sz="2000" dirty="0" smtClean="0"/>
              <a:t>When a LWM2M Server detects the presence of the device, it can send a command to the LWM2M Client to disable the Camera capability on the device with an indication that user is not allowed to enable it manually. LWM2M Server will enable the Camera capability on this given device when people go out of this restricted area.</a:t>
            </a:r>
          </a:p>
          <a:p>
            <a:pPr>
              <a:buFontTx/>
              <a:buNone/>
              <a:defRPr/>
            </a:pPr>
            <a:endParaRPr lang="en-GB" sz="2000" dirty="0" smtClean="0"/>
          </a:p>
          <a:p>
            <a:pPr>
              <a:buFontTx/>
              <a:buNone/>
              <a:defRPr/>
            </a:pPr>
            <a:r>
              <a:rPr lang="en-GB" sz="1800" i="1" dirty="0" smtClean="0"/>
              <a:t>Case 2 : </a:t>
            </a:r>
            <a:endParaRPr lang="fr-FR" sz="1800" i="1" dirty="0" smtClean="0"/>
          </a:p>
          <a:p>
            <a:pPr marL="25400" indent="-25400">
              <a:buFontTx/>
              <a:buNone/>
              <a:defRPr/>
            </a:pPr>
            <a:r>
              <a:rPr lang="en-US" sz="2000" dirty="0" smtClean="0"/>
              <a:t>Several types of removable hardware capabilities may be attached to the device: e.g. sensors, camera, keyboard, removable storage. </a:t>
            </a:r>
            <a:endParaRPr lang="fr-FR" sz="2000" dirty="0" smtClean="0"/>
          </a:p>
          <a:p>
            <a:pPr marL="25400" indent="-25400">
              <a:buFontTx/>
              <a:buNone/>
              <a:defRPr/>
            </a:pPr>
            <a:r>
              <a:rPr lang="en-US" sz="2000" dirty="0" smtClean="0"/>
              <a:t>When a removable hardware is inserted or removed from the device, the device can be aware of this and update the device capability information on the LWM2M Client. Then the device capability can be exposed and reported to the LWM2M Server which can manage the device capability later.</a:t>
            </a:r>
            <a:endParaRPr lang="fr-FR" sz="2000" dirty="0" smtClean="0"/>
          </a:p>
          <a:p>
            <a:pPr>
              <a:buFontTx/>
              <a:buNone/>
              <a:defRPr/>
            </a:pPr>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mtClean="0">
                <a:ea typeface="宋体" charset="-122"/>
              </a:rPr>
              <a:t>Impacts, Relationships and Dependencies</a:t>
            </a:r>
          </a:p>
        </p:txBody>
      </p:sp>
      <p:sp>
        <p:nvSpPr>
          <p:cNvPr id="7171" name="Rectangle 5"/>
          <p:cNvSpPr>
            <a:spLocks noGrp="1" noChangeArrowheads="1"/>
          </p:cNvSpPr>
          <p:nvPr>
            <p:ph type="body" idx="1"/>
          </p:nvPr>
        </p:nvSpPr>
        <p:spPr/>
        <p:txBody>
          <a:bodyPr/>
          <a:lstStyle/>
          <a:p>
            <a:r>
              <a:rPr lang="en-GB" altLang="zh-CN" dirty="0" smtClean="0">
                <a:ea typeface="宋体" charset="-122"/>
              </a:rPr>
              <a:t>Existing specifications affected: none</a:t>
            </a:r>
          </a:p>
          <a:p>
            <a:r>
              <a:rPr lang="en-GB" altLang="zh-CN" dirty="0" smtClean="0">
                <a:ea typeface="宋体" charset="-122"/>
              </a:rPr>
              <a:t>Other Work Items affected: none</a:t>
            </a:r>
          </a:p>
          <a:p>
            <a:r>
              <a:rPr lang="en-GB" altLang="zh-CN" dirty="0" smtClean="0">
                <a:ea typeface="宋体" charset="-122"/>
              </a:rPr>
              <a:t>OMA WGs and external organizations affected: </a:t>
            </a:r>
            <a:br>
              <a:rPr lang="en-GB" altLang="zh-CN" dirty="0" smtClean="0">
                <a:ea typeface="宋体" charset="-122"/>
              </a:rPr>
            </a:br>
            <a:r>
              <a:rPr lang="en-GB" altLang="zh-CN" dirty="0" smtClean="0">
                <a:ea typeface="宋体" charset="-122"/>
              </a:rPr>
              <a:t>oneM2M organisation is already waiting to be able to refer this object</a:t>
            </a:r>
          </a:p>
          <a:p>
            <a:r>
              <a:rPr lang="en-GB" altLang="zh-CN" dirty="0" smtClean="0">
                <a:solidFill>
                  <a:schemeClr val="accent5">
                    <a:lumMod val="25000"/>
                  </a:schemeClr>
                </a:solidFill>
                <a:ea typeface="宋体" charset="-122"/>
              </a:rPr>
              <a:t>Impacts on Architecture, Charging/Billing, Security, Privacy, IOT: </a:t>
            </a:r>
            <a:br>
              <a:rPr lang="en-GB" altLang="zh-CN" dirty="0" smtClean="0">
                <a:solidFill>
                  <a:schemeClr val="accent5">
                    <a:lumMod val="25000"/>
                  </a:schemeClr>
                </a:solidFill>
                <a:ea typeface="宋体" charset="-122"/>
              </a:rPr>
            </a:br>
            <a:r>
              <a:rPr lang="en-GB" altLang="zh-CN" dirty="0" smtClean="0">
                <a:solidFill>
                  <a:schemeClr val="accent5">
                    <a:lumMod val="25000"/>
                  </a:schemeClr>
                </a:solidFill>
                <a:ea typeface="宋体" charset="-122"/>
              </a:rPr>
              <a:t>none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r>
              <a:rPr lang="en-GB" altLang="zh-CN" smtClean="0">
                <a:ea typeface="宋体" charset="-122"/>
              </a:rPr>
              <a:t>Proposed Timeline</a:t>
            </a:r>
          </a:p>
        </p:txBody>
      </p:sp>
      <p:graphicFrame>
        <p:nvGraphicFramePr>
          <p:cNvPr id="1026" name="Object 1755"/>
          <p:cNvGraphicFramePr>
            <a:graphicFrameLocks noChangeAspect="1"/>
          </p:cNvGraphicFramePr>
          <p:nvPr/>
        </p:nvGraphicFramePr>
        <p:xfrm>
          <a:off x="795338" y="0"/>
          <a:ext cx="914400" cy="714375"/>
        </p:xfrm>
        <a:graphic>
          <a:graphicData uri="http://schemas.openxmlformats.org/presentationml/2006/ole">
            <p:oleObj spid="_x0000_s1026" name="Worksheet" showAsIcon="1" r:id="rId4" imgW="914400" imgH="714375" progId="Excel.Sheet.8">
              <p:embed/>
            </p:oleObj>
          </a:graphicData>
        </a:graphic>
      </p:graphicFrame>
      <p:sp>
        <p:nvSpPr>
          <p:cNvPr id="1028" name="Control 1178"/>
          <p:cNvSpPr>
            <a:spLocks noRot="1" noChangeArrowheads="1" noChangeShapeType="1"/>
          </p:cNvSpPr>
          <p:nvPr/>
        </p:nvSpPr>
        <p:spPr bwMode="auto">
          <a:xfrm>
            <a:off x="0" y="3206750"/>
            <a:ext cx="6000750" cy="2908300"/>
          </a:xfrm>
          <a:prstGeom prst="rect">
            <a:avLst/>
          </a:prstGeom>
          <a:noFill/>
          <a:ln w="9525">
            <a:noFill/>
            <a:miter lim="800000"/>
            <a:headEnd/>
            <a:tailEnd/>
          </a:ln>
        </p:spPr>
        <p:txBody>
          <a:bodyPr/>
          <a:lstStyle/>
          <a:p>
            <a:endParaRPr lang="en-GB" altLang="zh-CN">
              <a:ea typeface="宋体" charset="-122"/>
            </a:endParaRPr>
          </a:p>
        </p:txBody>
      </p:sp>
      <p:graphicFrame>
        <p:nvGraphicFramePr>
          <p:cNvPr id="3" name="Table 2"/>
          <p:cNvGraphicFramePr>
            <a:graphicFrameLocks noGrp="1"/>
          </p:cNvGraphicFramePr>
          <p:nvPr/>
        </p:nvGraphicFramePr>
        <p:xfrm>
          <a:off x="5214938" y="2139950"/>
          <a:ext cx="3886200" cy="2724155"/>
        </p:xfrm>
        <a:graphic>
          <a:graphicData uri="http://schemas.openxmlformats.org/drawingml/2006/table">
            <a:tbl>
              <a:tblPr/>
              <a:tblGrid>
                <a:gridCol w="1927225"/>
                <a:gridCol w="955675"/>
                <a:gridCol w="250825"/>
                <a:gridCol w="250825"/>
                <a:gridCol w="250825"/>
                <a:gridCol w="250825"/>
              </a:tblGrid>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 </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rowSpan="2" gridSpan="4">
                  <a:txBody>
                    <a:bodyPr/>
                    <a:lstStyle/>
                    <a:p>
                      <a:pPr marL="0" marR="0" lvl="0" indent="0" algn="ctr" defTabSz="914400" rtl="0" eaLnBrk="1" fontAlgn="t"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Approximate duration in months</a:t>
                      </a:r>
                      <a:endParaRPr kumimoji="0" lang="de-DE" sz="1200" b="1" i="0" u="none" strike="noStrike" cap="none" normalizeH="0" baseline="0" smtClean="0">
                        <a:ln>
                          <a:noFill/>
                        </a:ln>
                        <a:solidFill>
                          <a:srgbClr val="000000"/>
                        </a:solidFill>
                        <a:effectLst/>
                        <a:latin typeface="Arial" charset="0"/>
                      </a:endParaRPr>
                    </a:p>
                  </a:txBody>
                  <a:tcPr marL="7620" marR="7620" marT="7622"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rowSpan="2" hMerge="1">
                  <a:txBody>
                    <a:bodyPr/>
                    <a:lstStyle/>
                    <a:p>
                      <a:endParaRPr lang="fr-FR"/>
                    </a:p>
                  </a:txBody>
                  <a:tcPr/>
                </a:tc>
                <a:tc rowSpan="2" hMerge="1">
                  <a:txBody>
                    <a:bodyPr/>
                    <a:lstStyle/>
                    <a:p>
                      <a:endParaRPr lang="fr-FR"/>
                    </a:p>
                  </a:txBody>
                  <a:tcPr/>
                </a:tc>
                <a:tc rowSpan="2" hMerge="1">
                  <a:txBody>
                    <a:bodyPr/>
                    <a:lstStyle/>
                    <a:p>
                      <a:endParaRPr lang="fr-FR"/>
                    </a:p>
                  </a:txBody>
                  <a:tcPr/>
                </a:tc>
              </a:tr>
              <a:tr h="3587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Date</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gridSpan="4" vMerge="1">
                  <a:txBody>
                    <a:bodyPr/>
                    <a:lstStyle/>
                    <a:p>
                      <a:endParaRPr lang="fr-FR"/>
                    </a:p>
                  </a:txBody>
                  <a:tcPr/>
                </a:tc>
                <a:tc hMerge="1" vMerge="1">
                  <a:txBody>
                    <a:bodyPr/>
                    <a:lstStyle/>
                    <a:p>
                      <a:endParaRPr lang="fr-FR"/>
                    </a:p>
                  </a:txBody>
                  <a:tcPr/>
                </a:tc>
                <a:tc hMerge="1" vMerge="1">
                  <a:txBody>
                    <a:bodyPr/>
                    <a:lstStyle/>
                    <a:p>
                      <a:endParaRPr lang="fr-FR"/>
                    </a:p>
                  </a:txBody>
                  <a:tcPr/>
                </a:tc>
                <a:tc hMerge="1" vMerge="1">
                  <a:txBody>
                    <a:bodyPr/>
                    <a:lstStyle/>
                    <a:p>
                      <a:endParaRPr lang="fr-FR"/>
                    </a:p>
                  </a:txBody>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RD start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New reqs deadline</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RD review start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RD as Candidate</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0</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AD start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AD review start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AD as Candidate</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0</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Detailed spec start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2014-09-07</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984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Consistency start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2014-11-07</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2</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2063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Enabler as Candidate</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2014-12-07</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dirty="0" smtClean="0">
                          <a:ln>
                            <a:noFill/>
                          </a:ln>
                          <a:solidFill>
                            <a:srgbClr val="000000"/>
                          </a:solidFill>
                          <a:effectLst/>
                          <a:latin typeface="Arial Narrow" pitchFamily="34" charset="0"/>
                        </a:rPr>
                        <a:t>1 </a:t>
                      </a:r>
                      <a:endParaRPr kumimoji="0" lang="de-DE" sz="1200" b="1" i="0" u="none" strike="noStrike" cap="none" normalizeH="0" baseline="0" dirty="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de-DE" sz="1200" b="0" i="0" u="none" strike="noStrike" cap="none" normalizeH="0" baseline="0" smtClean="0">
                          <a:ln>
                            <a:noFill/>
                          </a:ln>
                          <a:solidFill>
                            <a:srgbClr val="000000"/>
                          </a:solidFill>
                          <a:effectLst/>
                          <a:latin typeface="Arial Narrow" pitchFamily="34" charset="0"/>
                        </a:rPr>
                        <a:t> </a:t>
                      </a:r>
                      <a:endParaRPr kumimoji="0" lang="de-DE" sz="1200" b="1"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r h="174625">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de-DE" sz="1000" b="0" i="0" u="none" strike="noStrike" cap="none" normalizeH="0" baseline="0" smtClean="0">
                        <a:ln>
                          <a:noFill/>
                        </a:ln>
                        <a:solidFill>
                          <a:srgbClr val="000000"/>
                        </a:solidFill>
                        <a:effectLst/>
                        <a:latin typeface="Arial" charset="0"/>
                      </a:endParaRPr>
                    </a:p>
                  </a:txBody>
                  <a:tcPr marL="7620" marR="7620" marT="7622"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EFF"/>
                    </a:solidFill>
                  </a:tcPr>
                </a:tc>
              </a:tr>
            </a:tbl>
          </a:graphicData>
        </a:graphic>
      </p:graphicFrame>
      <p:graphicFrame>
        <p:nvGraphicFramePr>
          <p:cNvPr id="8" name="Chart 7"/>
          <p:cNvGraphicFramePr>
            <a:graphicFrameLocks/>
          </p:cNvGraphicFramePr>
          <p:nvPr/>
        </p:nvGraphicFramePr>
        <p:xfrm>
          <a:off x="566737" y="2139950"/>
          <a:ext cx="4401502" cy="274320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smtClean="0">
                <a:ea typeface="宋体" charset="-122"/>
              </a:rPr>
              <a:t>Planned deliverables</a:t>
            </a:r>
          </a:p>
        </p:txBody>
      </p:sp>
      <p:sp>
        <p:nvSpPr>
          <p:cNvPr id="8195" name="Rectangle 3"/>
          <p:cNvSpPr>
            <a:spLocks noGrp="1" noChangeArrowheads="1"/>
          </p:cNvSpPr>
          <p:nvPr>
            <p:ph type="body" idx="1"/>
          </p:nvPr>
        </p:nvSpPr>
        <p:spPr>
          <a:xfrm>
            <a:off x="261938" y="1149350"/>
            <a:ext cx="8778875" cy="5383213"/>
          </a:xfrm>
        </p:spPr>
        <p:txBody>
          <a:bodyPr/>
          <a:lstStyle/>
          <a:p>
            <a:r>
              <a:rPr lang="es-ES" altLang="zh-CN" dirty="0" err="1" smtClean="0">
                <a:ea typeface="宋体" charset="-122"/>
              </a:rPr>
              <a:t>Requirements</a:t>
            </a:r>
            <a:endParaRPr lang="es-ES" altLang="zh-CN" dirty="0" smtClean="0">
              <a:ea typeface="宋体" charset="-122"/>
            </a:endParaRPr>
          </a:p>
          <a:p>
            <a:pPr lvl="1"/>
            <a:r>
              <a:rPr lang="es-ES" altLang="zh-CN" dirty="0" smtClean="0">
                <a:ea typeface="宋体" charset="-122"/>
              </a:rPr>
              <a:t>No </a:t>
            </a:r>
            <a:r>
              <a:rPr lang="es-ES" altLang="zh-CN" dirty="0" err="1" smtClean="0">
                <a:ea typeface="宋体" charset="-122"/>
              </a:rPr>
              <a:t>Requirements</a:t>
            </a:r>
            <a:endParaRPr lang="es-ES" altLang="zh-CN" i="1" dirty="0" smtClean="0">
              <a:ea typeface="宋体" charset="-122"/>
            </a:endParaRPr>
          </a:p>
          <a:p>
            <a:r>
              <a:rPr lang="es-ES" altLang="zh-CN" dirty="0" err="1" smtClean="0">
                <a:ea typeface="宋体" charset="-122"/>
              </a:rPr>
              <a:t>Architecture</a:t>
            </a:r>
            <a:endParaRPr lang="es-ES" altLang="zh-CN" dirty="0" smtClean="0">
              <a:ea typeface="宋体" charset="-122"/>
            </a:endParaRPr>
          </a:p>
          <a:p>
            <a:pPr lvl="1"/>
            <a:r>
              <a:rPr lang="es-ES" altLang="zh-CN" dirty="0" smtClean="0">
                <a:ea typeface="宋体" charset="-122"/>
              </a:rPr>
              <a:t>No </a:t>
            </a:r>
            <a:r>
              <a:rPr lang="es-ES" altLang="zh-CN" dirty="0" err="1" smtClean="0">
                <a:ea typeface="宋体" charset="-122"/>
              </a:rPr>
              <a:t>Architecture</a:t>
            </a:r>
            <a:endParaRPr lang="es-ES" altLang="zh-CN" i="1" dirty="0" smtClean="0">
              <a:ea typeface="宋体" charset="-122"/>
            </a:endParaRPr>
          </a:p>
          <a:p>
            <a:r>
              <a:rPr lang="es-ES" altLang="zh-CN" dirty="0" err="1" smtClean="0">
                <a:ea typeface="宋体" charset="-122"/>
              </a:rPr>
              <a:t>Development</a:t>
            </a:r>
            <a:r>
              <a:rPr lang="es-ES" altLang="zh-CN" dirty="0" smtClean="0">
                <a:ea typeface="宋体" charset="-122"/>
              </a:rPr>
              <a:t> </a:t>
            </a:r>
            <a:r>
              <a:rPr lang="es-ES" altLang="zh-CN" dirty="0" err="1" smtClean="0">
                <a:ea typeface="宋体" charset="-122"/>
              </a:rPr>
              <a:t>Phase</a:t>
            </a:r>
            <a:endParaRPr lang="es-ES" altLang="zh-CN" dirty="0" smtClean="0">
              <a:ea typeface="宋体" charset="-122"/>
            </a:endParaRPr>
          </a:p>
          <a:p>
            <a:pPr lvl="1"/>
            <a:r>
              <a:rPr lang="es-ES" altLang="zh-CN" i="1" dirty="0" smtClean="0">
                <a:solidFill>
                  <a:srgbClr val="FF0000"/>
                </a:solidFill>
                <a:ea typeface="宋体" charset="-122"/>
              </a:rPr>
              <a:t> </a:t>
            </a:r>
            <a:r>
              <a:rPr lang="es-ES" altLang="zh-CN" i="1" dirty="0" smtClean="0">
                <a:solidFill>
                  <a:schemeClr val="tx1"/>
                </a:solidFill>
                <a:ea typeface="宋体" charset="-122"/>
              </a:rPr>
              <a:t>LWM2M </a:t>
            </a:r>
            <a:r>
              <a:rPr lang="es-ES" altLang="zh-CN" i="1" dirty="0" err="1" smtClean="0">
                <a:solidFill>
                  <a:schemeClr val="tx1"/>
                </a:solidFill>
                <a:ea typeface="宋体" charset="-122"/>
              </a:rPr>
              <a:t>Object</a:t>
            </a:r>
            <a:r>
              <a:rPr lang="es-ES" altLang="zh-CN" i="1" dirty="0" smtClean="0">
                <a:solidFill>
                  <a:schemeClr val="tx1"/>
                </a:solidFill>
                <a:ea typeface="宋体" charset="-122"/>
              </a:rPr>
              <a:t> </a:t>
            </a:r>
            <a:r>
              <a:rPr lang="es-ES" altLang="zh-CN" i="1" dirty="0" err="1" smtClean="0">
                <a:solidFill>
                  <a:schemeClr val="tx1"/>
                </a:solidFill>
                <a:ea typeface="宋体" charset="-122"/>
              </a:rPr>
              <a:t>specification</a:t>
            </a:r>
            <a:r>
              <a:rPr lang="es-ES" altLang="zh-CN" i="1" dirty="0" smtClean="0">
                <a:solidFill>
                  <a:schemeClr val="tx1"/>
                </a:solidFill>
                <a:ea typeface="宋体" charset="-122"/>
              </a:rPr>
              <a:t> </a:t>
            </a:r>
            <a:endParaRPr lang="es-ES" altLang="zh-CN" i="1" dirty="0" smtClean="0">
              <a:solidFill>
                <a:schemeClr val="tx1"/>
              </a:solidFill>
              <a:ea typeface="宋体"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smtClean="0">
                <a:ea typeface="宋体" charset="-122"/>
              </a:rPr>
              <a:t>Planned reviews</a:t>
            </a:r>
          </a:p>
        </p:txBody>
      </p:sp>
      <p:sp>
        <p:nvSpPr>
          <p:cNvPr id="9219" name="Rectangle 3"/>
          <p:cNvSpPr>
            <a:spLocks noGrp="1" noChangeArrowheads="1"/>
          </p:cNvSpPr>
          <p:nvPr>
            <p:ph type="body" idx="1"/>
          </p:nvPr>
        </p:nvSpPr>
        <p:spPr/>
        <p:txBody>
          <a:bodyPr/>
          <a:lstStyle/>
          <a:p>
            <a:r>
              <a:rPr lang="es-ES" altLang="zh-CN" smtClean="0">
                <a:ea typeface="宋体" charset="-122"/>
              </a:rPr>
              <a:t>Requirements</a:t>
            </a:r>
          </a:p>
          <a:p>
            <a:pPr lvl="1"/>
            <a:r>
              <a:rPr lang="es-ES" altLang="zh-CN" smtClean="0">
                <a:ea typeface="宋体" charset="-122"/>
              </a:rPr>
              <a:t>No Review </a:t>
            </a:r>
            <a:endParaRPr lang="es-ES" altLang="zh-CN" i="1" smtClean="0">
              <a:ea typeface="宋体" charset="-122"/>
            </a:endParaRPr>
          </a:p>
          <a:p>
            <a:r>
              <a:rPr lang="es-ES" altLang="zh-CN" smtClean="0">
                <a:ea typeface="宋体" charset="-122"/>
              </a:rPr>
              <a:t>Architecture</a:t>
            </a:r>
          </a:p>
          <a:p>
            <a:pPr lvl="1"/>
            <a:r>
              <a:rPr lang="es-ES" altLang="zh-CN" smtClean="0">
                <a:ea typeface="宋体" charset="-122"/>
              </a:rPr>
              <a:t>No Review</a:t>
            </a:r>
            <a:endParaRPr lang="es-ES" altLang="zh-CN" i="1" smtClean="0">
              <a:ea typeface="宋体" charset="-122"/>
            </a:endParaRPr>
          </a:p>
          <a:p>
            <a:r>
              <a:rPr lang="es-ES" altLang="zh-CN" smtClean="0">
                <a:ea typeface="宋体" charset="-122"/>
              </a:rPr>
              <a:t>Release</a:t>
            </a:r>
          </a:p>
          <a:p>
            <a:pPr lvl="1"/>
            <a:r>
              <a:rPr lang="es-ES" altLang="zh-CN" smtClean="0">
                <a:ea typeface="宋体" charset="-122"/>
              </a:rPr>
              <a:t>Closure Review</a:t>
            </a:r>
            <a:endParaRPr lang="es-ES" altLang="zh-CN" i="1" smtClean="0">
              <a:ea typeface="宋体"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smtClean="0">
                <a:ea typeface="宋体"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smtClean="0">
                <a:ea typeface="宋体"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2135190"/>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smtClean="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err="1" smtClean="0">
                          <a:ln>
                            <a:noFill/>
                          </a:ln>
                          <a:solidFill>
                            <a:schemeClr val="tx1"/>
                          </a:solidFill>
                          <a:effectLst/>
                          <a:latin typeface="Arial Narrow" pitchFamily="34" charset="0"/>
                          <a:ea typeface="宋体" charset="-122"/>
                        </a:rPr>
                        <a:t>Gemalto</a:t>
                      </a:r>
                      <a:r>
                        <a:rPr kumimoji="0" lang="en-US" altLang="zh-CN" sz="2200" b="0" i="0" u="none" strike="noStrike" cap="none" normalizeH="0" baseline="0" dirty="0" smtClean="0">
                          <a:ln>
                            <a:noFill/>
                          </a:ln>
                          <a:solidFill>
                            <a:schemeClr val="tx1"/>
                          </a:solidFill>
                          <a:effectLst/>
                          <a:latin typeface="Arial Narrow" pitchFamily="34" charset="0"/>
                          <a:ea typeface="宋体" charset="-122"/>
                        </a:rPr>
                        <a:t> N.V</a:t>
                      </a:r>
                      <a:endParaRPr kumimoji="0" lang="en-GB" altLang="zh-CN" sz="2200" b="0" i="0" u="none" strike="noStrike" cap="none" normalizeH="0" baseline="0" dirty="0" smtClean="0">
                        <a:ln>
                          <a:noFill/>
                        </a:ln>
                        <a:solidFill>
                          <a:schemeClr val="tx1"/>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smtClean="0">
                          <a:ln>
                            <a:noFill/>
                          </a:ln>
                          <a:solidFill>
                            <a:schemeClr val="tx1"/>
                          </a:solidFill>
                          <a:effectLst/>
                          <a:latin typeface="Arial Narrow" pitchFamily="34" charset="0"/>
                          <a:ea typeface="宋体" charset="-122"/>
                        </a:rPr>
                        <a:t>Full</a:t>
                      </a:r>
                      <a:endParaRPr kumimoji="0" lang="en-GB" altLang="zh-CN" sz="2200" b="0" i="0" u="none" strike="noStrike" cap="none" normalizeH="0" baseline="0" smtClean="0">
                        <a:ln>
                          <a:noFill/>
                        </a:ln>
                        <a:solidFill>
                          <a:schemeClr val="tx1"/>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tx1"/>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chemeClr val="tx1"/>
                          </a:solidFill>
                          <a:effectLst/>
                          <a:latin typeface="Arial Narrow" pitchFamily="34" charset="0"/>
                          <a:ea typeface="宋体"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smtClean="0">
                        <a:ln>
                          <a:noFill/>
                        </a:ln>
                        <a:solidFill>
                          <a:schemeClr val="tx1"/>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smtClean="0">
                          <a:ln>
                            <a:noFill/>
                          </a:ln>
                          <a:solidFill>
                            <a:schemeClr val="tx1"/>
                          </a:solidFill>
                          <a:effectLst/>
                          <a:latin typeface="Arial Narrow" pitchFamily="34" charset="0"/>
                          <a:ea typeface="宋体"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1" u="none" strike="noStrike" cap="none" normalizeH="0" baseline="0" dirty="0" smtClean="0">
                        <a:ln>
                          <a:noFill/>
                        </a:ln>
                        <a:solidFill>
                          <a:srgbClr val="FF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1" u="none" strike="noStrike" cap="none" normalizeH="0" baseline="0" dirty="0" smtClean="0">
                          <a:ln>
                            <a:noFill/>
                          </a:ln>
                          <a:solidFill>
                            <a:srgbClr val="FF0000"/>
                          </a:solidFill>
                          <a:effectLst/>
                          <a:latin typeface="Arial Narrow" pitchFamily="34" charset="0"/>
                          <a:ea typeface="宋体" charset="-122"/>
                        </a:rPr>
                        <a:t>Full</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9168</TotalTime>
  <Pages>15</Pages>
  <Words>1775</Words>
  <Application>Microsoft Office PowerPoint</Application>
  <PresentationFormat>Custom</PresentationFormat>
  <Paragraphs>202</Paragraphs>
  <Slides>11</Slides>
  <Notes>11</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11</vt:i4>
      </vt:variant>
    </vt:vector>
  </HeadingPairs>
  <TitlesOfParts>
    <vt:vector size="15" baseType="lpstr">
      <vt:lpstr>OMA Template</vt:lpstr>
      <vt:lpstr>Custom Design</vt:lpstr>
      <vt:lpstr>1_Custom Design</vt:lpstr>
      <vt:lpstr>Worksheet</vt:lpstr>
      <vt:lpstr>OMA-DM-LightweightM2M-2014-xxx-WID_Device_Capability_Management_Object   Work Item Document W0035 - LWM2M Object Device Capability Management V1.0</vt:lpstr>
      <vt:lpstr>Work Item Title and Registration Name </vt:lpstr>
      <vt:lpstr>Description and Objectives</vt:lpstr>
      <vt:lpstr>Main Use Case(s)</vt:lpstr>
      <vt:lpstr>Impacts, Relationships and Dependencies</vt:lpstr>
      <vt:lpstr>Proposed Timeline</vt:lpstr>
      <vt:lpstr>Planned deliverables</vt:lpstr>
      <vt:lpstr>Planned reviews</vt:lpstr>
      <vt:lpstr>Supporting Companies</vt:lpstr>
      <vt:lpstr>Proposed Resources</vt:lpstr>
      <vt:lpstr>Document History</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tgarnier5</cp:lastModifiedBy>
  <cp:revision>375</cp:revision>
  <cp:lastPrinted>1999-04-27T06:51:51Z</cp:lastPrinted>
  <dcterms:created xsi:type="dcterms:W3CDTF">2002-03-19T14:05:12Z</dcterms:created>
  <dcterms:modified xsi:type="dcterms:W3CDTF">2014-08-26T15:44:53Z</dcterms:modified>
</cp:coreProperties>
</file>