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0" r:id="rId4"/>
    <p:sldId id="258" r:id="rId5"/>
    <p:sldId id="281" r:id="rId6"/>
    <p:sldId id="282" r:id="rId7"/>
    <p:sldId id="287" r:id="rId8"/>
    <p:sldId id="277" r:id="rId9"/>
    <p:sldId id="260" r:id="rId10"/>
    <p:sldId id="276" r:id="rId11"/>
    <p:sldId id="283" r:id="rId12"/>
    <p:sldId id="284" r:id="rId13"/>
    <p:sldId id="285" r:id="rId14"/>
    <p:sldId id="286" r:id="rId15"/>
    <p:sldId id="288" r:id="rId16"/>
    <p:sldId id="290" r:id="rId17"/>
    <p:sldId id="289" r:id="rId18"/>
    <p:sldId id="291" r:id="rId19"/>
  </p:sldIdLst>
  <p:sldSz cx="9359900" cy="7023100"/>
  <p:notesSz cx="9359900" cy="70231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00" y="-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mobilealliance.org/UseAgreement.html)" TargetMode="External"/><Relationship Id="rId4" Type="http://schemas.openxmlformats.org/officeDocument/2006/relationships/hyperlink" Target="http://www.openmobilealliance.org/" TargetMode="External"/><Relationship Id="rId5" Type="http://schemas.openxmlformats.org/officeDocument/2006/relationships/hyperlink" Target="mailto:rodermund@vodafone.d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6429"/>
            <a:ext cx="9358918" cy="65493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539750"/>
            <a:ext cx="8784590" cy="12048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/>
              <a:t>OMA-DM-LightweightM2M-</a:t>
            </a:r>
            <a:r>
              <a:rPr lang="en-GB" sz="1800" dirty="0" smtClean="0"/>
              <a:t>2016-</a:t>
            </a:r>
            <a:r>
              <a:rPr lang="en-GB" sz="1800" dirty="0" smtClean="0"/>
              <a:t>0008-</a:t>
            </a:r>
            <a:r>
              <a:rPr lang="en-GB" sz="1800" dirty="0" smtClean="0"/>
              <a:t>INP_LPWA_considerations</a:t>
            </a:r>
            <a:r>
              <a:rPr lang="de-DE" sz="1800" dirty="0" smtClean="0"/>
              <a:t> 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LWM2M 1.1 LPWA </a:t>
            </a:r>
            <a:r>
              <a:rPr lang="de-DE" dirty="0" err="1" smtClean="0"/>
              <a:t>considerations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l</a:t>
            </a:r>
            <a:r>
              <a:rPr sz="900" dirty="0">
                <a:latin typeface="Arial"/>
                <a:cs typeface="Arial"/>
                <a:hlinkClick r:id="rId3"/>
              </a:rPr>
              <a:t>)</a:t>
            </a:r>
            <a:r>
              <a:rPr sz="900" spc="-50" dirty="0">
                <a:latin typeface="Arial"/>
                <a:cs typeface="Arial"/>
                <a:hlinkClick r:id="rId3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4"/>
              </a:rPr>
              <a:t>ww</a:t>
            </a:r>
            <a:r>
              <a:rPr sz="900" spc="-50" dirty="0">
                <a:latin typeface="Arial"/>
                <a:cs typeface="Arial"/>
                <a:hlinkClick r:id="rId4"/>
              </a:rPr>
              <a:t>w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org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0550" y="2292350"/>
            <a:ext cx="24015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lang="de-DE" sz="2000" b="1" spc="-285" dirty="0" smtClean="0">
                <a:latin typeface="Tahoma-Bold"/>
                <a:cs typeface="Tahoma-Bold"/>
              </a:rPr>
              <a:t>18  </a:t>
            </a:r>
            <a:r>
              <a:rPr lang="de-DE" sz="2000" b="1" spc="-285" dirty="0" smtClean="0">
                <a:latin typeface="Tahoma-Bold"/>
                <a:cs typeface="Tahoma-Bold"/>
              </a:rPr>
              <a:t>Jan</a:t>
            </a:r>
            <a:r>
              <a:rPr sz="2000" b="1" spc="-5" dirty="0" smtClean="0">
                <a:latin typeface="Tahoma-Bold"/>
                <a:cs typeface="Tahoma-Bold"/>
              </a:rPr>
              <a:t> 201</a:t>
            </a:r>
            <a:r>
              <a:rPr lang="x-none" sz="2000" b="1" spc="-5" dirty="0" smtClean="0">
                <a:latin typeface="Tahoma-Bold"/>
                <a:cs typeface="Tahoma-Bold"/>
              </a:rPr>
              <a:t>6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69020" y="3216553"/>
            <a:ext cx="671612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de-DE" sz="2000" b="1" spc="-290" dirty="0" smtClean="0">
                <a:latin typeface="Tahoma-Bold"/>
                <a:cs typeface="Tahoma-Bold"/>
              </a:rPr>
              <a:t>	</a:t>
            </a:r>
            <a:r>
              <a:rPr sz="1200" b="1" dirty="0" smtClean="0">
                <a:latin typeface="Tahoma-Bold"/>
                <a:cs typeface="Tahoma-Bold"/>
              </a:rPr>
              <a:t>F</a:t>
            </a:r>
            <a:r>
              <a:rPr sz="1200" b="1" spc="-5" dirty="0" smtClean="0">
                <a:latin typeface="Tahoma-Bold"/>
                <a:cs typeface="Tahoma-Bold"/>
              </a:rPr>
              <a:t>rie</a:t>
            </a:r>
            <a:r>
              <a:rPr sz="1200" b="1" dirty="0" smtClean="0">
                <a:latin typeface="Tahoma-Bold"/>
                <a:cs typeface="Tahoma-Bold"/>
              </a:rPr>
              <a:t>dh</a:t>
            </a:r>
            <a:r>
              <a:rPr sz="1200" b="1" spc="-5" dirty="0" smtClean="0">
                <a:latin typeface="Tahoma-Bold"/>
                <a:cs typeface="Tahoma-Bold"/>
              </a:rPr>
              <a:t>elm </a:t>
            </a:r>
            <a:r>
              <a:rPr sz="1200" b="1" dirty="0" smtClean="0">
                <a:latin typeface="Tahoma-Bold"/>
                <a:cs typeface="Tahoma-Bold"/>
              </a:rPr>
              <a:t>Rod</a:t>
            </a:r>
            <a:r>
              <a:rPr sz="1200" b="1" spc="-5" dirty="0" smtClean="0">
                <a:latin typeface="Tahoma-Bold"/>
                <a:cs typeface="Tahoma-Bold"/>
              </a:rPr>
              <a:t>erm</a:t>
            </a:r>
            <a:r>
              <a:rPr sz="1200" b="1" dirty="0" smtClean="0">
                <a:latin typeface="Tahoma-Bold"/>
                <a:cs typeface="Tahoma-Bold"/>
              </a:rPr>
              <a:t>und</a:t>
            </a:r>
            <a:r>
              <a:rPr lang="de-DE" sz="1200" b="1" dirty="0" smtClean="0">
                <a:latin typeface="Tahoma-Bold"/>
                <a:cs typeface="Tahoma-Bold"/>
              </a:rPr>
              <a:t>   </a:t>
            </a:r>
            <a:r>
              <a:rPr lang="de-DE" sz="1200" b="1" dirty="0" smtClean="0">
                <a:latin typeface="Tahoma-Bold"/>
                <a:cs typeface="Tahoma-Bold"/>
                <a:hlinkClick r:id="rId5"/>
              </a:rPr>
              <a:t>rodermund@vodafone.de</a:t>
            </a:r>
            <a:r>
              <a:rPr lang="de-DE" sz="1200" b="1" dirty="0" smtClean="0">
                <a:latin typeface="Tahoma-Bold"/>
                <a:cs typeface="Tahoma-Bold"/>
              </a:rPr>
              <a:t> </a:t>
            </a:r>
            <a:br>
              <a:rPr lang="de-DE" sz="1200" b="1" dirty="0" smtClean="0">
                <a:latin typeface="Tahoma-Bold"/>
                <a:cs typeface="Tahoma-Bold"/>
              </a:rPr>
            </a:br>
            <a:r>
              <a:rPr lang="de-DE" sz="1200" b="1" dirty="0" smtClean="0">
                <a:latin typeface="Tahoma-Bold"/>
                <a:cs typeface="Tahoma-Bold"/>
              </a:rPr>
              <a:t>		</a:t>
            </a:r>
            <a:r>
              <a:rPr lang="de-DE" sz="1200" b="1" dirty="0">
                <a:latin typeface="Tahoma-Bold"/>
                <a:cs typeface="Tahoma-Bold"/>
              </a:rPr>
              <a:t>	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0400" y="3496181"/>
            <a:ext cx="7349490" cy="707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endParaRPr lang="de-DE" sz="2000" b="1" spc="-5" dirty="0" smtClean="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>
                <a:latin typeface="Tahoma-Bold"/>
                <a:cs typeface="Tahoma-Bold"/>
              </a:rPr>
              <a:t>:</a:t>
            </a:r>
            <a:r>
              <a:rPr sz="2000" b="1" spc="50" dirty="0">
                <a:latin typeface="Tahoma-Bold"/>
                <a:cs typeface="Tahoma-Bold"/>
              </a:rPr>
              <a:t> </a:t>
            </a:r>
            <a:r>
              <a:rPr sz="2000" b="1" spc="-5" dirty="0" smtClean="0">
                <a:latin typeface="Tahoma-Bold"/>
                <a:cs typeface="Tahoma-Bold"/>
              </a:rPr>
              <a:t>Vo</a:t>
            </a:r>
            <a:r>
              <a:rPr sz="2000" b="1" dirty="0" smtClean="0">
                <a:latin typeface="Tahoma-Bold"/>
                <a:cs typeface="Tahoma-Bold"/>
              </a:rPr>
              <a:t>d</a:t>
            </a:r>
            <a:r>
              <a:rPr sz="2000" b="1" spc="-5" dirty="0" smtClean="0">
                <a:latin typeface="Tahoma-Bold"/>
                <a:cs typeface="Tahoma-Bold"/>
              </a:rPr>
              <a:t>a</a:t>
            </a:r>
            <a:r>
              <a:rPr sz="2000" b="1" dirty="0" smtClean="0">
                <a:latin typeface="Tahoma-Bold"/>
                <a:cs typeface="Tahoma-Bold"/>
              </a:rPr>
              <a:t>f</a:t>
            </a:r>
            <a:r>
              <a:rPr sz="2000" b="1" spc="-5" dirty="0" smtClean="0">
                <a:latin typeface="Tahoma-Bold"/>
                <a:cs typeface="Tahoma-Bold"/>
              </a:rPr>
              <a:t>one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</a:t>
            </a:r>
            <a:r>
              <a:rPr lang="en-GB" sz="1600" dirty="0" smtClean="0"/>
              <a:t>2016-0008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48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x-none" sz="2400" dirty="0">
                <a:latin typeface="Tahoma-bold"/>
                <a:ea typeface="Vodafone Rg"/>
                <a:cs typeface="Tahoma-bold"/>
                <a:sym typeface="Vodafone Rg"/>
              </a:rPr>
              <a:t>LWM2M optimizations and enhancements</a:t>
            </a:r>
            <a:endParaRPr sz="2400" u="sng" dirty="0">
              <a:latin typeface="Tahoma-bold"/>
              <a:cs typeface="Tahoma-bold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909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10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717550" y="1149350"/>
            <a:ext cx="7358063" cy="5170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sz="1600" dirty="0" smtClean="0"/>
          </a:p>
          <a:p>
            <a:pPr marL="361950" lvl="1" indent="0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GB" dirty="0" smtClean="0"/>
              <a:t>LWM2M meets the constraints of LPWA communications, however, further optimizations might be possible for e.g. NB-IoT. This work is part of LWM2M 1.1.  </a:t>
            </a:r>
          </a:p>
          <a:p>
            <a:pPr marL="704850" lvl="1" indent="-342900">
              <a:lnSpc>
                <a:spcPct val="150000"/>
              </a:lnSpc>
              <a:spcBef>
                <a:spcPts val="600"/>
              </a:spcBef>
              <a:buSzPct val="100000"/>
              <a:buFont typeface="+mj-lt"/>
              <a:buAutoNum type="arabicParenR"/>
            </a:pPr>
            <a:r>
              <a:rPr lang="en-GB" dirty="0" smtClean="0"/>
              <a:t>LWM2M over non-IP transport needs to be defined</a:t>
            </a:r>
          </a:p>
          <a:p>
            <a:pPr marL="704850" lvl="1" indent="-342900">
              <a:lnSpc>
                <a:spcPct val="150000"/>
              </a:lnSpc>
              <a:spcBef>
                <a:spcPts val="600"/>
              </a:spcBef>
              <a:buSzPct val="100000"/>
              <a:buFont typeface="+mj-lt"/>
              <a:buAutoNum type="arabicParenR"/>
            </a:pPr>
            <a:r>
              <a:rPr lang="en-GB" dirty="0" smtClean="0"/>
              <a:t>LWM2M security concept </a:t>
            </a:r>
            <a:r>
              <a:rPr lang="en-GB" dirty="0" smtClean="0"/>
              <a:t>to </a:t>
            </a:r>
            <a:r>
              <a:rPr lang="en-GB" dirty="0" smtClean="0"/>
              <a:t>be reviewed and </a:t>
            </a:r>
            <a:r>
              <a:rPr lang="en-GB" dirty="0" smtClean="0"/>
              <a:t>possibly enhanced</a:t>
            </a:r>
            <a:r>
              <a:rPr lang="en-GB" dirty="0" smtClean="0"/>
              <a:t> </a:t>
            </a:r>
            <a:r>
              <a:rPr lang="en-GB" dirty="0" smtClean="0"/>
              <a:t>looking at 3GPP SA3 and IETF work (e.g. DICE)</a:t>
            </a:r>
          </a:p>
          <a:p>
            <a:pPr marL="704850" lvl="1" indent="-342900">
              <a:lnSpc>
                <a:spcPct val="150000"/>
              </a:lnSpc>
              <a:spcBef>
                <a:spcPts val="600"/>
              </a:spcBef>
              <a:buSzPct val="100000"/>
              <a:buFont typeface="+mj-lt"/>
              <a:buAutoNum type="arabicParenR"/>
            </a:pPr>
            <a:r>
              <a:rPr lang="en-GB" dirty="0" smtClean="0"/>
              <a:t>LWM2M device management </a:t>
            </a:r>
            <a:r>
              <a:rPr lang="en-GB" dirty="0" smtClean="0"/>
              <a:t>functionality </a:t>
            </a:r>
            <a:r>
              <a:rPr lang="en-GB" dirty="0" smtClean="0"/>
              <a:t>to be enhanced (e.g. switching transport modes)</a:t>
            </a:r>
          </a:p>
          <a:p>
            <a:pPr marL="361950" lvl="1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GB" dirty="0" smtClean="0"/>
              <a:t>Some considerations one these areas are given on the following slides.</a:t>
            </a:r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89504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-69850"/>
            <a:ext cx="8229600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0485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en-GB" sz="2400" dirty="0" smtClean="0">
                <a:latin typeface="Tahoma bold"/>
                <a:cs typeface="Tahoma bold"/>
              </a:rPr>
              <a:t>Work area 1</a:t>
            </a:r>
            <a:r>
              <a:rPr lang="en-GB" sz="2400" dirty="0">
                <a:latin typeface="Tahoma bold"/>
                <a:cs typeface="Tahoma bold"/>
              </a:rPr>
              <a:t>:</a:t>
            </a:r>
            <a:r>
              <a:rPr lang="en-GB" sz="2400" dirty="0" smtClean="0">
                <a:latin typeface="Tahoma bold"/>
                <a:cs typeface="Tahoma bold"/>
              </a:rPr>
              <a:t>  </a:t>
            </a:r>
            <a:br>
              <a:rPr lang="en-GB" sz="2400" dirty="0" smtClean="0">
                <a:latin typeface="Tahoma bold"/>
                <a:cs typeface="Tahoma bold"/>
              </a:rPr>
            </a:br>
            <a:r>
              <a:rPr lang="en-GB" sz="2400" dirty="0" smtClean="0">
                <a:latin typeface="Tahoma bold"/>
                <a:cs typeface="Tahoma bold"/>
              </a:rPr>
              <a:t>LWM2M over non-IP transport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717550" y="1149350"/>
            <a:ext cx="8382000" cy="4185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sz="1600" dirty="0" smtClean="0"/>
          </a:p>
          <a:p>
            <a:pPr marL="361950" lvl="1" indent="0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GB" sz="2000" u="sng" dirty="0" smtClean="0"/>
              <a:t>Considerations: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We should consider work being done on SMS over CoAP, and DTLS over CoAP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3GPP is discussing whether a new segmentation mechanism should be designed. How would this interwork with CoAP </a:t>
            </a:r>
            <a:r>
              <a:rPr lang="en-GB" sz="2000" dirty="0" err="1" smtClean="0"/>
              <a:t>blockwise</a:t>
            </a:r>
            <a:r>
              <a:rPr lang="en-GB" sz="2000" dirty="0" smtClean="0"/>
              <a:t> transfer?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Are there any limitations for CoAP transport over IP for NB-IoT?</a:t>
            </a:r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3791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-69850"/>
            <a:ext cx="8785490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0485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en-GB" sz="2400" dirty="0" smtClean="0">
                <a:latin typeface="Tahoma bold"/>
                <a:cs typeface="Tahoma bold"/>
              </a:rPr>
              <a:t>Work area 2: </a:t>
            </a:r>
            <a:br>
              <a:rPr lang="en-GB" sz="2400" dirty="0" smtClean="0">
                <a:latin typeface="Tahoma bold"/>
                <a:cs typeface="Tahoma bold"/>
              </a:rPr>
            </a:br>
            <a:r>
              <a:rPr lang="en-GB" sz="2400" dirty="0" smtClean="0">
                <a:latin typeface="Tahoma bold"/>
                <a:cs typeface="Tahoma bold"/>
              </a:rPr>
              <a:t>LWM2M security improvements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909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641350" y="1021175"/>
            <a:ext cx="8001000" cy="5155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sz="1600" dirty="0" smtClean="0"/>
          </a:p>
          <a:p>
            <a:pPr marL="361950" lvl="1" indent="0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GB" sz="2000" u="sng" dirty="0" smtClean="0"/>
              <a:t>Considerations:</a:t>
            </a:r>
            <a:endParaRPr lang="en-GB" sz="2000" u="sng" dirty="0"/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LWM2M </a:t>
            </a:r>
            <a:r>
              <a:rPr lang="en-GB" sz="2000" dirty="0"/>
              <a:t>security concept needs to be reviewed and </a:t>
            </a:r>
            <a:r>
              <a:rPr lang="en-GB" sz="2000" dirty="0" smtClean="0"/>
              <a:t>possibly enhanced</a:t>
            </a:r>
            <a:r>
              <a:rPr lang="en-GB" sz="2000" dirty="0" smtClean="0"/>
              <a:t> </a:t>
            </a:r>
            <a:r>
              <a:rPr lang="en-GB" sz="2000" dirty="0"/>
              <a:t>looking at 3GPP SA3 and IETF </a:t>
            </a:r>
            <a:r>
              <a:rPr lang="en-GB" sz="2000" dirty="0" smtClean="0"/>
              <a:t>work.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For NB-IoT every byte counts, thus multiple encryption layers should be avoided where possible (e.g. network layer plus </a:t>
            </a:r>
            <a:r>
              <a:rPr lang="en-GB" sz="2000" dirty="0" smtClean="0"/>
              <a:t>E2E</a:t>
            </a:r>
            <a:r>
              <a:rPr lang="en-GB" sz="2000" dirty="0" smtClean="0"/>
              <a:t> </a:t>
            </a:r>
            <a:r>
              <a:rPr lang="en-GB" sz="2000" dirty="0" smtClean="0"/>
              <a:t>security)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IETF DICE to reduce the DTLS handshake overhead</a:t>
            </a:r>
            <a:r>
              <a:rPr lang="en-GB" sz="2000" dirty="0" smtClean="0"/>
              <a:t>? </a:t>
            </a:r>
            <a:endParaRPr lang="en-GB" sz="2000" dirty="0" smtClean="0"/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Can IETF ACE play a role too?</a:t>
            </a:r>
            <a:endParaRPr lang="en-GB" sz="2000" dirty="0"/>
          </a:p>
          <a:p>
            <a:pPr marL="361950" lvl="1" indent="0">
              <a:lnSpc>
                <a:spcPct val="150000"/>
              </a:lnSpc>
              <a:spcBef>
                <a:spcPts val="600"/>
              </a:spcBef>
              <a:buSzPct val="100000"/>
            </a:pPr>
            <a:endParaRPr lang="en-GB" dirty="0" smtClean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3791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750"/>
            <a:ext cx="8991600" cy="9126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en-GB" sz="2400" dirty="0">
                <a:latin typeface="Tahoma bold"/>
                <a:cs typeface="Tahoma bold"/>
              </a:rPr>
              <a:t>Work area </a:t>
            </a:r>
            <a:r>
              <a:rPr lang="en-GB" sz="2400" dirty="0" smtClean="0">
                <a:latin typeface="Tahoma bold"/>
                <a:cs typeface="Tahoma bold"/>
              </a:rPr>
              <a:t>3: </a:t>
            </a:r>
            <a:br>
              <a:rPr lang="en-GB" sz="2400" dirty="0" smtClean="0">
                <a:latin typeface="Tahoma bold"/>
                <a:cs typeface="Tahoma bold"/>
              </a:rPr>
            </a:br>
            <a:r>
              <a:rPr lang="en-GB" sz="2400" dirty="0" smtClean="0"/>
              <a:t>LWM2M </a:t>
            </a:r>
            <a:r>
              <a:rPr lang="en-GB" sz="2400" dirty="0"/>
              <a:t>device management </a:t>
            </a:r>
            <a:r>
              <a:rPr lang="en-GB" sz="2400" dirty="0" smtClean="0"/>
              <a:t>enhancements</a:t>
            </a:r>
            <a:endParaRPr sz="24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717550" y="1149350"/>
            <a:ext cx="7358063" cy="3739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sz="1600" dirty="0" smtClean="0"/>
          </a:p>
          <a:p>
            <a:pPr marL="361950" lvl="1" indent="0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GB" sz="2000" u="sng" dirty="0" smtClean="0"/>
              <a:t>Considerations</a:t>
            </a:r>
            <a:r>
              <a:rPr lang="en-GB" sz="2000" dirty="0" smtClean="0"/>
              <a:t> – possible additional DM functions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Switching NB-IoT transport modes (IP, non-IP, SMS)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Frequency change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File </a:t>
            </a:r>
            <a:r>
              <a:rPr lang="en-GB" sz="2000" dirty="0" err="1" smtClean="0"/>
              <a:t>mgmt</a:t>
            </a:r>
            <a:r>
              <a:rPr lang="en-GB" sz="2000" dirty="0" smtClean="0"/>
              <a:t> object e.g. to download simple configuration </a:t>
            </a:r>
            <a:r>
              <a:rPr lang="en-GB" sz="2000" dirty="0" smtClean="0"/>
              <a:t>file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000" dirty="0" smtClean="0"/>
              <a:t>What else do we need?</a:t>
            </a:r>
            <a:endParaRPr lang="en-GB" sz="2000" dirty="0" smtClean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3791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en-GB" sz="2800" dirty="0" smtClean="0"/>
              <a:t>Timeline for LPWA work in LWM2M 1.1</a:t>
            </a:r>
            <a:endParaRPr sz="28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909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565150" y="1206128"/>
            <a:ext cx="8077200" cy="5847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dirty="0" smtClean="0"/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Candidate Approval for LWM2M 1.1 is currently planned for March 2017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market demands much earlier completion of NB-IoT related  optimizations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Target: aim at completion of LWM2M 1.1 LPWA work by </a:t>
            </a:r>
            <a:r>
              <a:rPr lang="en-GB" sz="2400" b="1" dirty="0" smtClean="0"/>
              <a:t>June 2016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This target </a:t>
            </a:r>
            <a:r>
              <a:rPr lang="en-GB" sz="2400" dirty="0" smtClean="0"/>
              <a:t>could </a:t>
            </a:r>
            <a:r>
              <a:rPr lang="en-GB" sz="2400" dirty="0" smtClean="0"/>
              <a:t>be supported by having either informal or formal interim meetings e.g. in </a:t>
            </a:r>
            <a:r>
              <a:rPr lang="en-GB" sz="2400" dirty="0" smtClean="0"/>
              <a:t>March </a:t>
            </a:r>
            <a:r>
              <a:rPr lang="en-GB" sz="2400" dirty="0" smtClean="0"/>
              <a:t>and June 2016</a:t>
            </a:r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sz="2000"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7551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en-GB" sz="2800" dirty="0" smtClean="0"/>
              <a:t>Next steps</a:t>
            </a:r>
            <a:endParaRPr sz="28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565150" y="1073150"/>
            <a:ext cx="7924800" cy="3554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dirty="0" smtClean="0"/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Start discussion and work on the 3 work areas. Are there additional work areas? 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Find volunteers to support the work.</a:t>
            </a:r>
          </a:p>
          <a:p>
            <a:pPr marL="647700" lvl="1" indent="-285750">
              <a:lnSpc>
                <a:spcPct val="150000"/>
              </a:lnSpc>
              <a:spcBef>
                <a:spcPts val="600"/>
              </a:spcBef>
              <a:buSzPct val="100000"/>
              <a:buFontTx/>
              <a:buChar char="-"/>
            </a:pPr>
            <a:r>
              <a:rPr lang="en-GB" sz="2400" dirty="0" smtClean="0"/>
              <a:t>Agree on formal/informal interim meeting in March</a:t>
            </a:r>
            <a:endParaRPr lang="en-GB" sz="2400" dirty="0" smtClean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sz="2000"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858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6550" y="27495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x-none" sz="2800" dirty="0" smtClean="0"/>
              <a:t>backup</a:t>
            </a:r>
            <a:endParaRPr sz="28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</p:spTree>
    <p:extLst>
      <p:ext uri="{BB962C8B-B14F-4D97-AF65-F5344CB8AC3E}">
        <p14:creationId xmlns:p14="http://schemas.microsoft.com/office/powerpoint/2010/main" val="389852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en-GB" sz="2800" dirty="0" smtClean="0"/>
              <a:t>LWM2M byte count example 1</a:t>
            </a:r>
            <a:endParaRPr sz="28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565150" y="1073150"/>
            <a:ext cx="7924800" cy="553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dirty="0" smtClean="0"/>
          </a:p>
          <a:p>
            <a:r>
              <a:rPr lang="en-GB" b="1" dirty="0" smtClean="0"/>
              <a:t>Retrieving </a:t>
            </a:r>
            <a:r>
              <a:rPr lang="en-GB" b="1" dirty="0"/>
              <a:t>whole LWM2M „Device“ object</a:t>
            </a:r>
            <a:r>
              <a:rPr lang="en-GB" dirty="0"/>
              <a:t> (incl. manufacturer info, device type, model number, serial number, hardware version, firmware/software version, power status, memory status, ...)</a:t>
            </a:r>
            <a:r>
              <a:rPr lang="en-GB" dirty="0" smtClean="0"/>
              <a:t>:</a:t>
            </a:r>
          </a:p>
          <a:p>
            <a:endParaRPr lang="en-US" dirty="0"/>
          </a:p>
          <a:p>
            <a:r>
              <a:rPr lang="en-GB" dirty="0"/>
              <a:t>- LWM2M payload 121 bytes (with TLV encoding)</a:t>
            </a:r>
            <a:endParaRPr lang="en-US" dirty="0"/>
          </a:p>
          <a:p>
            <a:r>
              <a:rPr lang="en-GB" dirty="0"/>
              <a:t>- CoAP header 4 bytes </a:t>
            </a:r>
            <a:endParaRPr lang="en-US" dirty="0"/>
          </a:p>
          <a:p>
            <a:r>
              <a:rPr lang="en-GB" dirty="0"/>
              <a:t>Note: For basic request/response interactions no Token field is required. For messages of the LWM2M Information Reporting Interface (with observe function)  a Token field (+8 bytes) would be required.</a:t>
            </a:r>
            <a:endParaRPr lang="en-US" dirty="0"/>
          </a:p>
          <a:p>
            <a:r>
              <a:rPr lang="en-GB" dirty="0"/>
              <a:t>- DTLS security (estimation): 29 bytes </a:t>
            </a:r>
            <a:br>
              <a:rPr lang="en-GB" dirty="0"/>
            </a:br>
            <a:r>
              <a:rPr lang="en-GB" dirty="0"/>
              <a:t>Assumption: 13 bytes (reference, RFC 6347) of header + 16 bytes of integrity check for CoAP in DTLS [RFC 6655] . Cipher suite mandated by CoAP (AES-128)</a:t>
            </a:r>
            <a:endParaRPr lang="en-US" dirty="0"/>
          </a:p>
          <a:p>
            <a:r>
              <a:rPr lang="en-GB" dirty="0"/>
              <a:t>- UDP header: 8 bytes</a:t>
            </a:r>
            <a:endParaRPr lang="en-US" dirty="0"/>
          </a:p>
          <a:p>
            <a:r>
              <a:rPr lang="en-GB" dirty="0"/>
              <a:t>- IP header: 4 bytes (with IP header compression)</a:t>
            </a:r>
            <a:endParaRPr lang="en-US" dirty="0"/>
          </a:p>
          <a:p>
            <a:r>
              <a:rPr lang="en-GB" dirty="0"/>
              <a:t> </a:t>
            </a:r>
            <a:endParaRPr lang="en-US" dirty="0"/>
          </a:p>
          <a:p>
            <a:r>
              <a:rPr lang="en-GB" u="sng" dirty="0"/>
              <a:t>Total: 166 bytes</a:t>
            </a:r>
            <a:endParaRPr lang="en-US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sz="2000" b="1" dirty="0"/>
          </a:p>
          <a:p>
            <a:pPr marL="517525" lvl="1" indent="-155575">
              <a:spcBef>
                <a:spcPts val="600"/>
              </a:spcBef>
              <a:buSzPct val="10000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130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965837" y="6676548"/>
            <a:ext cx="1514713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44"/>
          <p:cNvSpPr/>
          <p:nvPr/>
        </p:nvSpPr>
        <p:spPr>
          <a:xfrm>
            <a:off x="565150" y="1073150"/>
            <a:ext cx="7924800" cy="424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361950" lvl="1" indent="0">
              <a:spcBef>
                <a:spcPts val="600"/>
              </a:spcBef>
              <a:buSzPct val="100000"/>
            </a:pPr>
            <a:endParaRPr lang="en-GB" dirty="0" smtClean="0"/>
          </a:p>
          <a:p>
            <a:r>
              <a:rPr lang="en-GB" b="1" dirty="0" smtClean="0"/>
              <a:t>Retrieving </a:t>
            </a:r>
            <a:r>
              <a:rPr lang="en-GB" b="1" dirty="0"/>
              <a:t>battery level </a:t>
            </a:r>
            <a:r>
              <a:rPr lang="en-GB" dirty="0"/>
              <a:t> </a:t>
            </a:r>
            <a:endParaRPr lang="en-GB" dirty="0" smtClean="0"/>
          </a:p>
          <a:p>
            <a:endParaRPr lang="en-US" dirty="0"/>
          </a:p>
          <a:p>
            <a:r>
              <a:rPr lang="en-GB" dirty="0"/>
              <a:t>LWM2M payload 3 bytes (TLV encoding)</a:t>
            </a:r>
            <a:endParaRPr lang="en-US" dirty="0"/>
          </a:p>
          <a:p>
            <a:r>
              <a:rPr lang="en-GB" dirty="0"/>
              <a:t>CoAP header 4 bytes </a:t>
            </a:r>
            <a:endParaRPr lang="en-US" dirty="0"/>
          </a:p>
          <a:p>
            <a:r>
              <a:rPr lang="en-GB" dirty="0"/>
              <a:t>Note: For basic request/response interactions no Token field is required. For messages of the LWM2M Information Reporting Interface (with observe function) a Token field (+8 bytes) would be required.</a:t>
            </a:r>
            <a:endParaRPr lang="en-US" dirty="0"/>
          </a:p>
          <a:p>
            <a:r>
              <a:rPr lang="en-GB" dirty="0"/>
              <a:t>- DTLS security (estimation): 29 bytes</a:t>
            </a:r>
            <a:br>
              <a:rPr lang="en-GB" dirty="0"/>
            </a:br>
            <a:r>
              <a:rPr lang="en-GB" dirty="0"/>
              <a:t>Assumption: 13 bytes (reference, RFC 6347) of header + 16 bytes of integrity check for CoAP in DTLS [RFC 6655] . Cipher suite mandated by CoAP (AES-128)</a:t>
            </a:r>
            <a:endParaRPr lang="en-US" dirty="0"/>
          </a:p>
          <a:p>
            <a:r>
              <a:rPr lang="en-GB" dirty="0"/>
              <a:t>- UDP header: 8 bytes</a:t>
            </a:r>
            <a:endParaRPr lang="en-US" dirty="0"/>
          </a:p>
          <a:p>
            <a:r>
              <a:rPr lang="en-GB" dirty="0"/>
              <a:t>- IP header: 4 (with IP header compression)</a:t>
            </a:r>
            <a:endParaRPr lang="en-US" dirty="0"/>
          </a:p>
          <a:p>
            <a:r>
              <a:rPr lang="en-GB" dirty="0"/>
              <a:t> </a:t>
            </a:r>
            <a:endParaRPr lang="en-US" dirty="0"/>
          </a:p>
          <a:p>
            <a:r>
              <a:rPr lang="en-GB" u="sng" dirty="0"/>
              <a:t>Total: 48 bytes</a:t>
            </a:r>
            <a:endParaRPr lang="en-US" dirty="0"/>
          </a:p>
        </p:txBody>
      </p:sp>
      <p:sp>
        <p:nvSpPr>
          <p:cNvPr id="10" name="object 3"/>
          <p:cNvSpPr txBox="1">
            <a:spLocks/>
          </p:cNvSpPr>
          <p:nvPr/>
        </p:nvSpPr>
        <p:spPr>
          <a:xfrm>
            <a:off x="336550" y="311150"/>
            <a:ext cx="8785490" cy="458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ea typeface="+mj-ea"/>
                <a:cs typeface="Tahoma-Bold"/>
              </a:defRPr>
            </a:lvl1pPr>
          </a:lstStyle>
          <a:p>
            <a:pPr marR="107950" algn="ctr">
              <a:lnSpc>
                <a:spcPts val="3620"/>
              </a:lnSpc>
            </a:pPr>
            <a:r>
              <a:rPr lang="en-GB" sz="2800" dirty="0" smtClean="0"/>
              <a:t>LWM2M byte count example 2</a:t>
            </a:r>
            <a:endParaRPr lang="en-GB" sz="2800" u="sng" dirty="0"/>
          </a:p>
        </p:txBody>
      </p:sp>
    </p:spTree>
    <p:extLst>
      <p:ext uri="{BB962C8B-B14F-4D97-AF65-F5344CB8AC3E}">
        <p14:creationId xmlns:p14="http://schemas.microsoft.com/office/powerpoint/2010/main" val="389852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x-none" dirty="0" smtClean="0"/>
              <a:t>LWM2M 1.1 WID extract </a:t>
            </a:r>
            <a:r>
              <a:rPr lang="x-none" sz="2000" dirty="0" smtClean="0"/>
              <a:t>(1/2)</a:t>
            </a:r>
            <a:endParaRPr sz="20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7" name="Rechteck 6"/>
          <p:cNvSpPr/>
          <p:nvPr/>
        </p:nvSpPr>
        <p:spPr>
          <a:xfrm>
            <a:off x="717550" y="1454150"/>
            <a:ext cx="7696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Arial Narrow" charset="0"/>
              </a:rPr>
              <a:t>LWPAN (Low Power Wide Area Network) support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>
                <a:latin typeface="Arial Narrow" charset="0"/>
              </a:rPr>
              <a:t>LPWAN technologies such as 3GPP NB-IoT support low data rate, long range, low power consumption communications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>
                <a:latin typeface="Arial Narrow" charset="0"/>
              </a:rPr>
              <a:t>LWM2M would be well fitted as service enabler for LPWAN scenarios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>
                <a:latin typeface="Arial Narrow" charset="0"/>
              </a:rPr>
              <a:t>Possible optimizations and improvements of LWM2M towards LPWAN:</a:t>
            </a:r>
          </a:p>
          <a:p>
            <a:pPr marL="1368425" lvl="3" indent="-457200">
              <a:buFont typeface="Tahoma" charset="0"/>
              <a:buAutoNum type="arabicParenR"/>
            </a:pPr>
            <a:r>
              <a:rPr lang="en-US" sz="2000" dirty="0">
                <a:latin typeface="Arial Narrow" charset="0"/>
              </a:rPr>
              <a:t>Optimizations of LWM2M for usage over LPWAN to further reduce the amount of data carried across the radio interface </a:t>
            </a:r>
            <a:r>
              <a:rPr lang="en-US" sz="2000" dirty="0">
                <a:latin typeface="Arial Narrow" charset="0"/>
                <a:sym typeface="Wingdings" charset="0"/>
              </a:rPr>
              <a:t> increasing battery life time</a:t>
            </a:r>
          </a:p>
          <a:p>
            <a:pPr marL="1368425" lvl="3" indent="-457200">
              <a:buFont typeface="Tahoma" charset="0"/>
              <a:buAutoNum type="arabicParenR"/>
            </a:pPr>
            <a:r>
              <a:rPr lang="en-US" sz="2000" dirty="0">
                <a:latin typeface="Arial Narrow" charset="0"/>
              </a:rPr>
              <a:t>Functional enhancements e.g. for LWPAN connectivity management</a:t>
            </a:r>
          </a:p>
          <a:p>
            <a:pPr lvl="1"/>
            <a:endParaRPr lang="en-US" sz="2000" dirty="0">
              <a:latin typeface="Arial Narrow" charset="0"/>
            </a:endParaRPr>
          </a:p>
          <a:p>
            <a:r>
              <a:rPr lang="en-US" sz="2800" dirty="0">
                <a:latin typeface="Arial Narrow" charset="0"/>
              </a:rPr>
              <a:t>Dependencies : 3GPP C-IoT</a:t>
            </a:r>
          </a:p>
        </p:txBody>
      </p:sp>
    </p:spTree>
    <p:extLst>
      <p:ext uri="{BB962C8B-B14F-4D97-AF65-F5344CB8AC3E}">
        <p14:creationId xmlns:p14="http://schemas.microsoft.com/office/powerpoint/2010/main" val="227426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x-none" dirty="0" smtClean="0"/>
              <a:t>LWM2M 1.1 </a:t>
            </a:r>
            <a:r>
              <a:rPr lang="x-none" dirty="0"/>
              <a:t>WID extract </a:t>
            </a:r>
            <a:r>
              <a:rPr lang="x-none" sz="2000" dirty="0" smtClean="0"/>
              <a:t>(2/2</a:t>
            </a:r>
            <a:r>
              <a:rPr lang="x-none" sz="2000" dirty="0"/>
              <a:t>)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5" name="Rechteck 4"/>
          <p:cNvSpPr/>
          <p:nvPr/>
        </p:nvSpPr>
        <p:spPr>
          <a:xfrm>
            <a:off x="565150" y="1758950"/>
            <a:ext cx="800100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Arial Narrow" charset="0"/>
              </a:rPr>
              <a:t>Follow impacts from 3GPP/GSMA enhancements on last mile like tunneling to reduce the burden on Client with respect to LWM2M </a:t>
            </a:r>
            <a:r>
              <a:rPr lang="en-US" sz="2800" dirty="0" smtClean="0">
                <a:latin typeface="Arial Narrow" charset="0"/>
              </a:rPr>
              <a:t>TS</a:t>
            </a:r>
          </a:p>
          <a:p>
            <a:endParaRPr lang="en-US" sz="2800" dirty="0">
              <a:latin typeface="Arial Narrow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Arial Narrow" charset="0"/>
              </a:rPr>
              <a:t>End-to-end Security need to be evaluated for LPWAN scenario, depending on the enhancements/recommendations provided by 3GPP/GSMA</a:t>
            </a:r>
          </a:p>
        </p:txBody>
      </p:sp>
    </p:spTree>
    <p:extLst>
      <p:ext uri="{BB962C8B-B14F-4D97-AF65-F5344CB8AC3E}">
        <p14:creationId xmlns:p14="http://schemas.microsoft.com/office/powerpoint/2010/main" val="3472402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Shape 102"/>
          <p:cNvSpPr txBox="1">
            <a:spLocks/>
          </p:cNvSpPr>
          <p:nvPr/>
        </p:nvSpPr>
        <p:spPr>
          <a:xfrm>
            <a:off x="336550" y="1377950"/>
            <a:ext cx="8218488" cy="70961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defTabSz="914400">
              <a:defRPr sz="2400" b="1" i="0">
                <a:solidFill>
                  <a:srgbClr val="DE0400"/>
                </a:solidFill>
                <a:latin typeface="Vodafone Rg"/>
                <a:ea typeface="Vodafone Rg"/>
                <a:cs typeface="Vodafone Rg"/>
                <a:sym typeface="Vodafone Rg"/>
              </a:defRPr>
            </a:lvl1pPr>
          </a:lstStyle>
          <a:p>
            <a:pPr algn="ctr">
              <a:defRPr sz="1800" b="0">
                <a:solidFill>
                  <a:srgbClr val="000000"/>
                </a:solidFill>
              </a:defRPr>
            </a:pPr>
            <a:r>
              <a:rPr lang="en-GB" sz="2000" dirty="0" smtClean="0">
                <a:latin typeface="Tahoma-bold"/>
                <a:cs typeface="Tahoma-bold"/>
              </a:rPr>
              <a:t>LPWA devices need </a:t>
            </a:r>
            <a:r>
              <a:rPr lang="en-GB" sz="1800" dirty="0" smtClean="0">
                <a:latin typeface="Tahoma-bold"/>
                <a:cs typeface="Tahoma-bold"/>
              </a:rPr>
              <a:t/>
            </a:r>
            <a:br>
              <a:rPr lang="en-GB" sz="1800" dirty="0" smtClean="0">
                <a:latin typeface="Tahoma-bold"/>
                <a:cs typeface="Tahoma-bold"/>
              </a:rPr>
            </a:br>
            <a:r>
              <a:rPr lang="en-GB" sz="1800" dirty="0" smtClean="0">
                <a:latin typeface="Tahoma-bold"/>
                <a:cs typeface="Tahoma-bold"/>
              </a:rPr>
              <a:t>remote</a:t>
            </a:r>
            <a:r>
              <a:rPr lang="en-GB" sz="1800" dirty="0" smtClean="0">
                <a:solidFill>
                  <a:srgbClr val="000000"/>
                </a:solidFill>
                <a:latin typeface="Tahoma-bold"/>
                <a:cs typeface="Tahoma-bold"/>
              </a:rPr>
              <a:t> </a:t>
            </a:r>
            <a:r>
              <a:rPr lang="en-GB" sz="1800" dirty="0" smtClean="0">
                <a:latin typeface="Tahoma-bold"/>
                <a:cs typeface="Tahoma-bold"/>
              </a:rPr>
              <a:t>device management and service enablement</a:t>
            </a:r>
            <a:endParaRPr lang="en-GB" sz="1800" dirty="0">
              <a:latin typeface="Tahoma-bold"/>
              <a:cs typeface="Tahoma-bold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65150" y="2368550"/>
            <a:ext cx="7132372" cy="2539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/>
              <a:buChar char="ü"/>
              <a:defRPr/>
            </a:pP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Configuration settings to allow the device to </a:t>
            </a:r>
            <a:r>
              <a:rPr lang="en-GB" sz="16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connect to application servers</a:t>
            </a:r>
          </a:p>
          <a:p>
            <a:pPr marL="285750" indent="-285750">
              <a:spcAft>
                <a:spcPts val="600"/>
              </a:spcAft>
              <a:buFont typeface="Wingdings"/>
              <a:buChar char="ü"/>
              <a:defRPr/>
            </a:pPr>
            <a:r>
              <a:rPr lang="en-GB" sz="1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Updating </a:t>
            </a:r>
            <a:r>
              <a:rPr lang="en-GB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firmware</a:t>
            </a:r>
            <a:r>
              <a:rPr lang="en-GB" sz="1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,  </a:t>
            </a:r>
            <a:r>
              <a:rPr lang="en-GB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software</a:t>
            </a:r>
          </a:p>
          <a:p>
            <a:pPr marL="285750" indent="-285750">
              <a:spcAft>
                <a:spcPts val="600"/>
              </a:spcAft>
              <a:buFont typeface="Wingdings"/>
              <a:buChar char="ü"/>
              <a:defRPr/>
            </a:pPr>
            <a:r>
              <a:rPr lang="en-GB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Diagnostics </a:t>
            </a:r>
            <a:r>
              <a:rPr lang="en-GB" sz="1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to detect health of device, or repair in case it </a:t>
            </a: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fails</a:t>
            </a:r>
            <a:b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</a:br>
            <a:endParaRPr lang="en-GB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Wingdings"/>
              <a:buChar char="ü"/>
              <a:defRPr/>
            </a:pP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Configuration settings to affect the </a:t>
            </a:r>
            <a:r>
              <a:rPr lang="en-GB" sz="16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behaviour </a:t>
            </a: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of the device applications</a:t>
            </a:r>
          </a:p>
          <a:p>
            <a:pPr marL="285750" indent="-285750">
              <a:spcAft>
                <a:spcPts val="600"/>
              </a:spcAft>
              <a:buFont typeface="Wingdings"/>
              <a:buChar char="ü"/>
              <a:defRPr/>
            </a:pP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Managing </a:t>
            </a:r>
            <a:r>
              <a:rPr lang="en-GB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data </a:t>
            </a:r>
            <a:r>
              <a:rPr lang="en-GB" sz="1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from the </a:t>
            </a:r>
            <a: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  <a:t>applications</a:t>
            </a:r>
            <a:br>
              <a:rPr lang="en-GB" sz="16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/>
              </a:rPr>
            </a:br>
            <a:endParaRPr lang="en-GB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Wingdings"/>
            </a:endParaRPr>
          </a:p>
          <a:p>
            <a:pPr>
              <a:spcAft>
                <a:spcPts val="600"/>
              </a:spcAft>
              <a:defRPr/>
            </a:pPr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  <a:sym typeface="Wingdings"/>
            </a:endParaRPr>
          </a:p>
        </p:txBody>
      </p:sp>
      <p:sp>
        <p:nvSpPr>
          <p:cNvPr id="11" name="Right Brace 3"/>
          <p:cNvSpPr/>
          <p:nvPr/>
        </p:nvSpPr>
        <p:spPr>
          <a:xfrm>
            <a:off x="7378793" y="2586872"/>
            <a:ext cx="272957" cy="778767"/>
          </a:xfrm>
          <a:prstGeom prst="rightBrace">
            <a:avLst>
              <a:gd name="adj1" fmla="val 58333"/>
              <a:gd name="adj2" fmla="val 51480"/>
            </a:avLst>
          </a:prstGeom>
          <a:noFill/>
          <a:ln w="25400" cap="flat">
            <a:solidFill>
              <a:schemeClr val="tx1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12" name="Right Brace 5"/>
          <p:cNvSpPr/>
          <p:nvPr/>
        </p:nvSpPr>
        <p:spPr>
          <a:xfrm>
            <a:off x="7378793" y="3842466"/>
            <a:ext cx="272957" cy="526283"/>
          </a:xfrm>
          <a:prstGeom prst="rightBrace">
            <a:avLst>
              <a:gd name="adj1" fmla="val 58333"/>
              <a:gd name="adj2" fmla="val 51480"/>
            </a:avLst>
          </a:prstGeom>
          <a:noFill/>
          <a:ln w="25400" cap="flat">
            <a:solidFill>
              <a:schemeClr val="tx1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651750" y="2825750"/>
            <a:ext cx="1236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 mgmt.</a:t>
            </a:r>
            <a:endParaRPr lang="en-US" sz="100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7651750" y="3803650"/>
            <a:ext cx="12365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  <a:r>
              <a:rPr lang="en-GB" sz="120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</a:t>
            </a:r>
            <a:r>
              <a:rPr lang="en-GB" sz="1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00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smtClean="0"/>
              <a:t>H</a:t>
            </a:r>
            <a:r>
              <a:rPr lang="x-none" dirty="0" smtClean="0"/>
              <a:t>igh level requirements</a:t>
            </a:r>
            <a:endParaRPr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27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smtClean="0"/>
              <a:t>H</a:t>
            </a:r>
            <a:r>
              <a:rPr lang="x-none" dirty="0" smtClean="0"/>
              <a:t>igh level requirements</a:t>
            </a:r>
            <a:endParaRPr spc="-5" dirty="0"/>
          </a:p>
        </p:txBody>
      </p:sp>
      <p:sp>
        <p:nvSpPr>
          <p:cNvPr id="15" name="Shape 102"/>
          <p:cNvSpPr txBox="1">
            <a:spLocks/>
          </p:cNvSpPr>
          <p:nvPr/>
        </p:nvSpPr>
        <p:spPr>
          <a:xfrm>
            <a:off x="260350" y="1377950"/>
            <a:ext cx="8218488" cy="70961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defTabSz="914400">
              <a:defRPr sz="2400" b="1" i="0">
                <a:solidFill>
                  <a:srgbClr val="DE0400"/>
                </a:solidFill>
                <a:latin typeface="Vodafone Rg"/>
                <a:ea typeface="Vodafone Rg"/>
                <a:cs typeface="Vodafone Rg"/>
                <a:sym typeface="Vodafone Rg"/>
              </a:defRPr>
            </a:lvl1pPr>
          </a:lstStyle>
          <a:p>
            <a:pPr algn="ctr">
              <a:defRPr sz="1800" b="0">
                <a:solidFill>
                  <a:srgbClr val="000000"/>
                </a:solidFill>
              </a:defRPr>
            </a:pPr>
            <a:r>
              <a:rPr lang="de-DE" sz="2000" smtClean="0"/>
              <a:t>Which DM capabilities might be in scope?</a:t>
            </a:r>
            <a:endParaRPr lang="de-DE" sz="2000" dirty="0"/>
          </a:p>
        </p:txBody>
      </p:sp>
      <p:sp>
        <p:nvSpPr>
          <p:cNvPr id="16" name="Rechteck 15"/>
          <p:cNvSpPr/>
          <p:nvPr/>
        </p:nvSpPr>
        <p:spPr>
          <a:xfrm>
            <a:off x="525502" y="1928186"/>
            <a:ext cx="8191500" cy="60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Device Management (DM)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and provisioning capabilities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are highly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relevant to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LPWA e.g. NB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-IoT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devices and their applications:</a:t>
            </a:r>
            <a:endParaRPr lang="en-US" sz="1600" dirty="0" smtClean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lvl="7">
              <a:lnSpc>
                <a:spcPct val="150000"/>
              </a:lnSpc>
              <a:defRPr/>
            </a:pPr>
            <a:endParaRPr lang="en-US" sz="100" dirty="0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17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809057"/>
              </p:ext>
            </p:extLst>
          </p:nvPr>
        </p:nvGraphicFramePr>
        <p:xfrm>
          <a:off x="525502" y="2669382"/>
          <a:ext cx="8191500" cy="2686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7000"/>
                <a:gridCol w="55245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DM capability</a:t>
                      </a:r>
                      <a:endParaRPr lang="en-GB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NB-</a:t>
                      </a:r>
                      <a:r>
                        <a:rPr lang="en-GB" sz="16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IoT</a:t>
                      </a:r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examples</a:t>
                      </a:r>
                      <a:endParaRPr lang="en-GB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8810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"/>
                        </a:rPr>
                        <a:t>Bootstrapping the device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Setting </a:t>
                      </a: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connectivity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parameters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,  e.g</a:t>
                      </a: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.</a:t>
                      </a:r>
                      <a:b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-  </a:t>
                      </a:r>
                      <a:r>
                        <a:rPr lang="en-GB" sz="1400" i="1" dirty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type of data to send over 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NB-IoT    </a:t>
                      </a:r>
                      <a:r>
                        <a:rPr lang="en-GB" sz="1400" i="1" dirty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(IP, non-IP, SMS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)   </a:t>
                      </a:r>
                      <a:b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 -</a:t>
                      </a:r>
                      <a:r>
                        <a:rPr lang="en-GB" sz="1400" i="1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frequency band selection </a:t>
                      </a:r>
                      <a:r>
                        <a:rPr lang="en-GB" sz="1400" i="1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?</a:t>
                      </a:r>
                      <a:endParaRPr lang="en-GB" sz="1400" i="1" dirty="0" smtClean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1257300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Managing application behaviour and device behaviour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Setting the </a:t>
                      </a: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communications pattern</a:t>
                      </a: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,  e.g.</a:t>
                      </a: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/>
                      </a:r>
                      <a:b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-  frequency of data readings</a:t>
                      </a:r>
                      <a:b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 -  frequency of communicating with server (hourly, daily …)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Setting the Power Save Mode parameters</a:t>
                      </a:r>
                      <a:b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- how often will an idle device do an periodic update?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456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27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smtClean="0"/>
              <a:t>H</a:t>
            </a:r>
            <a:r>
              <a:rPr lang="x-none" dirty="0" smtClean="0"/>
              <a:t>igh level requirements</a:t>
            </a:r>
            <a:endParaRPr spc="-5" dirty="0"/>
          </a:p>
        </p:txBody>
      </p:sp>
      <p:sp>
        <p:nvSpPr>
          <p:cNvPr id="15" name="Shape 102"/>
          <p:cNvSpPr txBox="1">
            <a:spLocks/>
          </p:cNvSpPr>
          <p:nvPr/>
        </p:nvSpPr>
        <p:spPr>
          <a:xfrm>
            <a:off x="184150" y="1377950"/>
            <a:ext cx="8218488" cy="70961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defTabSz="914400">
              <a:defRPr sz="2400" b="1" i="0">
                <a:solidFill>
                  <a:srgbClr val="DE0400"/>
                </a:solidFill>
                <a:latin typeface="Vodafone Rg"/>
                <a:ea typeface="Vodafone Rg"/>
                <a:cs typeface="Vodafone Rg"/>
                <a:sym typeface="Vodafone Rg"/>
              </a:defRPr>
            </a:lvl1pPr>
          </a:lstStyle>
          <a:p>
            <a:pPr algn="ctr">
              <a:defRPr sz="1800" b="0">
                <a:solidFill>
                  <a:srgbClr val="000000"/>
                </a:solidFill>
              </a:defRPr>
            </a:pPr>
            <a:r>
              <a:rPr lang="de-DE" sz="2000" smtClean="0"/>
              <a:t>Which DM capabilities might be in scope?</a:t>
            </a:r>
            <a:endParaRPr lang="de-DE" sz="2000" dirty="0"/>
          </a:p>
        </p:txBody>
      </p:sp>
      <p:graphicFrame>
        <p:nvGraphicFramePr>
          <p:cNvPr id="16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124449"/>
              </p:ext>
            </p:extLst>
          </p:nvPr>
        </p:nvGraphicFramePr>
        <p:xfrm>
          <a:off x="449301" y="1983582"/>
          <a:ext cx="8296275" cy="38270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6410"/>
                <a:gridCol w="5739865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DM capability</a:t>
                      </a:r>
                      <a:endParaRPr lang="en-GB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NB-</a:t>
                      </a:r>
                      <a:r>
                        <a:rPr lang="en-GB" sz="16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IoT</a:t>
                      </a:r>
                      <a:r>
                        <a:rPr lang="en-GB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examples</a:t>
                      </a:r>
                      <a:endParaRPr lang="en-GB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894736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Firmware update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Likely in scope:</a:t>
                      </a:r>
                      <a:b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-  bug fix,     security updates over active life of device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Likely out of scope:</a:t>
                      </a:r>
                      <a:b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- change in system technology (Rel-13 to 5G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)</a:t>
                      </a:r>
                      <a:endParaRPr lang="en-GB" sz="1400" i="1" dirty="0" smtClean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Occasional ‘large file’ should be supported by NB-</a:t>
                      </a:r>
                      <a:r>
                        <a:rPr lang="en-GB" sz="1400" i="0" dirty="0" err="1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IoT</a:t>
                      </a: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RAN.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Server needs to take into account device constraints  (memory, storage).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Likely we try to minimise the use of this.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Software component update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Capabilities to update a component of the device OS.</a:t>
                      </a:r>
                    </a:p>
                  </a:txBody>
                  <a:tcPr marL="68580" marR="68580" marT="0" marB="0"/>
                </a:tc>
              </a:tr>
              <a:tr h="819785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Diagnostics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A toolkit of capabilities to manage an uncommunicative or faulty device,</a:t>
                      </a:r>
                      <a:r>
                        <a:rPr lang="en-GB" sz="1400" i="0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e.g.</a:t>
                      </a:r>
                      <a:br>
                        <a:rPr lang="en-GB" sz="1400" i="0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</a:br>
                      <a:r>
                        <a:rPr lang="en-GB" sz="1400" i="0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400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   -  restart device</a:t>
                      </a:r>
                      <a:endParaRPr lang="en-GB" sz="1400" i="0" dirty="0" smtClean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Some diagnostics</a:t>
                      </a:r>
                      <a:r>
                        <a:rPr lang="en-GB" sz="1400" i="0" baseline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might be part of standard reporting, e.g. battery level.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Lock and wipe</a:t>
                      </a:r>
                      <a:endParaRPr lang="en-GB" sz="1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400" i="0" dirty="0" smtClean="0"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Ability to remotely disable and protect data in the device.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456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27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de-DE" dirty="0" smtClean="0"/>
              <a:t>H</a:t>
            </a:r>
            <a:r>
              <a:rPr lang="x-none" dirty="0" smtClean="0"/>
              <a:t>igh level requirements</a:t>
            </a:r>
            <a:endParaRPr spc="-5" dirty="0"/>
          </a:p>
        </p:txBody>
      </p:sp>
      <p:sp>
        <p:nvSpPr>
          <p:cNvPr id="15" name="Shape 102"/>
          <p:cNvSpPr txBox="1">
            <a:spLocks/>
          </p:cNvSpPr>
          <p:nvPr/>
        </p:nvSpPr>
        <p:spPr>
          <a:xfrm>
            <a:off x="488950" y="1987550"/>
            <a:ext cx="8218488" cy="25908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defTabSz="914400">
              <a:defRPr sz="2400" b="1" i="0">
                <a:solidFill>
                  <a:srgbClr val="DE0400"/>
                </a:solidFill>
                <a:latin typeface="Vodafone Rg"/>
                <a:ea typeface="Vodafone Rg"/>
                <a:cs typeface="Vodafone Rg"/>
                <a:sym typeface="Vodafone Rg"/>
              </a:defRPr>
            </a:lvl1pPr>
          </a:lstStyle>
          <a:p>
            <a:pPr marL="342900" indent="-342900">
              <a:buFont typeface="Arial"/>
              <a:buChar char="•"/>
              <a:defRPr sz="1800" b="0">
                <a:solidFill>
                  <a:srgbClr val="000000"/>
                </a:solidFill>
              </a:defRPr>
            </a:pPr>
            <a:r>
              <a:rPr lang="de-DE" sz="2000" dirty="0" err="1" smtClean="0"/>
              <a:t>Furthermore</a:t>
            </a:r>
            <a:r>
              <a:rPr lang="de-DE" sz="2000" dirty="0" smtClean="0"/>
              <a:t>, LPWA-</a:t>
            </a:r>
            <a:r>
              <a:rPr lang="de-DE" sz="2000" dirty="0" err="1" smtClean="0"/>
              <a:t>specific</a:t>
            </a:r>
            <a:r>
              <a:rPr lang="de-DE" sz="2000" dirty="0" smtClean="0"/>
              <a:t> </a:t>
            </a:r>
            <a:r>
              <a:rPr lang="de-DE" sz="2000" dirty="0" err="1" smtClean="0"/>
              <a:t>use</a:t>
            </a:r>
            <a:r>
              <a:rPr lang="de-DE" sz="2000" dirty="0" smtClean="0"/>
              <a:t> </a:t>
            </a:r>
            <a:r>
              <a:rPr lang="de-DE" sz="2000" dirty="0" err="1" smtClean="0"/>
              <a:t>cases</a:t>
            </a:r>
            <a:r>
              <a:rPr lang="de-DE" sz="2000" dirty="0" smtClean="0"/>
              <a:t> </a:t>
            </a:r>
            <a:r>
              <a:rPr lang="de-DE" sz="2000" dirty="0" err="1" smtClean="0"/>
              <a:t>might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</a:t>
            </a:r>
            <a:r>
              <a:rPr lang="de-DE" sz="2000" dirty="0" smtClean="0"/>
              <a:t> additional </a:t>
            </a:r>
            <a:r>
              <a:rPr lang="de-DE" sz="2000" dirty="0" err="1" smtClean="0"/>
              <a:t>objects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>
                <a:latin typeface="Vodafone Rg bold"/>
                <a:cs typeface="Vodafone Rg bold"/>
              </a:rPr>
              <a:t>service</a:t>
            </a:r>
            <a:r>
              <a:rPr lang="de-DE" sz="2000" dirty="0" smtClean="0">
                <a:latin typeface="Vodafone Rg bold"/>
                <a:cs typeface="Vodafone Rg bold"/>
              </a:rPr>
              <a:t>/</a:t>
            </a:r>
            <a:r>
              <a:rPr lang="de-DE" sz="2000" dirty="0" err="1" smtClean="0">
                <a:latin typeface="Vodafone Rg bold"/>
                <a:cs typeface="Vodafone Rg bold"/>
              </a:rPr>
              <a:t>asset</a:t>
            </a:r>
            <a:r>
              <a:rPr lang="de-DE" sz="2000" dirty="0" smtClean="0">
                <a:latin typeface="Vodafone Rg bold"/>
                <a:cs typeface="Vodafone Rg bold"/>
              </a:rPr>
              <a:t> </a:t>
            </a:r>
            <a:r>
              <a:rPr lang="de-DE" sz="2000" dirty="0" err="1" smtClean="0">
                <a:latin typeface="Vodafone Rg bold"/>
                <a:cs typeface="Vodafone Rg bold"/>
              </a:rPr>
              <a:t>management</a:t>
            </a:r>
            <a:endParaRPr lang="de-DE" sz="2000" dirty="0" smtClean="0">
              <a:latin typeface="Vodafone Rg bold"/>
              <a:cs typeface="Vodafone Rg bold"/>
            </a:endParaRPr>
          </a:p>
          <a:p>
            <a:pPr marL="342900" indent="-342900">
              <a:buFont typeface="Arial"/>
              <a:buChar char="•"/>
              <a:defRPr sz="1800" b="0">
                <a:solidFill>
                  <a:srgbClr val="000000"/>
                </a:solidFill>
              </a:defRPr>
            </a:pPr>
            <a:endParaRPr lang="de-DE" sz="2000" dirty="0"/>
          </a:p>
          <a:p>
            <a:pPr marL="342900" indent="-342900">
              <a:buFont typeface="Arial"/>
              <a:buChar char="•"/>
              <a:defRPr sz="1800" b="0">
                <a:solidFill>
                  <a:srgbClr val="000000"/>
                </a:solidFill>
              </a:defRPr>
            </a:pPr>
            <a:endParaRPr lang="de-DE" sz="2000" dirty="0" smtClean="0"/>
          </a:p>
          <a:p>
            <a:pPr marL="342900" indent="-342900">
              <a:buFont typeface="Arial"/>
              <a:buChar char="•"/>
              <a:defRPr sz="1800" b="0">
                <a:solidFill>
                  <a:srgbClr val="000000"/>
                </a:solidFill>
              </a:defRPr>
            </a:pPr>
            <a:r>
              <a:rPr lang="de-DE" sz="2000" dirty="0" smtClean="0"/>
              <a:t>Such LWM2M </a:t>
            </a:r>
            <a:r>
              <a:rPr lang="de-DE" sz="2000" dirty="0" err="1" smtClean="0"/>
              <a:t>objects</a:t>
            </a:r>
            <a:r>
              <a:rPr lang="de-DE" sz="2000" dirty="0" smtClean="0"/>
              <a:t> </a:t>
            </a:r>
            <a:r>
              <a:rPr lang="de-DE" sz="2000" dirty="0" err="1" smtClean="0"/>
              <a:t>could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defined</a:t>
            </a:r>
            <a:r>
              <a:rPr lang="de-DE" sz="2000" dirty="0" smtClean="0"/>
              <a:t> </a:t>
            </a:r>
            <a:r>
              <a:rPr lang="de-DE" sz="2000" dirty="0" err="1" smtClean="0"/>
              <a:t>either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OMA </a:t>
            </a:r>
            <a:r>
              <a:rPr lang="de-DE" sz="2000" dirty="0" err="1" smtClean="0"/>
              <a:t>or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IPSO Alliance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764331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311150"/>
            <a:ext cx="8785490" cy="468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Challenges</a:t>
            </a:r>
            <a:endParaRPr sz="2400"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9" name="Rechteck 8"/>
          <p:cNvSpPr/>
          <p:nvPr/>
        </p:nvSpPr>
        <p:spPr>
          <a:xfrm>
            <a:off x="412750" y="153035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new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constraints and challenges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an application layer solution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running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over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LPWA e.g. NB-IoT:</a:t>
            </a:r>
          </a:p>
        </p:txBody>
      </p:sp>
      <p:sp>
        <p:nvSpPr>
          <p:cNvPr id="10" name="Rechteck 1"/>
          <p:cNvSpPr/>
          <p:nvPr/>
        </p:nvSpPr>
        <p:spPr>
          <a:xfrm>
            <a:off x="412750" y="2749550"/>
            <a:ext cx="8674573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tabLst>
                <a:tab pos="2149475" algn="l"/>
              </a:tabLst>
              <a:defRPr/>
            </a:pPr>
            <a:r>
              <a:rPr lang="en-GB" sz="1400" dirty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D</a:t>
            </a: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ata rate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-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for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battery constrained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devices, we need to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adapt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to work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using 200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bytes per day</a:t>
            </a:r>
          </a:p>
          <a:p>
            <a:pPr>
              <a:tabLst>
                <a:tab pos="2149475" algn="l"/>
              </a:tabLst>
              <a:defRPr/>
            </a:pPr>
            <a:endParaRPr lang="en-GB" sz="1400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149475" algn="l"/>
              </a:tabLst>
              <a:defRPr/>
            </a:pP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Security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-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where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is it most effective to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apply this?</a:t>
            </a:r>
          </a:p>
          <a:p>
            <a:pPr>
              <a:tabLst>
                <a:tab pos="2149475" algn="l"/>
              </a:tabLst>
              <a:defRPr/>
            </a:pP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	- e.g. customer may encrypt their data at source</a:t>
            </a:r>
          </a:p>
          <a:p>
            <a:pPr>
              <a:tabLst>
                <a:tab pos="2149475" algn="l"/>
              </a:tabLst>
              <a:defRPr/>
            </a:pP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	- e.g.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transport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layer security (DTLS)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could be applied UE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and Application server?</a:t>
            </a:r>
          </a:p>
          <a:p>
            <a:pPr>
              <a:tabLst>
                <a:tab pos="2149475" algn="l"/>
              </a:tabLst>
              <a:defRPr/>
            </a:pPr>
            <a:endParaRPr lang="en-GB" sz="1400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149475" algn="l"/>
              </a:tabLst>
              <a:defRPr/>
            </a:pP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varying characteristics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- power:  some will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be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constrained by battery;  others will have mains</a:t>
            </a:r>
            <a:endParaRPr lang="en-GB" sz="1300" i="1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>
              <a:tabLst>
                <a:tab pos="2149475" algn="l"/>
              </a:tabLst>
              <a:defRPr/>
            </a:pP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       of </a:t>
            </a:r>
            <a:r>
              <a:rPr lang="en-GB" sz="1400" dirty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NB-</a:t>
            </a:r>
            <a:r>
              <a:rPr lang="en-GB" sz="1400" dirty="0" err="1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IoT</a:t>
            </a:r>
            <a:r>
              <a:rPr lang="en-GB" sz="1400" dirty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 device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	-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mobility: some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may highly physically mobile (tracking device);  others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static</a:t>
            </a:r>
          </a:p>
          <a:p>
            <a:pPr>
              <a:tabLst>
                <a:tab pos="2149475" algn="l"/>
              </a:tabLst>
              <a:defRPr/>
            </a:pP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- some may change their characteristics with time, e.g. a stolen television becomes mobile…</a:t>
            </a:r>
          </a:p>
          <a:p>
            <a:pPr>
              <a:tabLst>
                <a:tab pos="2149475" algn="l"/>
              </a:tabLst>
              <a:defRPr/>
            </a:pP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&gt; might lead to </a:t>
            </a:r>
            <a:r>
              <a:rPr lang="en-GB" sz="1300" b="1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configuration profiles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for different device classes</a:t>
            </a:r>
            <a:endParaRPr lang="en-GB" sz="1300" i="1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>
              <a:tabLst>
                <a:tab pos="2149475" algn="l"/>
              </a:tabLst>
              <a:defRPr/>
            </a:pPr>
            <a:endParaRPr lang="en-GB" sz="1300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149475" algn="l"/>
              </a:tabLst>
              <a:defRPr/>
            </a:pP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integration </a:t>
            </a:r>
            <a:r>
              <a:rPr lang="en-GB" sz="1400" dirty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into </a:t>
            </a: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NB-</a:t>
            </a:r>
            <a:r>
              <a:rPr lang="en-GB" sz="1400" dirty="0" err="1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IoT</a:t>
            </a: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	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-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opportunity to integrate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DM components </a:t>
            </a:r>
            <a:r>
              <a:rPr lang="en-GB" sz="1300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e.g. </a:t>
            </a:r>
            <a:r>
              <a:rPr lang="en-GB" sz="1300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at SCEF?  or PDN–GW? Or ?</a:t>
            </a:r>
          </a:p>
          <a:p>
            <a:pPr>
              <a:tabLst>
                <a:tab pos="2149475" algn="l"/>
              </a:tabLst>
              <a:defRPr/>
            </a:pPr>
            <a:r>
              <a:rPr lang="en-GB" sz="1400" dirty="0" smtClean="0">
                <a:solidFill>
                  <a:srgbClr val="FF0000"/>
                </a:solidFill>
                <a:latin typeface="Calibri" pitchFamily="34" charset="0"/>
                <a:cs typeface="Calibri" panose="020F0502020204030204" pitchFamily="34" charset="0"/>
              </a:rPr>
              <a:t>       architecture</a:t>
            </a:r>
            <a:endParaRPr lang="en-GB" sz="1300" i="1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5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9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29" name="object 2"/>
          <p:cNvSpPr txBox="1">
            <a:spLocks noGrp="1"/>
          </p:cNvSpPr>
          <p:nvPr>
            <p:ph type="title"/>
          </p:nvPr>
        </p:nvSpPr>
        <p:spPr>
          <a:xfrm>
            <a:off x="260350" y="158750"/>
            <a:ext cx="8785490" cy="468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smtClean="0"/>
              <a:t>NB-IoT </a:t>
            </a:r>
            <a:r>
              <a:rPr lang="de-DE" dirty="0" err="1" smtClean="0"/>
              <a:t>and</a:t>
            </a:r>
            <a:r>
              <a:rPr lang="de-DE" dirty="0" smtClean="0"/>
              <a:t> LWM2M</a:t>
            </a:r>
            <a:endParaRPr u="sng" dirty="0"/>
          </a:p>
        </p:txBody>
      </p:sp>
      <p:sp>
        <p:nvSpPr>
          <p:cNvPr id="3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OMA-DM-LightweightM2M-2016-0008</a:t>
            </a:r>
            <a:endParaRPr lang="en-GB" sz="1600" spc="-5" dirty="0"/>
          </a:p>
        </p:txBody>
      </p:sp>
      <p:sp>
        <p:nvSpPr>
          <p:cNvPr id="28" name="Rechteck 27"/>
          <p:cNvSpPr/>
          <p:nvPr/>
        </p:nvSpPr>
        <p:spPr>
          <a:xfrm>
            <a:off x="5899150" y="4730750"/>
            <a:ext cx="327802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GB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LWM2M as the integrated solution for NB-IoT devices for </a:t>
            </a:r>
          </a:p>
          <a:p>
            <a:pPr marL="285750" indent="-285750">
              <a:spcAft>
                <a:spcPts val="600"/>
              </a:spcAft>
              <a:buFontTx/>
              <a:buChar char="-"/>
              <a:defRPr/>
            </a:pPr>
            <a:r>
              <a:rPr lang="en-GB" sz="1300" b="1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13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evice management</a:t>
            </a:r>
          </a:p>
          <a:p>
            <a:pPr marL="285750" indent="-285750">
              <a:spcAft>
                <a:spcPts val="600"/>
              </a:spcAft>
              <a:buFontTx/>
              <a:buChar char="-"/>
              <a:defRPr/>
            </a:pPr>
            <a:r>
              <a:rPr lang="en-GB" sz="1300" b="1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extraction </a:t>
            </a:r>
            <a:r>
              <a:rPr lang="en-GB" sz="1300" b="1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of application data from </a:t>
            </a:r>
            <a:r>
              <a:rPr lang="en-GB" sz="1300" b="1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device</a:t>
            </a:r>
          </a:p>
          <a:p>
            <a:pPr marL="285750" indent="-285750">
              <a:spcAft>
                <a:spcPts val="600"/>
              </a:spcAft>
              <a:buFontTx/>
              <a:buChar char="-"/>
              <a:defRPr/>
            </a:pPr>
            <a:r>
              <a:rPr lang="en-GB" sz="1300" b="1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 initiating </a:t>
            </a:r>
            <a:r>
              <a:rPr lang="en-GB" sz="1300" b="1" i="1" dirty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control commands to the application</a:t>
            </a:r>
            <a:r>
              <a:rPr lang="en-GB" sz="1300" b="1" i="1" dirty="0" smtClean="0">
                <a:solidFill>
                  <a:schemeClr val="tx1"/>
                </a:solidFill>
                <a:latin typeface="Calibri" pitchFamily="34" charset="0"/>
                <a:cs typeface="Calibri" panose="020F0502020204030204" pitchFamily="34" charset="0"/>
              </a:rPr>
              <a:t>.</a:t>
            </a:r>
            <a:endParaRPr lang="en-GB" sz="1300" b="1" dirty="0">
              <a:solidFill>
                <a:schemeClr val="tx1"/>
              </a:solidFill>
              <a:latin typeface="Calibri" pitchFamily="34" charset="0"/>
              <a:cs typeface="Calibri" panose="020F0502020204030204" pitchFamily="34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8" y="1257300"/>
            <a:ext cx="6624671" cy="324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2123</Words>
  <Application>Microsoft Macintosh PowerPoint</Application>
  <PresentationFormat>Benutzerdefiniert</PresentationFormat>
  <Paragraphs>242</Paragraphs>
  <Slides>18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Office Theme</vt:lpstr>
      <vt:lpstr>OMA-DM-LightweightM2M-2016-0008-INP_LPWA_considerations   LWM2M 1.1 LPWA considerations</vt:lpstr>
      <vt:lpstr>LWM2M 1.1 WID extract (1/2)</vt:lpstr>
      <vt:lpstr>LWM2M 1.1 WID extract (2/2)</vt:lpstr>
      <vt:lpstr>High level requirements</vt:lpstr>
      <vt:lpstr>High level requirements</vt:lpstr>
      <vt:lpstr>High level requirements</vt:lpstr>
      <vt:lpstr>High level requirements</vt:lpstr>
      <vt:lpstr>Challenges</vt:lpstr>
      <vt:lpstr>NB-IoT and LWM2M</vt:lpstr>
      <vt:lpstr>LWM2M optimizations and enhancements</vt:lpstr>
      <vt:lpstr>Work area 1:   LWM2M over non-IP transport</vt:lpstr>
      <vt:lpstr>Work area 2:  LWM2M security improvements</vt:lpstr>
      <vt:lpstr>Work area 3:  LWM2M device management enhancements</vt:lpstr>
      <vt:lpstr>Timeline for LPWA work in LWM2M 1.1</vt:lpstr>
      <vt:lpstr>Next steps</vt:lpstr>
      <vt:lpstr>backup</vt:lpstr>
      <vt:lpstr>LWM2M byte count example 1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  </dc:title>
  <cp:lastModifiedBy>Friedhelm Rodermund</cp:lastModifiedBy>
  <cp:revision>81</cp:revision>
  <dcterms:created xsi:type="dcterms:W3CDTF">2015-06-09T22:40:43Z</dcterms:created>
  <dcterms:modified xsi:type="dcterms:W3CDTF">2016-01-18T15:29:55Z</dcterms:modified>
</cp:coreProperties>
</file>