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9"/>
  </p:notesMasterIdLst>
  <p:handoutMasterIdLst>
    <p:handoutMasterId r:id="rId10"/>
  </p:handoutMasterIdLst>
  <p:sldIdLst>
    <p:sldId id="293" r:id="rId2"/>
    <p:sldId id="319" r:id="rId3"/>
    <p:sldId id="318" r:id="rId4"/>
    <p:sldId id="320" r:id="rId5"/>
    <p:sldId id="321" r:id="rId6"/>
    <p:sldId id="324" r:id="rId7"/>
    <p:sldId id="322" r:id="rId8"/>
  </p:sldIdLst>
  <p:sldSz cx="9363075" cy="7023100"/>
  <p:notesSz cx="6797675" cy="992505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0066"/>
    <a:srgbClr val="543800"/>
    <a:srgbClr val="660033"/>
    <a:srgbClr val="860043"/>
    <a:srgbClr val="FDB5C3"/>
    <a:srgbClr val="99FFCC"/>
    <a:srgbClr val="FFCCCC"/>
    <a:srgbClr val="FEEDCE"/>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24" autoAdjust="0"/>
    <p:restoredTop sz="94624" autoAdjust="0"/>
  </p:normalViewPr>
  <p:slideViewPr>
    <p:cSldViewPr>
      <p:cViewPr varScale="1">
        <p:scale>
          <a:sx n="65" d="100"/>
          <a:sy n="65" d="100"/>
        </p:scale>
        <p:origin x="1314" y="6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9" d="100"/>
          <a:sy n="49" d="100"/>
        </p:scale>
        <p:origin x="1998" y="6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2338"/>
            <a:ext cx="4984750" cy="448627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81088" y="862013"/>
            <a:ext cx="4635500" cy="34782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160178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800792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080474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164053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573248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a:cs typeface="Times New Roman" panose="02020603050405020304" pitchFamily="18" charset="0"/>
              </a:rPr>
              <a:t>© 2014 Open Mobile Alliance Ltd.  All Rights Reserved.</a:t>
            </a:r>
            <a:endParaRPr lang="en-US" altLang="en-US" sz="1000" b="1"/>
          </a:p>
          <a:p>
            <a:r>
              <a:rPr lang="en-US" altLang="en-US" sz="900" b="1">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OMA-LWM2M-2016-0013</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mohammed.dadas@orange.com'"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a:t>
            </a:r>
            <a:r>
              <a:rPr lang="en-US" altLang="en-US" b="1">
                <a:latin typeface="Tahoma" panose="020B0604030504040204" pitchFamily="34" charset="0"/>
              </a:rPr>
              <a:t>	</a:t>
            </a:r>
            <a:r>
              <a:rPr lang="en-US" altLang="en-US" b="1" smtClean="0">
                <a:latin typeface="Tahoma" panose="020B0604030504040204" pitchFamily="34" charset="0"/>
              </a:rPr>
              <a:t>2016 February </a:t>
            </a:r>
            <a:r>
              <a:rPr lang="en-US" altLang="en-US" b="1" smtClean="0">
                <a:latin typeface="Tahoma" panose="020B0604030504040204" pitchFamily="34" charset="0"/>
              </a:rPr>
              <a:t>25th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r>
              <a:rPr lang="fr-FR" altLang="en-US" sz="1800" b="1" dirty="0" smtClean="0">
                <a:latin typeface="Tahoma" panose="020B0604030504040204" pitchFamily="34" charset="0"/>
              </a:rPr>
              <a:t>Mohammed </a:t>
            </a:r>
            <a:r>
              <a:rPr lang="fr-FR" altLang="en-US" sz="1800" b="1" dirty="0">
                <a:latin typeface="Tahoma" panose="020B0604030504040204" pitchFamily="34" charset="0"/>
              </a:rPr>
              <a:t>DADAS, </a:t>
            </a:r>
            <a:r>
              <a:rPr lang="fr-FR" altLang="en-US" sz="1800" b="1" dirty="0" smtClean="0">
                <a:latin typeface="Tahoma" panose="020B0604030504040204" pitchFamily="34" charset="0"/>
                <a:hlinkClick r:id="rId5"/>
              </a:rPr>
              <a:t>mohammed.dadas@orange.com</a:t>
            </a:r>
            <a:r>
              <a:rPr lang="fr-FR" altLang="en-US" sz="1800"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a:t>
            </a:r>
            <a:r>
              <a:rPr lang="en-US" altLang="en-US" b="1" dirty="0" err="1">
                <a:latin typeface="Tahoma" panose="020B0604030504040204" pitchFamily="34" charset="0"/>
              </a:rPr>
              <a:t>Gemalto</a:t>
            </a:r>
            <a:r>
              <a:rPr lang="en-US" altLang="en-US" b="1" dirty="0">
                <a:latin typeface="Tahoma" panose="020B0604030504040204" pitchFamily="34" charset="0"/>
              </a:rPr>
              <a:t> N.V</a:t>
            </a:r>
          </a:p>
        </p:txBody>
      </p:sp>
      <p:sp>
        <p:nvSpPr>
          <p:cNvPr id="4100" name="Rectangle 26"/>
          <p:cNvSpPr>
            <a:spLocks noGrp="1" noChangeArrowheads="1"/>
          </p:cNvSpPr>
          <p:nvPr>
            <p:ph type="ctrTitle" idx="4294967295"/>
          </p:nvPr>
        </p:nvSpPr>
        <p:spPr>
          <a:xfrm>
            <a:off x="1366838" y="228600"/>
            <a:ext cx="7996237" cy="1652588"/>
          </a:xfrm>
          <a:noFill/>
        </p:spPr>
        <p:txBody>
          <a:bodyPr anchor="t"/>
          <a:lstStyle/>
          <a:p>
            <a:r>
              <a:rPr lang="en-US" altLang="ja-JP" sz="2000" dirty="0" smtClean="0">
                <a:ea typeface="ＭＳ Ｐゴシック" panose="020B0600070205080204" pitchFamily="34" charset="-128"/>
              </a:rPr>
              <a:t>OMA-LWM2M-2016-0013-INP_LWM2M Object Versioning</a:t>
            </a:r>
            <a:br>
              <a:rPr lang="en-US" altLang="ja-JP" sz="2000" dirty="0" smtClean="0">
                <a:ea typeface="ＭＳ Ｐゴシック" panose="020B0600070205080204" pitchFamily="34" charset="-128"/>
              </a:rPr>
            </a:br>
            <a:r>
              <a:rPr lang="en-US" altLang="ja-JP" sz="2000" dirty="0" smtClean="0">
                <a:ea typeface="ＭＳ Ｐゴシック" panose="020B0600070205080204" pitchFamily="34" charset="-128"/>
              </a:rPr>
              <a:t/>
            </a:r>
            <a:br>
              <a:rPr lang="en-US" altLang="ja-JP" sz="2000" dirty="0" smtClean="0">
                <a:ea typeface="ＭＳ Ｐゴシック" panose="020B0600070205080204" pitchFamily="34" charset="-128"/>
              </a:rPr>
            </a:br>
            <a:r>
              <a:rPr lang="en-US" altLang="ja-JP" dirty="0" smtClean="0">
                <a:ea typeface="ＭＳ Ｐゴシック" panose="020B0600070205080204" pitchFamily="34" charset="-128"/>
              </a:rPr>
              <a:t>LWM2M Objects Versioning </a:t>
            </a:r>
            <a:r>
              <a:rPr lang="en-US" altLang="en-US" dirty="0" smtClean="0"/>
              <a:t/>
            </a:r>
            <a:br>
              <a:rPr lang="en-US" altLang="en-US" dirty="0" smtClean="0"/>
            </a:br>
            <a:endParaRPr lang="en-US" altLang="en-US" sz="1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a:cs typeface="Times New Roman" panose="02020603050405020304" pitchFamily="18" charset="0"/>
              </a:rPr>
              <a:t>USE OF THIS DOCUMENT BY NON-OMA MEMBERS IS SUBJECT TO ALL OF THE TERMS AND CONDITIONS OF THE USE AGREEMENT (located at </a:t>
            </a:r>
            <a:r>
              <a:rPr lang="en-US" altLang="en-US" sz="900">
                <a:cs typeface="Times New Roman" panose="02020603050405020304" pitchFamily="18" charset="0"/>
                <a:hlinkClick r:id="rId6"/>
              </a:rPr>
              <a:t>http://www.openmobilealliance.org/UseAgreement.html</a:t>
            </a:r>
            <a:r>
              <a:rPr lang="en-US" altLang="en-US" sz="90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a:cs typeface="Times New Roman" panose="02020603050405020304" pitchFamily="18" charset="0"/>
              </a:rPr>
              <a:t>THIS DOCUMENT IS PROVIDED ON AN "AS IS" "AS AVAILABLE" AND "WITH ALL FAULTS" BASIS.</a:t>
            </a:r>
            <a:endParaRPr lang="en-US" altLang="en-US" sz="90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a:cs typeface="Times New Roman" panose="02020603050405020304" pitchFamily="18" charset="0"/>
              </a:rPr>
              <a:t>Intellectual Property Rights</a:t>
            </a:r>
          </a:p>
          <a:p>
            <a:pPr>
              <a:spcBef>
                <a:spcPct val="35000"/>
              </a:spcBef>
            </a:pPr>
            <a:r>
              <a:rPr lang="en-US" altLang="en-US" sz="900">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US" altLang="ja-JP" dirty="0">
                <a:ea typeface="ＭＳ Ｐゴシック" panose="020B0600070205080204" pitchFamily="34" charset="-128"/>
              </a:rPr>
              <a:t>LWM2M </a:t>
            </a:r>
            <a:r>
              <a:rPr lang="en-US" altLang="ja-JP" dirty="0" smtClean="0">
                <a:ea typeface="ＭＳ Ｐゴシック" panose="020B0600070205080204" pitchFamily="34" charset="-128"/>
              </a:rPr>
              <a:t>Objects </a:t>
            </a:r>
            <a:r>
              <a:rPr lang="en-US" altLang="ja-JP" dirty="0">
                <a:ea typeface="ＭＳ Ｐゴシック" panose="020B0600070205080204" pitchFamily="34" charset="-128"/>
              </a:rPr>
              <a:t>Versioning</a:t>
            </a:r>
            <a:endParaRPr lang="en-GB" altLang="en-US" dirty="0" smtClean="0"/>
          </a:p>
        </p:txBody>
      </p:sp>
      <p:sp>
        <p:nvSpPr>
          <p:cNvPr id="8195" name="Rectangle 5"/>
          <p:cNvSpPr>
            <a:spLocks noGrp="1" noChangeArrowheads="1"/>
          </p:cNvSpPr>
          <p:nvPr>
            <p:ph type="body" idx="1"/>
          </p:nvPr>
        </p:nvSpPr>
        <p:spPr>
          <a:xfrm>
            <a:off x="292100" y="1169988"/>
            <a:ext cx="8885237"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800" b="1" dirty="0" smtClean="0">
                <a:solidFill>
                  <a:schemeClr val="tx1"/>
                </a:solidFill>
              </a:rPr>
              <a:t>Scope</a:t>
            </a:r>
          </a:p>
          <a:p>
            <a:pPr lvl="1">
              <a:buClr>
                <a:srgbClr val="C00000"/>
              </a:buClr>
              <a:buFont typeface="Wingdings" panose="05000000000000000000" pitchFamily="2" charset="2"/>
              <a:buChar char="Ø"/>
            </a:pPr>
            <a:r>
              <a:rPr lang="en-GB" altLang="en-US" sz="1800" b="1" dirty="0" smtClean="0">
                <a:solidFill>
                  <a:schemeClr val="tx1"/>
                </a:solidFill>
              </a:rPr>
              <a:t> </a:t>
            </a:r>
            <a:r>
              <a:rPr lang="en-GB" altLang="en-US" sz="1800" dirty="0" smtClean="0">
                <a:solidFill>
                  <a:srgbClr val="330066"/>
                </a:solidFill>
              </a:rPr>
              <a:t>This contribution aims at addressing questions to support the evolution &amp; fixes of LWM2M Objects Specification in the LWM2M Life Cycle </a:t>
            </a:r>
          </a:p>
          <a:p>
            <a:pPr>
              <a:buClr>
                <a:srgbClr val="C00000"/>
              </a:buClr>
              <a:buFont typeface="Wingdings" panose="05000000000000000000" pitchFamily="2" charset="2"/>
              <a:buChar char="q"/>
            </a:pPr>
            <a:r>
              <a:rPr lang="en-GB" altLang="en-US" sz="2000" b="1" dirty="0" smtClean="0">
                <a:solidFill>
                  <a:schemeClr val="tx1"/>
                </a:solidFill>
              </a:rPr>
              <a:t>  </a:t>
            </a:r>
            <a:r>
              <a:rPr lang="en-GB" altLang="en-US" sz="2800" b="1" dirty="0" smtClean="0">
                <a:solidFill>
                  <a:schemeClr val="tx1"/>
                </a:solidFill>
              </a:rPr>
              <a:t>Context</a:t>
            </a:r>
          </a:p>
          <a:p>
            <a:pPr lvl="1">
              <a:buClr>
                <a:srgbClr val="C00000"/>
              </a:buClr>
              <a:buSzPct val="100000"/>
              <a:buFont typeface="Wingdings" panose="05000000000000000000" pitchFamily="2" charset="2"/>
              <a:buChar char="Ø"/>
            </a:pPr>
            <a:r>
              <a:rPr lang="en-GB" altLang="en-US" sz="1400" b="1" dirty="0" smtClean="0">
                <a:solidFill>
                  <a:srgbClr val="7030A0"/>
                </a:solidFill>
              </a:rPr>
              <a:t>  </a:t>
            </a:r>
            <a:r>
              <a:rPr lang="en-GB" altLang="en-US" sz="1800" dirty="0" smtClean="0">
                <a:solidFill>
                  <a:srgbClr val="7030A0"/>
                </a:solidFill>
              </a:rPr>
              <a:t>Several </a:t>
            </a:r>
            <a:r>
              <a:rPr lang="en-GB" altLang="en-US" sz="1800" dirty="0">
                <a:solidFill>
                  <a:srgbClr val="7030A0"/>
                </a:solidFill>
              </a:rPr>
              <a:t> </a:t>
            </a:r>
            <a:r>
              <a:rPr lang="en-GB" altLang="en-US" sz="1800" dirty="0" smtClean="0">
                <a:solidFill>
                  <a:srgbClr val="7030A0"/>
                </a:solidFill>
              </a:rPr>
              <a:t>categories of LWM2M objects are organized per IDs range (OMA registry)</a:t>
            </a:r>
          </a:p>
          <a:p>
            <a:pPr lvl="3">
              <a:buClr>
                <a:srgbClr val="C00000"/>
              </a:buClr>
              <a:buSzPct val="100000"/>
              <a:buFont typeface="Wingdings" panose="05000000000000000000" pitchFamily="2" charset="2"/>
              <a:buChar char="§"/>
            </a:pPr>
            <a:r>
              <a:rPr lang="en-GB" altLang="en-US" sz="1000" b="1" dirty="0" smtClean="0"/>
              <a:t> </a:t>
            </a:r>
            <a:r>
              <a:rPr lang="en-GB" altLang="en-US" sz="1600" b="1" dirty="0" smtClean="0"/>
              <a:t>OMA Objects </a:t>
            </a:r>
          </a:p>
          <a:p>
            <a:pPr lvl="5">
              <a:buClr>
                <a:srgbClr val="C00000"/>
              </a:buClr>
              <a:buSzPct val="100000"/>
              <a:buFont typeface="Wingdings" panose="05000000000000000000" pitchFamily="2" charset="2"/>
              <a:buChar char="§"/>
            </a:pPr>
            <a:r>
              <a:rPr lang="en-GB" altLang="en-US" dirty="0" smtClean="0"/>
              <a:t> [0..7]        Core Spec TS.10  Objects</a:t>
            </a:r>
          </a:p>
          <a:p>
            <a:pPr lvl="5">
              <a:buClr>
                <a:srgbClr val="C00000"/>
              </a:buClr>
              <a:buSzPct val="100000"/>
              <a:buFont typeface="Wingdings" panose="05000000000000000000" pitchFamily="2" charset="2"/>
              <a:buChar char="§"/>
            </a:pPr>
            <a:r>
              <a:rPr lang="en-GB" altLang="en-US" dirty="0" smtClean="0"/>
              <a:t> [8..1023]    Extra Core Spec TS 1.0 Objects   </a:t>
            </a:r>
          </a:p>
          <a:p>
            <a:pPr lvl="3">
              <a:buClr>
                <a:srgbClr val="C00000"/>
              </a:buClr>
              <a:buSzPct val="100000"/>
              <a:buFont typeface="Wingdings" panose="05000000000000000000" pitchFamily="2" charset="2"/>
              <a:buChar char="§"/>
            </a:pPr>
            <a:r>
              <a:rPr lang="en-GB" altLang="en-US" sz="1600" b="1" dirty="0" smtClean="0"/>
              <a:t>SDO Objects </a:t>
            </a:r>
          </a:p>
          <a:p>
            <a:pPr lvl="5">
              <a:buClr>
                <a:srgbClr val="C00000"/>
              </a:buClr>
              <a:buSzPct val="100000"/>
              <a:buFont typeface="Wingdings" panose="05000000000000000000" pitchFamily="2" charset="2"/>
              <a:buChar char="§"/>
            </a:pPr>
            <a:r>
              <a:rPr lang="en-GB" altLang="en-US" b="1" dirty="0" smtClean="0"/>
              <a:t> </a:t>
            </a:r>
            <a:r>
              <a:rPr lang="en-GB" altLang="en-US" b="1" dirty="0"/>
              <a:t> </a:t>
            </a:r>
            <a:r>
              <a:rPr lang="en-GB" altLang="en-US" dirty="0" smtClean="0"/>
              <a:t>[2048-2099(?)] </a:t>
            </a:r>
            <a:r>
              <a:rPr lang="en-GB" altLang="en-US" dirty="0"/>
              <a:t>oneM2M </a:t>
            </a:r>
            <a:r>
              <a:rPr lang="en-GB" altLang="en-US" dirty="0" smtClean="0"/>
              <a:t>Objects</a:t>
            </a:r>
          </a:p>
          <a:p>
            <a:pPr lvl="5">
              <a:buClr>
                <a:srgbClr val="C00000"/>
              </a:buClr>
              <a:buSzPct val="100000"/>
              <a:buFont typeface="Wingdings" panose="05000000000000000000" pitchFamily="2" charset="2"/>
              <a:buChar char="§"/>
            </a:pPr>
            <a:r>
              <a:rPr lang="en-GB" altLang="en-US" dirty="0" smtClean="0"/>
              <a:t>  [3200-3399(?)] IPSO Objects</a:t>
            </a:r>
          </a:p>
          <a:p>
            <a:pPr lvl="5">
              <a:buClr>
                <a:srgbClr val="C00000"/>
              </a:buClr>
              <a:buSzPct val="100000"/>
              <a:buFont typeface="Wingdings" panose="05000000000000000000" pitchFamily="2" charset="2"/>
              <a:buChar char="§"/>
            </a:pPr>
            <a:r>
              <a:rPr lang="en-GB" altLang="en-US" dirty="0" smtClean="0"/>
              <a:t>  [3400-10240]  others Objects </a:t>
            </a:r>
          </a:p>
          <a:p>
            <a:pPr lvl="3">
              <a:buClr>
                <a:srgbClr val="C00000"/>
              </a:buClr>
              <a:buSzPct val="100000"/>
              <a:buFont typeface="Wingdings" panose="05000000000000000000" pitchFamily="2" charset="2"/>
              <a:buChar char="§"/>
            </a:pPr>
            <a:r>
              <a:rPr lang="en-GB" altLang="en-US" sz="1600" b="1" dirty="0" smtClean="0"/>
              <a:t>Vendor Objects</a:t>
            </a:r>
          </a:p>
          <a:p>
            <a:pPr lvl="5">
              <a:buClr>
                <a:srgbClr val="C00000"/>
              </a:buClr>
              <a:buSzPct val="100000"/>
              <a:buFont typeface="Wingdings" panose="05000000000000000000" pitchFamily="2" charset="2"/>
              <a:buChar char="§"/>
            </a:pPr>
            <a:r>
              <a:rPr lang="en-GB" altLang="en-US" b="1" dirty="0"/>
              <a:t> </a:t>
            </a:r>
            <a:r>
              <a:rPr lang="en-GB" altLang="en-US" dirty="0"/>
              <a:t>[ </a:t>
            </a:r>
            <a:r>
              <a:rPr lang="en-GB" altLang="en-US" dirty="0" smtClean="0"/>
              <a:t>10241-32768 </a:t>
            </a:r>
            <a:r>
              <a:rPr lang="en-GB" altLang="en-US" dirty="0"/>
              <a:t>]  </a:t>
            </a:r>
            <a:r>
              <a:rPr lang="en-GB" altLang="en-US" dirty="0" smtClean="0"/>
              <a:t>(1 allocated)</a:t>
            </a:r>
          </a:p>
          <a:p>
            <a:pPr marL="1366837" lvl="5" indent="0">
              <a:buClr>
                <a:srgbClr val="C00000"/>
              </a:buClr>
              <a:buSzPct val="100000"/>
              <a:buNone/>
            </a:pPr>
            <a:endParaRPr lang="en-GB" altLang="en-US" sz="1400" b="1" dirty="0" smtClean="0"/>
          </a:p>
          <a:p>
            <a:pPr lvl="2">
              <a:buClr>
                <a:srgbClr val="C00000"/>
              </a:buClr>
              <a:buSzPct val="100000"/>
              <a:buFont typeface="Wingdings" panose="05000000000000000000" pitchFamily="2" charset="2"/>
              <a:buChar char="§"/>
            </a:pPr>
            <a:r>
              <a:rPr lang="en-GB" altLang="en-US" sz="1600" b="1" dirty="0"/>
              <a:t> </a:t>
            </a:r>
            <a:r>
              <a:rPr lang="en-GB" altLang="en-US" sz="1400" dirty="0" smtClean="0"/>
              <a:t>Note  : it should be natural of having rules for allocating range of objects IDs per organization (SDOs, Vendors)  </a:t>
            </a:r>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US" altLang="ja-JP" dirty="0">
                <a:ea typeface="ＭＳ Ｐゴシック" panose="020B0600070205080204" pitchFamily="34" charset="-128"/>
              </a:rPr>
              <a:t>LWM2M </a:t>
            </a:r>
            <a:r>
              <a:rPr lang="en-US" altLang="ja-JP" dirty="0" smtClean="0">
                <a:ea typeface="ＭＳ Ｐゴシック" panose="020B0600070205080204" pitchFamily="34" charset="-128"/>
              </a:rPr>
              <a:t>Objects </a:t>
            </a:r>
            <a:r>
              <a:rPr lang="en-US" altLang="ja-JP" dirty="0">
                <a:ea typeface="ＭＳ Ｐゴシック" panose="020B0600070205080204" pitchFamily="34" charset="-128"/>
              </a:rPr>
              <a:t>Versioning</a:t>
            </a:r>
            <a:endParaRPr lang="en-GB" altLang="en-US" dirty="0" smtClean="0"/>
          </a:p>
        </p:txBody>
      </p:sp>
      <p:sp>
        <p:nvSpPr>
          <p:cNvPr id="6147" name="Rectangle 5"/>
          <p:cNvSpPr>
            <a:spLocks noGrp="1" noChangeArrowheads="1"/>
          </p:cNvSpPr>
          <p:nvPr>
            <p:ph type="body" idx="1"/>
          </p:nvPr>
        </p:nvSpPr>
        <p:spPr>
          <a:xfrm>
            <a:off x="109537" y="1149350"/>
            <a:ext cx="9144000"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800" b="1" dirty="0" smtClean="0">
                <a:solidFill>
                  <a:schemeClr val="tx1"/>
                </a:solidFill>
              </a:rPr>
              <a:t>Identified issues</a:t>
            </a:r>
          </a:p>
          <a:p>
            <a:pPr marL="633413" lvl="1" indent="-368300">
              <a:buClr>
                <a:srgbClr val="C00000"/>
              </a:buClr>
              <a:buFont typeface="Wingdings" panose="05000000000000000000" pitchFamily="2" charset="2"/>
              <a:buChar char="Ø"/>
            </a:pPr>
            <a:r>
              <a:rPr lang="en-GB" altLang="en-US" b="1" dirty="0">
                <a:solidFill>
                  <a:schemeClr val="tx1"/>
                </a:solidFill>
              </a:rPr>
              <a:t> </a:t>
            </a:r>
            <a:r>
              <a:rPr lang="en-US" altLang="en-US" sz="2000" dirty="0">
                <a:solidFill>
                  <a:srgbClr val="7030A0"/>
                </a:solidFill>
              </a:rPr>
              <a:t>Once the </a:t>
            </a:r>
            <a:r>
              <a:rPr lang="en-US" altLang="en-US" sz="2000" dirty="0" smtClean="0">
                <a:solidFill>
                  <a:srgbClr val="7030A0"/>
                </a:solidFill>
              </a:rPr>
              <a:t>LWM2M TS 1.0  Enabler was </a:t>
            </a:r>
            <a:r>
              <a:rPr lang="en-US" altLang="en-US" sz="2000" dirty="0">
                <a:solidFill>
                  <a:srgbClr val="7030A0"/>
                </a:solidFill>
              </a:rPr>
              <a:t>approved </a:t>
            </a:r>
            <a:r>
              <a:rPr lang="en-GB" altLang="en-US" sz="2000" dirty="0" smtClean="0">
                <a:solidFill>
                  <a:srgbClr val="7030A0"/>
                </a:solidFill>
              </a:rPr>
              <a:t>(target is mid 2016), any fix (including Objects in [0..7] range) will impact the LWM2M Enabler versioning (note : no rule for LWM2M versioning defined yet)</a:t>
            </a:r>
          </a:p>
          <a:p>
            <a:pPr lvl="1">
              <a:buClr>
                <a:srgbClr val="C00000"/>
              </a:buClr>
              <a:buFont typeface="Wingdings" panose="05000000000000000000" pitchFamily="2" charset="2"/>
              <a:buChar char="Ø"/>
            </a:pPr>
            <a:endParaRPr lang="en-GB" altLang="en-US" sz="800" dirty="0" smtClean="0">
              <a:solidFill>
                <a:schemeClr val="tx1"/>
              </a:solidFill>
            </a:endParaRPr>
          </a:p>
          <a:p>
            <a:pPr marL="633413" lvl="1" indent="-368300">
              <a:buClr>
                <a:srgbClr val="C00000"/>
              </a:buClr>
              <a:buFont typeface="Wingdings" panose="05000000000000000000" pitchFamily="2" charset="2"/>
              <a:buChar char="Ø"/>
            </a:pPr>
            <a:r>
              <a:rPr lang="en-GB" altLang="en-US" dirty="0">
                <a:solidFill>
                  <a:schemeClr val="tx1"/>
                </a:solidFill>
              </a:rPr>
              <a:t> </a:t>
            </a:r>
            <a:r>
              <a:rPr lang="en-GB" altLang="en-US" sz="2000" dirty="0" smtClean="0">
                <a:solidFill>
                  <a:srgbClr val="7030A0"/>
                </a:solidFill>
              </a:rPr>
              <a:t>LWM2M Objects evolution &amp; fixes could be handled by creating/duplicating objects (so new IDs)  but it’d raise up others issues  :</a:t>
            </a:r>
          </a:p>
          <a:p>
            <a:pPr marL="1255712" lvl="4" indent="-342900">
              <a:buClr>
                <a:srgbClr val="C00000"/>
              </a:buClr>
            </a:pPr>
            <a:r>
              <a:rPr lang="en-GB" altLang="en-US" sz="2000" dirty="0" smtClean="0">
                <a:solidFill>
                  <a:srgbClr val="543800"/>
                </a:solidFill>
              </a:rPr>
              <a:t>OMNA registration will contain (quasi-)redundant objects </a:t>
            </a:r>
            <a:r>
              <a:rPr lang="en-GB" altLang="en-US" sz="2000" dirty="0">
                <a:solidFill>
                  <a:srgbClr val="543800"/>
                </a:solidFill>
              </a:rPr>
              <a:t>(</a:t>
            </a:r>
            <a:r>
              <a:rPr lang="en-GB" altLang="en-US" sz="2000" dirty="0" smtClean="0">
                <a:solidFill>
                  <a:srgbClr val="543800"/>
                </a:solidFill>
              </a:rPr>
              <a:t>duplicated functionality) without semantic links in between</a:t>
            </a:r>
          </a:p>
          <a:p>
            <a:pPr marL="1255712" lvl="4" indent="-342900">
              <a:buClr>
                <a:srgbClr val="C00000"/>
              </a:buClr>
            </a:pPr>
            <a:r>
              <a:rPr lang="en-GB" altLang="en-US" sz="2000" dirty="0">
                <a:solidFill>
                  <a:srgbClr val="543800"/>
                </a:solidFill>
              </a:rPr>
              <a:t>n</a:t>
            </a:r>
            <a:r>
              <a:rPr lang="en-GB" altLang="en-US" sz="2000" dirty="0" smtClean="0">
                <a:solidFill>
                  <a:srgbClr val="543800"/>
                </a:solidFill>
              </a:rPr>
              <a:t>o answer for addressing Core </a:t>
            </a:r>
            <a:r>
              <a:rPr lang="en-GB" altLang="en-US" sz="2000" dirty="0">
                <a:solidFill>
                  <a:srgbClr val="543800"/>
                </a:solidFill>
              </a:rPr>
              <a:t>S</a:t>
            </a:r>
            <a:r>
              <a:rPr lang="en-GB" altLang="en-US" sz="2000" dirty="0" smtClean="0">
                <a:solidFill>
                  <a:srgbClr val="543800"/>
                </a:solidFill>
              </a:rPr>
              <a:t>pec object fixes (ID change)</a:t>
            </a:r>
          </a:p>
          <a:p>
            <a:pPr marL="1255712" lvl="4" indent="-342900">
              <a:buClr>
                <a:srgbClr val="C00000"/>
              </a:buClr>
            </a:pPr>
            <a:r>
              <a:rPr lang="en-GB" altLang="en-US" sz="2000" dirty="0" smtClean="0">
                <a:solidFill>
                  <a:srgbClr val="543800"/>
                </a:solidFill>
              </a:rPr>
              <a:t>Risk of IDs usage inflation </a:t>
            </a:r>
            <a:endParaRPr lang="en-GB" altLang="en-US" sz="2000" dirty="0">
              <a:solidFill>
                <a:srgbClr val="543800"/>
              </a:solidFill>
            </a:endParaRPr>
          </a:p>
          <a:p>
            <a:pPr marL="1255712" lvl="4" indent="-342900">
              <a:buClr>
                <a:srgbClr val="C00000"/>
              </a:buClr>
            </a:pPr>
            <a:r>
              <a:rPr lang="en-GB" altLang="en-US" sz="2000" dirty="0" smtClean="0">
                <a:solidFill>
                  <a:srgbClr val="543800"/>
                </a:solidFill>
              </a:rPr>
              <a:t>SDOs / vendors prefer to allocate objects IDs within their own range (instead of having chaotic IDs registration) </a:t>
            </a:r>
          </a:p>
          <a:p>
            <a:pPr marL="1255712" lvl="4" indent="-342900">
              <a:buClr>
                <a:srgbClr val="C00000"/>
              </a:buClr>
            </a:pPr>
            <a:endParaRPr lang="en-GB" altLang="en-US" sz="800" dirty="0" smtClean="0">
              <a:solidFill>
                <a:schemeClr val="tx1"/>
              </a:solidFill>
            </a:endParaRPr>
          </a:p>
          <a:p>
            <a:pPr marL="633413" lvl="1" indent="-368300">
              <a:buClr>
                <a:srgbClr val="C00000"/>
              </a:buClr>
              <a:buFont typeface="Wingdings" panose="05000000000000000000" pitchFamily="2" charset="2"/>
              <a:buChar char="Ø"/>
            </a:pPr>
            <a:r>
              <a:rPr lang="en-GB" altLang="en-US" sz="2000" dirty="0" smtClean="0">
                <a:solidFill>
                  <a:schemeClr val="tx1"/>
                </a:solidFill>
              </a:rPr>
              <a:t>Still no way to link LWM2M Enabler version and Object specification (compatibility issue) </a:t>
            </a:r>
          </a:p>
          <a:p>
            <a:pPr marL="225425" lvl="1" indent="0">
              <a:buClr>
                <a:srgbClr val="C00000"/>
              </a:buClr>
              <a:buNone/>
            </a:pPr>
            <a:endParaRPr lang="en-GB" altLang="en-US" b="1" dirty="0" smtClean="0">
              <a:solidFill>
                <a:schemeClr val="tx1"/>
              </a:solidFill>
            </a:endParaRPr>
          </a:p>
          <a:p>
            <a:pPr lvl="1">
              <a:buClr>
                <a:srgbClr val="C00000"/>
              </a:buClr>
              <a:buFont typeface="Wingdings" panose="05000000000000000000" pitchFamily="2" charset="2"/>
              <a:buChar char="Ø"/>
            </a:pPr>
            <a:endParaRPr lang="en-GB" altLang="en-US" b="1" dirty="0" smtClean="0">
              <a:solidFill>
                <a:schemeClr val="tx1"/>
              </a:solidFill>
            </a:endParaRPr>
          </a:p>
          <a:p>
            <a:pPr lvl="1">
              <a:buClr>
                <a:srgbClr val="C00000"/>
              </a:buClr>
              <a:buFont typeface="Wingdings" panose="05000000000000000000" pitchFamily="2" charset="2"/>
              <a:buChar char="Ø"/>
            </a:pPr>
            <a:endParaRPr lang="en-GB" altLang="en-US" b="1" dirty="0" smtClean="0">
              <a:solidFill>
                <a:schemeClr val="tx1"/>
              </a:solidFill>
            </a:endParaRPr>
          </a:p>
          <a:p>
            <a:pPr marL="0" indent="0">
              <a:buClr>
                <a:srgbClr val="C00000"/>
              </a:buClr>
              <a:buSzPct val="100000"/>
              <a:buNone/>
            </a:pPr>
            <a:r>
              <a:rPr lang="en-GB" altLang="en-US" b="1" dirty="0" smtClean="0"/>
              <a:t> </a:t>
            </a:r>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0243" name="Rectangle 5"/>
          <p:cNvSpPr>
            <a:spLocks noGrp="1" noChangeArrowheads="1"/>
          </p:cNvSpPr>
          <p:nvPr>
            <p:ph type="body" idx="1"/>
          </p:nvPr>
        </p:nvSpPr>
        <p:spPr>
          <a:xfrm>
            <a:off x="145256" y="1149350"/>
            <a:ext cx="9217819"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800" dirty="0" smtClean="0">
                <a:solidFill>
                  <a:srgbClr val="C00000"/>
                </a:solidFill>
              </a:rPr>
              <a:t>Luckily</a:t>
            </a:r>
            <a:r>
              <a:rPr lang="en-GB" altLang="en-US" sz="2800" dirty="0" smtClean="0">
                <a:solidFill>
                  <a:schemeClr val="tx1"/>
                </a:solidFill>
              </a:rPr>
              <a:t> </a:t>
            </a:r>
            <a:r>
              <a:rPr lang="en-GB" altLang="en-US" sz="2200" b="1" dirty="0" smtClean="0">
                <a:solidFill>
                  <a:schemeClr val="tx1"/>
                </a:solidFill>
              </a:rPr>
              <a:t>LWM2M provides mechanisms for easing Object evolution </a:t>
            </a:r>
          </a:p>
          <a:p>
            <a:pPr lvl="1">
              <a:buClr>
                <a:srgbClr val="C00000"/>
              </a:buClr>
              <a:buFont typeface="Wingdings" panose="05000000000000000000" pitchFamily="2" charset="2"/>
              <a:buChar char="Ø"/>
            </a:pPr>
            <a:r>
              <a:rPr lang="en-GB" altLang="en-US" dirty="0">
                <a:solidFill>
                  <a:srgbClr val="330066"/>
                </a:solidFill>
              </a:rPr>
              <a:t> </a:t>
            </a:r>
            <a:r>
              <a:rPr lang="en-GB" altLang="en-US" dirty="0" smtClean="0">
                <a:solidFill>
                  <a:srgbClr val="330066"/>
                </a:solidFill>
              </a:rPr>
              <a:t> </a:t>
            </a:r>
            <a:r>
              <a:rPr lang="en-GB" altLang="en-US" sz="1800" dirty="0" smtClean="0">
                <a:solidFill>
                  <a:srgbClr val="330066"/>
                </a:solidFill>
              </a:rPr>
              <a:t>adding or removing an optional resource in an object specification is supported by design </a:t>
            </a:r>
          </a:p>
          <a:p>
            <a:pPr lvl="2">
              <a:buClr>
                <a:srgbClr val="C00000"/>
              </a:buClr>
              <a:buFont typeface="Wingdings" panose="05000000000000000000" pitchFamily="2" charset="2"/>
              <a:buChar char="§"/>
            </a:pPr>
            <a:r>
              <a:rPr lang="en-GB" altLang="en-US" sz="1800" dirty="0">
                <a:solidFill>
                  <a:schemeClr val="tx1"/>
                </a:solidFill>
              </a:rPr>
              <a:t> </a:t>
            </a:r>
            <a:r>
              <a:rPr lang="en-GB" altLang="en-US" sz="1800" dirty="0" smtClean="0">
                <a:solidFill>
                  <a:srgbClr val="543800"/>
                </a:solidFill>
              </a:rPr>
              <a:t>during registration, LWM2M Client is able to register an Object Instance to the Server in providing its optional Resources</a:t>
            </a:r>
          </a:p>
          <a:p>
            <a:pPr lvl="2">
              <a:buClr>
                <a:srgbClr val="C00000"/>
              </a:buClr>
              <a:buFont typeface="Wingdings" panose="05000000000000000000" pitchFamily="2" charset="2"/>
              <a:buChar char="§"/>
            </a:pPr>
            <a:r>
              <a:rPr lang="en-GB" altLang="en-US" sz="1800" dirty="0" smtClean="0">
                <a:solidFill>
                  <a:srgbClr val="543800"/>
                </a:solidFill>
              </a:rPr>
              <a:t> with Discover command, the Server can discover the optional resources of an Object Instance in a given Client</a:t>
            </a:r>
          </a:p>
          <a:p>
            <a:pPr lvl="2">
              <a:buClr>
                <a:srgbClr val="C00000"/>
              </a:buClr>
              <a:buFont typeface="Wingdings" panose="05000000000000000000" pitchFamily="2" charset="2"/>
              <a:buChar char="§"/>
            </a:pPr>
            <a:endParaRPr lang="en-GB" altLang="en-US" sz="1000" dirty="0" smtClean="0">
              <a:solidFill>
                <a:schemeClr val="tx1"/>
              </a:solidFill>
            </a:endParaRPr>
          </a:p>
          <a:p>
            <a:pPr>
              <a:buClr>
                <a:srgbClr val="C00000"/>
              </a:buClr>
              <a:buFont typeface="Wingdings" panose="05000000000000000000" pitchFamily="2" charset="2"/>
              <a:buChar char="q"/>
            </a:pPr>
            <a:r>
              <a:rPr lang="en-GB" altLang="en-US" sz="2000" dirty="0" smtClean="0">
                <a:solidFill>
                  <a:schemeClr val="tx1"/>
                </a:solidFill>
              </a:rPr>
              <a:t>  </a:t>
            </a:r>
            <a:r>
              <a:rPr lang="en-GB" altLang="en-US" sz="2200" dirty="0" smtClean="0">
                <a:solidFill>
                  <a:srgbClr val="C00000"/>
                </a:solidFill>
              </a:rPr>
              <a:t>However</a:t>
            </a:r>
            <a:r>
              <a:rPr lang="en-GB" altLang="en-US" sz="2200" dirty="0" smtClean="0">
                <a:solidFill>
                  <a:schemeClr val="tx1"/>
                </a:solidFill>
              </a:rPr>
              <a:t> </a:t>
            </a:r>
            <a:r>
              <a:rPr lang="en-GB" altLang="en-US" sz="2200" b="1" dirty="0" smtClean="0">
                <a:solidFill>
                  <a:schemeClr val="tx1"/>
                </a:solidFill>
              </a:rPr>
              <a:t>there are cases for which enhancing/fixing a given object is impacting</a:t>
            </a:r>
          </a:p>
          <a:p>
            <a:pPr lvl="2">
              <a:buClr>
                <a:srgbClr val="C00000"/>
              </a:buClr>
              <a:buSzPct val="100000"/>
              <a:buFont typeface="Arial" panose="020B0604020202020204" pitchFamily="34" charset="0"/>
              <a:buChar char="•"/>
            </a:pPr>
            <a:r>
              <a:rPr lang="en-GB" altLang="en-US" sz="1800" dirty="0" smtClean="0"/>
              <a:t> </a:t>
            </a:r>
            <a:r>
              <a:rPr lang="en-GB" altLang="en-US" sz="1800" dirty="0"/>
              <a:t> </a:t>
            </a:r>
            <a:r>
              <a:rPr lang="en-GB" altLang="en-US" sz="1800" dirty="0" smtClean="0">
                <a:solidFill>
                  <a:srgbClr val="543800"/>
                </a:solidFill>
              </a:rPr>
              <a:t>adding or to removing mandatory resources</a:t>
            </a:r>
          </a:p>
          <a:p>
            <a:pPr lvl="2">
              <a:buClr>
                <a:srgbClr val="C00000"/>
              </a:buClr>
              <a:buSzPct val="100000"/>
              <a:buFont typeface="Arial" panose="020B0604020202020204" pitchFamily="34" charset="0"/>
              <a:buChar char="•"/>
            </a:pPr>
            <a:r>
              <a:rPr lang="en-GB" altLang="en-US" sz="1800" dirty="0">
                <a:solidFill>
                  <a:srgbClr val="543800"/>
                </a:solidFill>
              </a:rPr>
              <a:t> </a:t>
            </a:r>
            <a:r>
              <a:rPr lang="en-GB" altLang="en-US" sz="1800" dirty="0" smtClean="0">
                <a:solidFill>
                  <a:srgbClr val="543800"/>
                </a:solidFill>
              </a:rPr>
              <a:t> turning a resource from optional to mandatory one, or the reverse </a:t>
            </a:r>
          </a:p>
          <a:p>
            <a:pPr lvl="2">
              <a:buClr>
                <a:srgbClr val="C00000"/>
              </a:buClr>
              <a:buSzPct val="100000"/>
              <a:buFont typeface="Arial" panose="020B0604020202020204" pitchFamily="34" charset="0"/>
              <a:buChar char="•"/>
            </a:pPr>
            <a:r>
              <a:rPr lang="en-GB" altLang="en-US" sz="1800" dirty="0" smtClean="0">
                <a:solidFill>
                  <a:srgbClr val="543800"/>
                </a:solidFill>
              </a:rPr>
              <a:t>  modifying a resource </a:t>
            </a:r>
            <a:r>
              <a:rPr lang="en-GB" altLang="en-US" sz="1800" dirty="0" err="1" smtClean="0">
                <a:solidFill>
                  <a:srgbClr val="543800"/>
                </a:solidFill>
              </a:rPr>
              <a:t>datatype</a:t>
            </a:r>
            <a:endParaRPr lang="en-GB" altLang="en-US" sz="1800" dirty="0" smtClean="0">
              <a:solidFill>
                <a:srgbClr val="543800"/>
              </a:solidFill>
            </a:endParaRPr>
          </a:p>
          <a:p>
            <a:pPr lvl="2">
              <a:buClr>
                <a:srgbClr val="C00000"/>
              </a:buClr>
              <a:buSzPct val="100000"/>
              <a:buFont typeface="Arial" panose="020B0604020202020204" pitchFamily="34" charset="0"/>
              <a:buChar char="•"/>
            </a:pPr>
            <a:r>
              <a:rPr lang="en-GB" altLang="en-US" sz="1800" dirty="0">
                <a:solidFill>
                  <a:srgbClr val="543800"/>
                </a:solidFill>
              </a:rPr>
              <a:t> </a:t>
            </a:r>
            <a:r>
              <a:rPr lang="en-GB" altLang="en-US" sz="1800" dirty="0" smtClean="0">
                <a:solidFill>
                  <a:srgbClr val="543800"/>
                </a:solidFill>
              </a:rPr>
              <a:t> modifying the multiple/single characteristic of an object or a resource</a:t>
            </a:r>
          </a:p>
          <a:p>
            <a:pPr marL="230188" lvl="1" indent="0">
              <a:buClr>
                <a:srgbClr val="C00000"/>
              </a:buClr>
              <a:buSzPct val="100000"/>
              <a:buNone/>
            </a:pPr>
            <a:r>
              <a:rPr lang="en-GB" altLang="en-US" sz="1600" dirty="0" smtClean="0"/>
              <a:t>     </a:t>
            </a:r>
            <a:r>
              <a:rPr lang="en-GB" altLang="en-US" sz="1400" dirty="0" smtClean="0"/>
              <a:t>=&gt;  </a:t>
            </a:r>
            <a:r>
              <a:rPr lang="en-GB" altLang="en-US" sz="1800" dirty="0" smtClean="0"/>
              <a:t>All theses modifications can lead to backward compatibility issues.</a:t>
            </a:r>
          </a:p>
          <a:p>
            <a:pPr marL="230188" lvl="1" indent="0">
              <a:buClr>
                <a:srgbClr val="C00000"/>
              </a:buClr>
              <a:buSzPct val="100000"/>
              <a:buNone/>
            </a:pPr>
            <a:r>
              <a:rPr lang="en-GB" altLang="en-US" sz="1800" dirty="0"/>
              <a:t> </a:t>
            </a:r>
            <a:r>
              <a:rPr lang="en-GB" altLang="en-US" sz="1800" dirty="0" smtClean="0"/>
              <a:t>          (out-of-date LWM2M element  - Server or Client -  has no way to be aware of </a:t>
            </a:r>
            <a:r>
              <a:rPr lang="en-GB" altLang="en-US" sz="1800" dirty="0"/>
              <a:t>)</a:t>
            </a:r>
            <a:r>
              <a:rPr lang="en-GB" altLang="en-US" sz="1800" dirty="0" smtClean="0"/>
              <a:t> </a:t>
            </a:r>
          </a:p>
          <a:p>
            <a:pPr>
              <a:buFontTx/>
              <a:buNone/>
            </a:pPr>
            <a:endParaRPr lang="en-GB" altLang="en-US" sz="1800"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257943" y="1454150"/>
            <a:ext cx="8919394" cy="4800600"/>
          </a:xfrm>
        </p:spPr>
        <p:txBody>
          <a:bodyPr/>
          <a:lstStyle/>
          <a:p>
            <a:pPr>
              <a:buClr>
                <a:srgbClr val="C00000"/>
              </a:buClr>
              <a:buFont typeface="Wingdings" panose="05000000000000000000" pitchFamily="2" charset="2"/>
              <a:buChar char="q"/>
            </a:pPr>
            <a:r>
              <a:rPr lang="en-GB" altLang="en-US" sz="2000" b="1" dirty="0" smtClean="0"/>
              <a:t>  </a:t>
            </a:r>
            <a:r>
              <a:rPr lang="en-GB" altLang="en-US" sz="2800" b="1" dirty="0" smtClean="0">
                <a:solidFill>
                  <a:schemeClr val="tx1"/>
                </a:solidFill>
              </a:rPr>
              <a:t>Examples I : </a:t>
            </a:r>
            <a:r>
              <a:rPr lang="en-GB" altLang="en-US" sz="2000" dirty="0" smtClean="0">
                <a:solidFill>
                  <a:srgbClr val="330066"/>
                </a:solidFill>
              </a:rPr>
              <a:t>Object X has been fixed according to one of the above conditions </a:t>
            </a:r>
          </a:p>
          <a:p>
            <a:pPr marL="458788" lvl="2" indent="0">
              <a:buClr>
                <a:srgbClr val="C00000"/>
              </a:buClr>
              <a:buNone/>
            </a:pPr>
            <a:r>
              <a:rPr lang="en-GB" altLang="en-US" sz="1400" dirty="0" smtClean="0">
                <a:solidFill>
                  <a:srgbClr val="330066"/>
                </a:solidFill>
              </a:rPr>
              <a:t>                                        </a:t>
            </a:r>
            <a:r>
              <a:rPr lang="en-GB" altLang="en-US" dirty="0" smtClean="0">
                <a:solidFill>
                  <a:srgbClr val="330066"/>
                </a:solidFill>
              </a:rPr>
              <a:t>(</a:t>
            </a:r>
            <a:r>
              <a:rPr lang="en-GB" altLang="en-US" dirty="0" err="1" smtClean="0">
                <a:solidFill>
                  <a:srgbClr val="330066"/>
                </a:solidFill>
              </a:rPr>
              <a:t>e.g</a:t>
            </a:r>
            <a:r>
              <a:rPr lang="en-GB" altLang="en-US" dirty="0" smtClean="0">
                <a:solidFill>
                  <a:srgbClr val="330066"/>
                </a:solidFill>
              </a:rPr>
              <a:t>  a mandatory resource has been added)</a:t>
            </a:r>
          </a:p>
          <a:p>
            <a:pPr marL="458788" lvl="2" indent="0">
              <a:buClr>
                <a:srgbClr val="C00000"/>
              </a:buClr>
              <a:buNone/>
            </a:pPr>
            <a:endParaRPr lang="en-GB" altLang="en-US" b="1" dirty="0" smtClean="0">
              <a:solidFill>
                <a:schemeClr val="tx1"/>
              </a:solidFill>
            </a:endParaRPr>
          </a:p>
          <a:p>
            <a:pPr lvl="1">
              <a:buClr>
                <a:srgbClr val="C00000"/>
              </a:buClr>
              <a:buFont typeface="Wingdings" panose="05000000000000000000" pitchFamily="2" charset="2"/>
              <a:buChar char="Ø"/>
            </a:pPr>
            <a:r>
              <a:rPr lang="en-GB" altLang="en-US" sz="2400" b="1" dirty="0">
                <a:solidFill>
                  <a:schemeClr val="tx1"/>
                </a:solidFill>
              </a:rPr>
              <a:t> </a:t>
            </a:r>
            <a:r>
              <a:rPr lang="en-GB" altLang="en-US" sz="2400" b="1" dirty="0" smtClean="0">
                <a:solidFill>
                  <a:schemeClr val="tx1"/>
                </a:solidFill>
              </a:rPr>
              <a:t> </a:t>
            </a:r>
            <a:r>
              <a:rPr lang="en-GB" altLang="en-US" dirty="0" smtClean="0">
                <a:solidFill>
                  <a:srgbClr val="330066"/>
                </a:solidFill>
              </a:rPr>
              <a:t>if only a LWM2M Client or LWM2M Server is out-of-date regarding the Object X :</a:t>
            </a:r>
          </a:p>
          <a:p>
            <a:pPr lvl="3">
              <a:buClr>
                <a:srgbClr val="C00000"/>
              </a:buClr>
              <a:buFont typeface="Wingdings" panose="05000000000000000000" pitchFamily="2" charset="2"/>
              <a:buChar char="ü"/>
            </a:pPr>
            <a:r>
              <a:rPr lang="en-GB" altLang="en-US" sz="2200" dirty="0"/>
              <a:t> </a:t>
            </a:r>
            <a:r>
              <a:rPr lang="en-GB" altLang="en-US" sz="2200" dirty="0" smtClean="0"/>
              <a:t>  the registration phase maybe performed without reporting any issue</a:t>
            </a:r>
          </a:p>
          <a:p>
            <a:pPr marL="811213" lvl="3" indent="-176213">
              <a:buClr>
                <a:srgbClr val="C00000"/>
              </a:buClr>
              <a:buFont typeface="Wingdings" panose="05000000000000000000" pitchFamily="2" charset="2"/>
              <a:buChar char="ü"/>
            </a:pPr>
            <a:r>
              <a:rPr lang="en-GB" altLang="en-US" sz="2200" dirty="0" smtClean="0"/>
              <a:t>   in the best case, Server operation related to Object </a:t>
            </a:r>
            <a:r>
              <a:rPr lang="en-GB" altLang="en-US" sz="2200" dirty="0"/>
              <a:t>X </a:t>
            </a:r>
            <a:r>
              <a:rPr lang="en-GB" altLang="en-US" sz="2200" dirty="0" smtClean="0"/>
              <a:t>on a LWM2M Client, will  be treated as a bad request (e.g. mismatch of mandatory resources when Creating Object Instance)</a:t>
            </a:r>
          </a:p>
          <a:p>
            <a:pPr lvl="3">
              <a:buClr>
                <a:srgbClr val="C00000"/>
              </a:buClr>
              <a:buFont typeface="Wingdings" panose="05000000000000000000" pitchFamily="2" charset="2"/>
              <a:buChar char="ü"/>
            </a:pPr>
            <a:r>
              <a:rPr lang="en-GB" altLang="en-US" sz="2200" dirty="0" smtClean="0"/>
              <a:t>   in the worst case Client could badly misinterpret the command payload.</a:t>
            </a:r>
          </a:p>
          <a:p>
            <a:pPr>
              <a:buFontTx/>
              <a:buNone/>
            </a:pPr>
            <a:endParaRPr lang="en-GB" altLang="en-US" sz="2400" b="1" u="sng" dirty="0" smtClean="0"/>
          </a:p>
          <a:p>
            <a:pPr>
              <a:buNone/>
            </a:pPr>
            <a:r>
              <a:rPr lang="en-GB" altLang="en-US" sz="2000" dirty="0" smtClean="0"/>
              <a:t>=&gt; At least, </a:t>
            </a:r>
            <a:r>
              <a:rPr lang="en-GB" altLang="en-US" sz="2000" dirty="0"/>
              <a:t>the </a:t>
            </a:r>
            <a:r>
              <a:rPr lang="en-GB" altLang="en-US" sz="2000" dirty="0" smtClean="0"/>
              <a:t>Client/Server relation must </a:t>
            </a:r>
            <a:r>
              <a:rPr lang="en-GB" altLang="en-US" sz="2000" dirty="0"/>
              <a:t>be aware that Object X </a:t>
            </a:r>
            <a:r>
              <a:rPr lang="en-GB" altLang="en-US" sz="2000" dirty="0" smtClean="0"/>
              <a:t>has an issue  </a:t>
            </a:r>
            <a:endParaRPr lang="en-GB" altLang="en-US" sz="2000" dirty="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292100" y="1169988"/>
            <a:ext cx="8778875"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800" b="1" dirty="0" smtClean="0">
                <a:solidFill>
                  <a:schemeClr val="tx1"/>
                </a:solidFill>
              </a:rPr>
              <a:t>Examples II :  </a:t>
            </a:r>
            <a:r>
              <a:rPr lang="en-GB" altLang="en-US" sz="2200" dirty="0" smtClean="0">
                <a:solidFill>
                  <a:srgbClr val="330066"/>
                </a:solidFill>
              </a:rPr>
              <a:t>LWM2M Enablers support backward compatibility : what about the Objects vs Enabler compatibility  ?</a:t>
            </a:r>
          </a:p>
          <a:p>
            <a:pPr marL="458788" lvl="2" indent="0">
              <a:buClr>
                <a:srgbClr val="C00000"/>
              </a:buClr>
              <a:buNone/>
            </a:pPr>
            <a:endParaRPr lang="en-GB" altLang="en-US" b="1" dirty="0" smtClean="0">
              <a:solidFill>
                <a:schemeClr val="tx1"/>
              </a:solidFill>
            </a:endParaRPr>
          </a:p>
          <a:p>
            <a:pPr marL="458788" lvl="2" indent="0">
              <a:buClr>
                <a:srgbClr val="C00000"/>
              </a:buClr>
              <a:buNone/>
            </a:pPr>
            <a:endParaRPr lang="en-GB" altLang="en-US" b="1" dirty="0" smtClean="0">
              <a:solidFill>
                <a:schemeClr val="tx1"/>
              </a:solidFill>
            </a:endParaRPr>
          </a:p>
          <a:p>
            <a:pPr lvl="1">
              <a:buClr>
                <a:srgbClr val="C00000"/>
              </a:buClr>
              <a:buFont typeface="Wingdings" panose="05000000000000000000" pitchFamily="2" charset="2"/>
              <a:buChar char="Ø"/>
            </a:pPr>
            <a:r>
              <a:rPr lang="en-GB" altLang="en-US" sz="2400" b="1" dirty="0">
                <a:solidFill>
                  <a:schemeClr val="tx1"/>
                </a:solidFill>
              </a:rPr>
              <a:t> </a:t>
            </a:r>
            <a:r>
              <a:rPr lang="en-GB" altLang="en-US" sz="2400" b="1" dirty="0" smtClean="0">
                <a:solidFill>
                  <a:schemeClr val="tx1"/>
                </a:solidFill>
              </a:rPr>
              <a:t> </a:t>
            </a:r>
            <a:r>
              <a:rPr lang="en-GB" altLang="en-US" dirty="0">
                <a:solidFill>
                  <a:srgbClr val="330066"/>
                </a:solidFill>
              </a:rPr>
              <a:t>A</a:t>
            </a:r>
            <a:r>
              <a:rPr lang="en-GB" altLang="en-US" dirty="0" smtClean="0">
                <a:solidFill>
                  <a:srgbClr val="330066"/>
                </a:solidFill>
              </a:rPr>
              <a:t> new Client based on LWM2M 1.1 Enabler, is supposed to fully support  LWM2M 1.0 protocol and then to be addressable by a LWM2M 1.0 based Server</a:t>
            </a:r>
          </a:p>
          <a:p>
            <a:pPr lvl="1">
              <a:buClr>
                <a:srgbClr val="C00000"/>
              </a:buClr>
              <a:buFont typeface="Wingdings" panose="05000000000000000000" pitchFamily="2" charset="2"/>
              <a:buChar char="Ø"/>
            </a:pPr>
            <a:endParaRPr lang="en-GB" altLang="en-US" dirty="0" smtClean="0">
              <a:solidFill>
                <a:srgbClr val="330066"/>
              </a:solidFill>
            </a:endParaRPr>
          </a:p>
          <a:p>
            <a:pPr marL="225425" lvl="1" indent="0">
              <a:buClr>
                <a:srgbClr val="C00000"/>
              </a:buClr>
              <a:buNone/>
            </a:pPr>
            <a:r>
              <a:rPr lang="en-GB" altLang="en-US" dirty="0">
                <a:solidFill>
                  <a:srgbClr val="330066"/>
                </a:solidFill>
              </a:rPr>
              <a:t> </a:t>
            </a:r>
            <a:r>
              <a:rPr lang="en-GB" altLang="en-US" dirty="0" smtClean="0">
                <a:solidFill>
                  <a:srgbClr val="330066"/>
                </a:solidFill>
              </a:rPr>
              <a:t>   =&gt;   a LWM2M 1.0 Server must be aware if a Client is using Objects with incompatible features </a:t>
            </a:r>
            <a:r>
              <a:rPr lang="en-GB" altLang="en-US" dirty="0">
                <a:solidFill>
                  <a:srgbClr val="330066"/>
                </a:solidFill>
              </a:rPr>
              <a:t>(i.e. </a:t>
            </a:r>
            <a:r>
              <a:rPr lang="en-GB" altLang="en-US" dirty="0" smtClean="0">
                <a:solidFill>
                  <a:srgbClr val="330066"/>
                </a:solidFill>
              </a:rPr>
              <a:t>implementing pure </a:t>
            </a:r>
            <a:r>
              <a:rPr lang="en-GB" altLang="en-US" dirty="0">
                <a:solidFill>
                  <a:srgbClr val="330066"/>
                </a:solidFill>
              </a:rPr>
              <a:t>LWM2M </a:t>
            </a:r>
            <a:r>
              <a:rPr lang="en-GB" altLang="en-US" dirty="0" smtClean="0">
                <a:solidFill>
                  <a:srgbClr val="330066"/>
                </a:solidFill>
              </a:rPr>
              <a:t>1.1 features) or not.</a:t>
            </a:r>
          </a:p>
          <a:p>
            <a:pPr marL="225425" lvl="1" indent="0">
              <a:buClr>
                <a:srgbClr val="C00000"/>
              </a:buClr>
              <a:buNone/>
            </a:pPr>
            <a:endParaRPr lang="en-GB" altLang="en-US" b="1" dirty="0">
              <a:solidFill>
                <a:schemeClr val="tx1"/>
              </a:solidFill>
            </a:endParaRPr>
          </a:p>
          <a:p>
            <a:pPr marL="225425" lvl="1" indent="0">
              <a:buClr>
                <a:srgbClr val="C00000"/>
              </a:buClr>
              <a:buNone/>
            </a:pPr>
            <a:r>
              <a:rPr lang="en-GB" altLang="en-US" u="sng" dirty="0" smtClean="0">
                <a:solidFill>
                  <a:schemeClr val="tx1"/>
                </a:solidFill>
              </a:rPr>
              <a:t>Note : </a:t>
            </a:r>
            <a:r>
              <a:rPr lang="en-GB" altLang="en-US" dirty="0" smtClean="0">
                <a:solidFill>
                  <a:schemeClr val="tx1"/>
                </a:solidFill>
              </a:rPr>
              <a:t>it is realistic to imagine a LWM2M 1.1 based Client using LWM2M 1.0 based Objects only</a:t>
            </a:r>
          </a:p>
          <a:p>
            <a:pPr lvl="1">
              <a:buClr>
                <a:srgbClr val="C00000"/>
              </a:buClr>
              <a:buFont typeface="Wingdings" panose="05000000000000000000" pitchFamily="2" charset="2"/>
              <a:buChar char="Ø"/>
            </a:pPr>
            <a:endParaRPr lang="en-GB" altLang="en-US" b="1" dirty="0">
              <a:solidFill>
                <a:schemeClr val="tx1"/>
              </a:solidFill>
            </a:endParaRPr>
          </a:p>
          <a:p>
            <a:pPr lvl="1">
              <a:buClr>
                <a:srgbClr val="C00000"/>
              </a:buClr>
              <a:buFont typeface="Wingdings" panose="05000000000000000000" pitchFamily="2" charset="2"/>
              <a:buChar char="Ø"/>
            </a:pPr>
            <a:endParaRPr lang="en-GB" altLang="en-US" b="1" dirty="0" smtClean="0">
              <a:solidFill>
                <a:schemeClr val="tx1"/>
              </a:solidFill>
            </a:endParaRP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33753372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r>
              <a:rPr lang="en-US" altLang="ja-JP" dirty="0">
                <a:ea typeface="ＭＳ Ｐゴシック" panose="020B0600070205080204" pitchFamily="34" charset="-128"/>
              </a:rPr>
              <a:t>LWM2M Objects Versioning</a:t>
            </a:r>
            <a:endParaRPr lang="en-GB" altLang="en-US" dirty="0" smtClean="0"/>
          </a:p>
        </p:txBody>
      </p:sp>
      <p:sp>
        <p:nvSpPr>
          <p:cNvPr id="12291" name="Rectangle 5"/>
          <p:cNvSpPr>
            <a:spLocks noGrp="1" noChangeArrowheads="1"/>
          </p:cNvSpPr>
          <p:nvPr>
            <p:ph type="body" idx="1"/>
          </p:nvPr>
        </p:nvSpPr>
        <p:spPr>
          <a:xfrm>
            <a:off x="92075" y="1073150"/>
            <a:ext cx="9177338" cy="5237162"/>
          </a:xfrm>
        </p:spPr>
        <p:txBody>
          <a:bodyPr/>
          <a:lstStyle/>
          <a:p>
            <a:pPr>
              <a:buClr>
                <a:srgbClr val="C00000"/>
              </a:buClr>
              <a:buFont typeface="Wingdings" panose="05000000000000000000" pitchFamily="2" charset="2"/>
              <a:buChar char="q"/>
            </a:pPr>
            <a:r>
              <a:rPr lang="en-GB" altLang="en-US" sz="2000" b="1" dirty="0" smtClean="0">
                <a:solidFill>
                  <a:srgbClr val="330066"/>
                </a:solidFill>
              </a:rPr>
              <a:t>    </a:t>
            </a:r>
            <a:r>
              <a:rPr lang="en-GB" altLang="en-US" sz="2000" b="1" dirty="0" smtClean="0">
                <a:solidFill>
                  <a:schemeClr val="tx1"/>
                </a:solidFill>
              </a:rPr>
              <a:t>Conclusion</a:t>
            </a:r>
            <a:r>
              <a:rPr lang="en-GB" altLang="en-US" sz="2000" b="1" dirty="0" smtClean="0">
                <a:solidFill>
                  <a:srgbClr val="330066"/>
                </a:solidFill>
              </a:rPr>
              <a:t>s</a:t>
            </a:r>
          </a:p>
          <a:p>
            <a:pPr lvl="1">
              <a:buClr>
                <a:srgbClr val="C00000"/>
              </a:buClr>
              <a:buFont typeface="Wingdings" panose="05000000000000000000" pitchFamily="2" charset="2"/>
              <a:buChar char="ü"/>
            </a:pPr>
            <a:r>
              <a:rPr lang="en-GB" altLang="en-US" sz="1600" dirty="0" smtClean="0">
                <a:solidFill>
                  <a:srgbClr val="330066"/>
                </a:solidFill>
                <a:latin typeface="Arial" panose="020B0604020202020204" pitchFamily="34" charset="0"/>
                <a:cs typeface="Arial" panose="020B0604020202020204" pitchFamily="34" charset="0"/>
              </a:rPr>
              <a:t>  Example I shows  that not supporting Object versioning leads to issues</a:t>
            </a:r>
          </a:p>
          <a:p>
            <a:pPr lvl="1">
              <a:buClr>
                <a:srgbClr val="C00000"/>
              </a:buClr>
              <a:buFont typeface="Wingdings" panose="05000000000000000000" pitchFamily="2" charset="2"/>
              <a:buChar char="ü"/>
            </a:pPr>
            <a:r>
              <a:rPr lang="en-GB" altLang="en-US" sz="1600" dirty="0" smtClean="0">
                <a:solidFill>
                  <a:srgbClr val="330066"/>
                </a:solidFill>
                <a:latin typeface="Arial" panose="020B0604020202020204" pitchFamily="34" charset="0"/>
                <a:cs typeface="Arial" panose="020B0604020202020204" pitchFamily="34" charset="0"/>
              </a:rPr>
              <a:t>  Example II shows that LWM2M Objects and Enabler must be compatible to work together  </a:t>
            </a:r>
          </a:p>
          <a:p>
            <a:pPr lvl="1">
              <a:buClr>
                <a:srgbClr val="C00000"/>
              </a:buClr>
              <a:buFont typeface="Wingdings" panose="05000000000000000000" pitchFamily="2" charset="2"/>
              <a:buChar char="ü"/>
            </a:pPr>
            <a:r>
              <a:rPr lang="en-GB" altLang="en-US" sz="1600" dirty="0" smtClean="0">
                <a:solidFill>
                  <a:srgbClr val="330066"/>
                </a:solidFill>
                <a:latin typeface="Arial" panose="020B0604020202020204" pitchFamily="34" charset="0"/>
                <a:cs typeface="Arial" panose="020B0604020202020204" pitchFamily="34" charset="0"/>
              </a:rPr>
              <a:t>  Object versioning must be present from LWM2M initial Enabler for preventing compatibility issues with Objects evolution (fixes , not </a:t>
            </a:r>
            <a:r>
              <a:rPr lang="en-GB" altLang="en-US" sz="1600" smtClean="0">
                <a:solidFill>
                  <a:srgbClr val="330066"/>
                </a:solidFill>
                <a:latin typeface="Arial" panose="020B0604020202020204" pitchFamily="34" charset="0"/>
                <a:cs typeface="Arial" panose="020B0604020202020204" pitchFamily="34" charset="0"/>
              </a:rPr>
              <a:t>supported features..)</a:t>
            </a:r>
            <a:endParaRPr lang="en-GB" altLang="en-US" sz="800" dirty="0" smtClean="0">
              <a:solidFill>
                <a:srgbClr val="330066"/>
              </a:solidFill>
              <a:latin typeface="Arial" panose="020B0604020202020204" pitchFamily="34" charset="0"/>
              <a:cs typeface="Arial" panose="020B0604020202020204" pitchFamily="34" charset="0"/>
            </a:endParaRPr>
          </a:p>
          <a:p>
            <a:pPr marL="225425" lvl="1" indent="0">
              <a:buClr>
                <a:srgbClr val="C00000"/>
              </a:buClr>
              <a:buNone/>
            </a:pPr>
            <a:r>
              <a:rPr lang="en-GB" altLang="en-US" sz="800" b="1" dirty="0" smtClean="0">
                <a:latin typeface="Arial" panose="020B0604020202020204" pitchFamily="34" charset="0"/>
                <a:cs typeface="Arial" panose="020B0604020202020204" pitchFamily="34" charset="0"/>
              </a:rPr>
              <a:t> </a:t>
            </a:r>
          </a:p>
          <a:p>
            <a:pPr>
              <a:buClr>
                <a:srgbClr val="C00000"/>
              </a:buClr>
              <a:buFont typeface="Wingdings" panose="05000000000000000000" pitchFamily="2" charset="2"/>
              <a:buChar char="q"/>
            </a:pPr>
            <a:r>
              <a:rPr lang="en-GB" altLang="en-US" sz="2000" b="1" dirty="0" smtClean="0"/>
              <a:t>   </a:t>
            </a:r>
            <a:r>
              <a:rPr lang="en-GB" altLang="en-US" sz="2000" b="1" dirty="0" smtClean="0">
                <a:solidFill>
                  <a:schemeClr val="tx1"/>
                </a:solidFill>
              </a:rPr>
              <a:t>Specification of LWM2M Objects Versioning within LWM2M Enabler</a:t>
            </a:r>
            <a:endParaRPr lang="en-GB" altLang="en-US" b="1" dirty="0" smtClean="0">
              <a:solidFill>
                <a:schemeClr val="tx1"/>
              </a:solidFill>
            </a:endParaRPr>
          </a:p>
          <a:p>
            <a:pPr lvl="2">
              <a:buClr>
                <a:srgbClr val="C00000"/>
              </a:buClr>
              <a:buFont typeface="Wingdings" panose="05000000000000000000" pitchFamily="2" charset="2"/>
              <a:buChar char="ü"/>
            </a:pPr>
            <a:r>
              <a:rPr lang="en-GB" altLang="en-US" sz="1800" dirty="0" smtClean="0">
                <a:solidFill>
                  <a:schemeClr val="tx1"/>
                </a:solidFill>
                <a:latin typeface="Arial" panose="020B0604020202020204" pitchFamily="34" charset="0"/>
                <a:cs typeface="Arial" panose="020B0604020202020204" pitchFamily="34" charset="0"/>
              </a:rPr>
              <a:t>  </a:t>
            </a:r>
            <a:r>
              <a:rPr lang="en-GB" altLang="en-US" sz="1600" dirty="0" smtClean="0">
                <a:solidFill>
                  <a:srgbClr val="7030A0"/>
                </a:solidFill>
                <a:latin typeface="Arial" panose="020B0604020202020204" pitchFamily="34" charset="0"/>
                <a:cs typeface="Arial" panose="020B0604020202020204" pitchFamily="34" charset="0"/>
              </a:rPr>
              <a:t>definition of a set of rules governing Objects versioning</a:t>
            </a:r>
          </a:p>
          <a:p>
            <a:pPr lvl="2">
              <a:buClr>
                <a:srgbClr val="C00000"/>
              </a:buClr>
              <a:buFont typeface="Wingdings" panose="05000000000000000000" pitchFamily="2" charset="2"/>
              <a:buChar char="ü"/>
            </a:pPr>
            <a:r>
              <a:rPr lang="en-GB" altLang="en-US" sz="1600" dirty="0">
                <a:solidFill>
                  <a:srgbClr val="7030A0"/>
                </a:solidFill>
                <a:latin typeface="Arial" panose="020B0604020202020204" pitchFamily="34" charset="0"/>
                <a:cs typeface="Arial" panose="020B0604020202020204" pitchFamily="34" charset="0"/>
              </a:rPr>
              <a:t> </a:t>
            </a:r>
            <a:r>
              <a:rPr lang="en-GB" altLang="en-US" sz="1600" dirty="0" smtClean="0">
                <a:solidFill>
                  <a:srgbClr val="7030A0"/>
                </a:solidFill>
                <a:latin typeface="Arial" panose="020B0604020202020204" pitchFamily="34" charset="0"/>
                <a:cs typeface="Arial" panose="020B0604020202020204" pitchFamily="34" charset="0"/>
              </a:rPr>
              <a:t> definition of standard way to inform a LWM2M Server of  Objects (specific) version</a:t>
            </a:r>
          </a:p>
          <a:p>
            <a:pPr lvl="2">
              <a:buClr>
                <a:srgbClr val="C00000"/>
              </a:buClr>
              <a:buFont typeface="Wingdings" panose="05000000000000000000" pitchFamily="2" charset="2"/>
              <a:buChar char="ü"/>
            </a:pPr>
            <a:r>
              <a:rPr lang="en-GB" altLang="en-US" sz="1600" dirty="0" smtClean="0">
                <a:solidFill>
                  <a:srgbClr val="7030A0"/>
                </a:solidFill>
                <a:latin typeface="Arial" panose="020B0604020202020204" pitchFamily="34" charset="0"/>
                <a:cs typeface="Arial" panose="020B0604020202020204" pitchFamily="34" charset="0"/>
              </a:rPr>
              <a:t> </a:t>
            </a:r>
            <a:r>
              <a:rPr lang="en-GB" altLang="en-US" sz="1600" dirty="0">
                <a:solidFill>
                  <a:srgbClr val="7030A0"/>
                </a:solidFill>
                <a:latin typeface="Arial" panose="020B0604020202020204" pitchFamily="34" charset="0"/>
                <a:cs typeface="Arial" panose="020B0604020202020204" pitchFamily="34" charset="0"/>
              </a:rPr>
              <a:t> </a:t>
            </a:r>
            <a:r>
              <a:rPr lang="en-GB" altLang="en-US" sz="1600" dirty="0" smtClean="0">
                <a:solidFill>
                  <a:srgbClr val="7030A0"/>
                </a:solidFill>
                <a:latin typeface="Arial" panose="020B0604020202020204" pitchFamily="34" charset="0"/>
                <a:cs typeface="Arial" panose="020B0604020202020204" pitchFamily="34" charset="0"/>
              </a:rPr>
              <a:t>definition of a way to correlate LWM2M Objects and Enabler versions</a:t>
            </a:r>
          </a:p>
          <a:p>
            <a:pPr lvl="2">
              <a:buClr>
                <a:srgbClr val="C00000"/>
              </a:buClr>
              <a:buFont typeface="Wingdings" panose="05000000000000000000" pitchFamily="2" charset="2"/>
              <a:buChar char="ü"/>
            </a:pPr>
            <a:endParaRPr lang="en-GB" altLang="en-US" sz="800" dirty="0" smtClean="0">
              <a:solidFill>
                <a:srgbClr val="7030A0"/>
              </a:solidFill>
              <a:latin typeface="Arial" panose="020B0604020202020204" pitchFamily="34" charset="0"/>
              <a:cs typeface="Arial" panose="020B0604020202020204" pitchFamily="34" charset="0"/>
            </a:endParaRPr>
          </a:p>
          <a:p>
            <a:pPr>
              <a:buClr>
                <a:srgbClr val="C00000"/>
              </a:buClr>
              <a:buFont typeface="Wingdings" panose="05000000000000000000" pitchFamily="2" charset="2"/>
              <a:buChar char="q"/>
            </a:pPr>
            <a:r>
              <a:rPr lang="en-GB" altLang="en-US" sz="2000" b="1" dirty="0" smtClean="0"/>
              <a:t> </a:t>
            </a:r>
            <a:r>
              <a:rPr lang="en-GB" altLang="en-US" sz="2000" b="1" dirty="0" smtClean="0">
                <a:solidFill>
                  <a:schemeClr val="tx1"/>
                </a:solidFill>
              </a:rPr>
              <a:t>LWM2M Objects Versioning  proposal </a:t>
            </a:r>
            <a:r>
              <a:rPr lang="en-GB" altLang="en-US" sz="2000" b="1" dirty="0">
                <a:solidFill>
                  <a:schemeClr val="tx1"/>
                </a:solidFill>
              </a:rPr>
              <a:t>  : </a:t>
            </a:r>
            <a:r>
              <a:rPr lang="en-GB" altLang="en-US" sz="1400" b="1" dirty="0">
                <a:solidFill>
                  <a:schemeClr val="tx1"/>
                </a:solidFill>
              </a:rPr>
              <a:t>OMA-DM-LightweightM2M-2015-0066R04-CR_Object_Versioning</a:t>
            </a:r>
            <a:endParaRPr lang="en-GB" altLang="en-US" sz="1400" b="1" dirty="0" smtClean="0">
              <a:solidFill>
                <a:schemeClr val="tx1"/>
              </a:solidFill>
            </a:endParaRPr>
          </a:p>
          <a:p>
            <a:pPr lvl="2">
              <a:buClr>
                <a:srgbClr val="C00000"/>
              </a:buClr>
              <a:buFont typeface="Wingdings" panose="05000000000000000000" pitchFamily="2" charset="2"/>
              <a:buChar char="§"/>
            </a:pPr>
            <a:r>
              <a:rPr lang="en-GB" altLang="en-US" b="1" dirty="0" smtClean="0">
                <a:solidFill>
                  <a:schemeClr val="tx1"/>
                </a:solidFill>
              </a:rPr>
              <a:t>  </a:t>
            </a:r>
            <a:r>
              <a:rPr lang="en-GB" altLang="en-US" sz="1600" dirty="0">
                <a:solidFill>
                  <a:srgbClr val="7030A0"/>
                </a:solidFill>
                <a:latin typeface="Arial" panose="020B0604020202020204" pitchFamily="34" charset="0"/>
                <a:cs typeface="Arial" panose="020B0604020202020204" pitchFamily="34" charset="0"/>
              </a:rPr>
              <a:t>O</a:t>
            </a:r>
            <a:r>
              <a:rPr lang="en-GB" altLang="en-US" sz="1600" dirty="0" smtClean="0">
                <a:solidFill>
                  <a:srgbClr val="7030A0"/>
                </a:solidFill>
                <a:latin typeface="Arial" panose="020B0604020202020204" pitchFamily="34" charset="0"/>
                <a:cs typeface="Arial" panose="020B0604020202020204" pitchFamily="34" charset="0"/>
              </a:rPr>
              <a:t>bject version is indicated to Server during Object registration and in response to the Discover command as part of the usual </a:t>
            </a:r>
            <a:r>
              <a:rPr lang="en-GB" altLang="en-US" sz="1600" dirty="0" err="1" smtClean="0">
                <a:solidFill>
                  <a:srgbClr val="7030A0"/>
                </a:solidFill>
                <a:latin typeface="Arial" panose="020B0604020202020204" pitchFamily="34" charset="0"/>
                <a:cs typeface="Arial" panose="020B0604020202020204" pitchFamily="34" charset="0"/>
              </a:rPr>
              <a:t>CoRE</a:t>
            </a:r>
            <a:r>
              <a:rPr lang="en-GB" altLang="en-US" sz="1600" dirty="0" smtClean="0">
                <a:solidFill>
                  <a:srgbClr val="7030A0"/>
                </a:solidFill>
                <a:latin typeface="Arial" panose="020B0604020202020204" pitchFamily="34" charset="0"/>
                <a:cs typeface="Arial" panose="020B0604020202020204" pitchFamily="34" charset="0"/>
              </a:rPr>
              <a:t> Links Format list  </a:t>
            </a:r>
            <a:r>
              <a:rPr lang="en-GB" altLang="en-US" sz="1400" b="1" dirty="0" smtClean="0">
                <a:solidFill>
                  <a:srgbClr val="7030A0"/>
                </a:solidFill>
                <a:cs typeface="Arial" panose="020B0604020202020204" pitchFamily="34" charset="0"/>
              </a:rPr>
              <a:t> </a:t>
            </a:r>
            <a:r>
              <a:rPr lang="en-GB" altLang="en-US" sz="1400" b="1" dirty="0" err="1" smtClean="0">
                <a:solidFill>
                  <a:srgbClr val="7030A0"/>
                </a:solidFill>
                <a:cs typeface="Arial" panose="020B0604020202020204" pitchFamily="34" charset="0"/>
              </a:rPr>
              <a:t>e.g</a:t>
            </a:r>
            <a:r>
              <a:rPr lang="en-GB" altLang="en-US" sz="1400" b="1" dirty="0" smtClean="0">
                <a:solidFill>
                  <a:srgbClr val="7030A0"/>
                </a:solidFill>
                <a:cs typeface="Arial" panose="020B0604020202020204" pitchFamily="34" charset="0"/>
              </a:rPr>
              <a:t> : </a:t>
            </a:r>
            <a:r>
              <a:rPr lang="en-US" sz="1400" b="1" dirty="0" smtClean="0"/>
              <a:t>ep=</a:t>
            </a:r>
            <a:r>
              <a:rPr lang="en-US" sz="1400" b="1" dirty="0" err="1" smtClean="0"/>
              <a:t>nodename</a:t>
            </a:r>
            <a:r>
              <a:rPr lang="en-US" sz="1400" b="1" dirty="0" smtClean="0"/>
              <a:t>, </a:t>
            </a:r>
            <a:r>
              <a:rPr lang="en-US" sz="1400" b="1" dirty="0"/>
              <a:t>&lt;2/0&gt;;over=”X</a:t>
            </a:r>
            <a:r>
              <a:rPr lang="en-US" sz="1400" b="1" dirty="0" smtClean="0"/>
              <a:t>”</a:t>
            </a:r>
            <a:endParaRPr lang="en-GB" altLang="en-US" sz="1600" dirty="0" smtClean="0">
              <a:solidFill>
                <a:srgbClr val="7030A0"/>
              </a:solidFill>
              <a:latin typeface="Arial" panose="020B0604020202020204" pitchFamily="34" charset="0"/>
              <a:cs typeface="Arial" panose="020B0604020202020204" pitchFamily="34" charset="0"/>
            </a:endParaRPr>
          </a:p>
          <a:p>
            <a:pPr lvl="2">
              <a:buClr>
                <a:srgbClr val="C00000"/>
              </a:buClr>
              <a:buFont typeface="Wingdings" panose="05000000000000000000" pitchFamily="2" charset="2"/>
              <a:buChar char="§"/>
            </a:pPr>
            <a:r>
              <a:rPr lang="en-GB" altLang="en-US" sz="1600" dirty="0">
                <a:solidFill>
                  <a:srgbClr val="7030A0"/>
                </a:solidFill>
                <a:latin typeface="Arial" panose="020B0604020202020204" pitchFamily="34" charset="0"/>
                <a:cs typeface="Arial" panose="020B0604020202020204" pitchFamily="34" charset="0"/>
              </a:rPr>
              <a:t> </a:t>
            </a:r>
            <a:r>
              <a:rPr lang="en-GB" altLang="en-US" sz="1600" dirty="0" smtClean="0">
                <a:solidFill>
                  <a:srgbClr val="7030A0"/>
                </a:solidFill>
                <a:latin typeface="Arial" panose="020B0604020202020204" pitchFamily="34" charset="0"/>
                <a:cs typeface="Arial" panose="020B0604020202020204" pitchFamily="34" charset="0"/>
              </a:rPr>
              <a:t>when Object is in initial version, no information has to be provided (current &amp; default situation)                               </a:t>
            </a:r>
            <a:r>
              <a:rPr lang="en-GB" altLang="en-US" sz="1500" b="1" dirty="0" err="1" smtClean="0">
                <a:solidFill>
                  <a:srgbClr val="7030A0"/>
                </a:solidFill>
                <a:cs typeface="Arial" panose="020B0604020202020204" pitchFamily="34" charset="0"/>
              </a:rPr>
              <a:t>e.g</a:t>
            </a:r>
            <a:r>
              <a:rPr lang="en-GB" altLang="en-US" sz="1500" b="1" dirty="0" smtClean="0">
                <a:solidFill>
                  <a:srgbClr val="7030A0"/>
                </a:solidFill>
                <a:cs typeface="Arial" panose="020B0604020202020204" pitchFamily="34" charset="0"/>
              </a:rPr>
              <a:t> :    </a:t>
            </a:r>
            <a:r>
              <a:rPr lang="en-US" sz="1500" b="1" dirty="0"/>
              <a:t>ep=</a:t>
            </a:r>
            <a:r>
              <a:rPr lang="en-US" sz="1500" b="1" dirty="0" err="1"/>
              <a:t>nodename</a:t>
            </a:r>
            <a:r>
              <a:rPr lang="en-US" sz="1500" b="1" dirty="0"/>
              <a:t>, </a:t>
            </a:r>
            <a:r>
              <a:rPr lang="en-US" sz="1500" b="1" dirty="0" smtClean="0"/>
              <a:t>&lt;/</a:t>
            </a:r>
            <a:r>
              <a:rPr lang="en-US" sz="1500" b="1" dirty="0"/>
              <a:t>3/0&gt;</a:t>
            </a:r>
            <a:endParaRPr lang="en-GB" altLang="en-US" sz="1500" b="1" dirty="0">
              <a:solidFill>
                <a:srgbClr val="7030A0"/>
              </a:solidFill>
              <a:cs typeface="Arial" panose="020B0604020202020204" pitchFamily="34" charset="0"/>
            </a:endParaRPr>
          </a:p>
          <a:p>
            <a:pPr lvl="2">
              <a:buClr>
                <a:srgbClr val="C00000"/>
              </a:buClr>
              <a:buFont typeface="Wingdings" panose="05000000000000000000" pitchFamily="2" charset="2"/>
              <a:buChar char="§"/>
            </a:pPr>
            <a:r>
              <a:rPr lang="en-GB" altLang="en-US" sz="1600" dirty="0" smtClean="0">
                <a:solidFill>
                  <a:srgbClr val="7030A0"/>
                </a:solidFill>
                <a:latin typeface="Arial" panose="020B0604020202020204" pitchFamily="34" charset="0"/>
                <a:cs typeface="Arial" panose="020B0604020202020204" pitchFamily="34" charset="0"/>
              </a:rPr>
              <a:t> Object version must also indicate the compatibility with the  earliest LWM2M Enabler version supporting that object </a:t>
            </a:r>
          </a:p>
          <a:p>
            <a:pPr marL="0" indent="0">
              <a:buClr>
                <a:srgbClr val="C00000"/>
              </a:buClr>
              <a:buNone/>
            </a:pPr>
            <a:endParaRPr lang="en-GB" altLang="en-US" sz="2000" b="1" dirty="0" smtClean="0">
              <a:solidFill>
                <a:schemeClr val="tx1"/>
              </a:solidFill>
            </a:endParaRPr>
          </a:p>
          <a:p>
            <a:pPr lvl="4">
              <a:buClr>
                <a:srgbClr val="C00000"/>
              </a:buClr>
            </a:pPr>
            <a:endParaRPr lang="en-GB" altLang="en-US" sz="2000" b="1" dirty="0">
              <a:solidFill>
                <a:schemeClr val="tx1"/>
              </a:solidFill>
            </a:endParaRPr>
          </a:p>
          <a:p>
            <a:pPr lvl="4">
              <a:buClr>
                <a:srgbClr val="C00000"/>
              </a:buClr>
            </a:pPr>
            <a:endParaRPr lang="en-GB" altLang="en-US" sz="2000" b="1" dirty="0" smtClean="0">
              <a:solidFill>
                <a:schemeClr val="tx1"/>
              </a:solidFill>
            </a:endParaRPr>
          </a:p>
          <a:p>
            <a:pPr lvl="4">
              <a:buClr>
                <a:srgbClr val="C00000"/>
              </a:buClr>
            </a:pPr>
            <a:endParaRPr lang="en-GB" altLang="en-US" sz="2000" b="1"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7115182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61874</TotalTime>
  <Pages>15</Pages>
  <Words>1021</Words>
  <Application>Microsoft Office PowerPoint</Application>
  <PresentationFormat>Custom</PresentationFormat>
  <Paragraphs>124</Paragraphs>
  <Slides>7</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ＭＳ Ｐゴシック</vt:lpstr>
      <vt:lpstr>Arial</vt:lpstr>
      <vt:lpstr>Arial Narrow</vt:lpstr>
      <vt:lpstr>Tahoma</vt:lpstr>
      <vt:lpstr>Times New Roman</vt:lpstr>
      <vt:lpstr>Wingdings</vt:lpstr>
      <vt:lpstr>OMA Template</vt:lpstr>
      <vt:lpstr>OMA-LWM2M-2016-0013-INP_LWM2M Object Versioning  LWM2M Objects Versioning  </vt:lpstr>
      <vt:lpstr>LWM2M Objects Versioning</vt:lpstr>
      <vt:lpstr>LWM2M Objects Versioning</vt:lpstr>
      <vt:lpstr>LWM2M Objects Versioning</vt:lpstr>
      <vt:lpstr>LWM2M Objects Versioning</vt:lpstr>
      <vt:lpstr>LWM2M Objects Versioning</vt:lpstr>
      <vt:lpstr>LWM2M Objects Versioning</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tgarnier3</cp:lastModifiedBy>
  <cp:revision>501</cp:revision>
  <cp:lastPrinted>2016-02-26T08:21:43Z</cp:lastPrinted>
  <dcterms:created xsi:type="dcterms:W3CDTF">2002-03-19T14:05:12Z</dcterms:created>
  <dcterms:modified xsi:type="dcterms:W3CDTF">2016-02-29T08:29:06Z</dcterms:modified>
</cp:coreProperties>
</file>