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9" r:id="rId1"/>
  </p:sldMasterIdLst>
  <p:notesMasterIdLst>
    <p:notesMasterId r:id="rId14"/>
  </p:notesMasterIdLst>
  <p:handoutMasterIdLst>
    <p:handoutMasterId r:id="rId15"/>
  </p:handoutMasterIdLst>
  <p:sldIdLst>
    <p:sldId id="293" r:id="rId2"/>
    <p:sldId id="319" r:id="rId3"/>
    <p:sldId id="318" r:id="rId4"/>
    <p:sldId id="320" r:id="rId5"/>
    <p:sldId id="321" r:id="rId6"/>
    <p:sldId id="324" r:id="rId7"/>
    <p:sldId id="325" r:id="rId8"/>
    <p:sldId id="326" r:id="rId9"/>
    <p:sldId id="327" r:id="rId10"/>
    <p:sldId id="328" r:id="rId11"/>
    <p:sldId id="329" r:id="rId12"/>
    <p:sldId id="322" r:id="rId13"/>
  </p:sldIdLst>
  <p:sldSz cx="9363075" cy="7023100"/>
  <p:notesSz cx="6797675" cy="992505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0033"/>
    <a:srgbClr val="330066"/>
    <a:srgbClr val="543800"/>
    <a:srgbClr val="860043"/>
    <a:srgbClr val="FDB5C3"/>
    <a:srgbClr val="99FFCC"/>
    <a:srgbClr val="FFCCCC"/>
    <a:srgbClr val="FEEDCE"/>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224" autoAdjust="0"/>
    <p:restoredTop sz="94624" autoAdjust="0"/>
  </p:normalViewPr>
  <p:slideViewPr>
    <p:cSldViewPr>
      <p:cViewPr>
        <p:scale>
          <a:sx n="91" d="100"/>
          <a:sy n="91" d="100"/>
        </p:scale>
        <p:origin x="900" y="-55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9" d="100"/>
          <a:sy n="49" d="100"/>
        </p:scale>
        <p:origin x="1998" y="6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2338"/>
            <a:ext cx="4984750" cy="448627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81088" y="862013"/>
            <a:ext cx="4635500" cy="34782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09251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221931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573248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160178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800792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080474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164053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821833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700757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753469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a:cs typeface="Times New Roman" panose="02020603050405020304" pitchFamily="18" charset="0"/>
              </a:rPr>
              <a:t>© 2014 Open Mobile Alliance Ltd.  All Rights Reserved.</a:t>
            </a:r>
            <a:endParaRPr lang="en-US" altLang="en-US" sz="1000" b="1"/>
          </a:p>
          <a:p>
            <a:r>
              <a:rPr lang="en-US" altLang="en-US" sz="900" b="1">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OMA-LWM2M-2016-0013</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mohammed.dadas@orange.com'" TargetMode="External"/><Relationship Id="rId4" Type="http://schemas.openxmlformats.org/officeDocument/2006/relationships/hyperlink" Target="mailto:thierry.garnier@gemalto.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a:t>
            </a:r>
            <a:r>
              <a:rPr lang="en-US" altLang="en-US" b="1">
                <a:latin typeface="Tahoma" panose="020B0604030504040204" pitchFamily="34" charset="0"/>
              </a:rPr>
              <a:t>	</a:t>
            </a:r>
            <a:r>
              <a:rPr lang="en-US" altLang="en-US" b="1" smtClean="0">
                <a:latin typeface="Tahoma" panose="020B0604030504040204" pitchFamily="34" charset="0"/>
              </a:rPr>
              <a:t>2016 February 25th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r>
              <a:rPr lang="fr-FR" altLang="en-US" sz="1800" b="1" dirty="0" smtClean="0">
                <a:latin typeface="Tahoma" panose="020B0604030504040204" pitchFamily="34" charset="0"/>
              </a:rPr>
              <a:t>Mohammed </a:t>
            </a:r>
            <a:r>
              <a:rPr lang="fr-FR" altLang="en-US" sz="1800" b="1" dirty="0">
                <a:latin typeface="Tahoma" panose="020B0604030504040204" pitchFamily="34" charset="0"/>
              </a:rPr>
              <a:t>DADAS, </a:t>
            </a:r>
            <a:r>
              <a:rPr lang="fr-FR" altLang="en-US" sz="1800" b="1" dirty="0" smtClean="0">
                <a:latin typeface="Tahoma" panose="020B0604030504040204" pitchFamily="34" charset="0"/>
                <a:hlinkClick r:id="rId5"/>
              </a:rPr>
              <a:t>mohammed.dadas@orange.com</a:t>
            </a:r>
            <a:r>
              <a:rPr lang="fr-FR" altLang="en-US" sz="1800"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a:t>
            </a:r>
            <a:r>
              <a:rPr lang="en-US" altLang="en-US" b="1" dirty="0" err="1">
                <a:latin typeface="Tahoma" panose="020B0604030504040204" pitchFamily="34" charset="0"/>
              </a:rPr>
              <a:t>Gemalto</a:t>
            </a:r>
            <a:r>
              <a:rPr lang="en-US" altLang="en-US" b="1" dirty="0">
                <a:latin typeface="Tahoma" panose="020B0604030504040204" pitchFamily="34" charset="0"/>
              </a:rPr>
              <a:t> N.V</a:t>
            </a:r>
          </a:p>
        </p:txBody>
      </p:sp>
      <p:sp>
        <p:nvSpPr>
          <p:cNvPr id="4100" name="Rectangle 26"/>
          <p:cNvSpPr>
            <a:spLocks noGrp="1" noChangeArrowheads="1"/>
          </p:cNvSpPr>
          <p:nvPr>
            <p:ph type="ctrTitle" idx="4294967295"/>
          </p:nvPr>
        </p:nvSpPr>
        <p:spPr>
          <a:xfrm>
            <a:off x="1366838" y="228600"/>
            <a:ext cx="7996237" cy="1652588"/>
          </a:xfrm>
          <a:noFill/>
        </p:spPr>
        <p:txBody>
          <a:bodyPr anchor="t"/>
          <a:lstStyle/>
          <a:p>
            <a:r>
              <a:rPr lang="en-US" altLang="ja-JP" sz="2000" dirty="0" smtClean="0">
                <a:ea typeface="ＭＳ Ｐゴシック" panose="020B0600070205080204" pitchFamily="34" charset="-128"/>
              </a:rPr>
              <a:t>OMA-LWM2M-2016-0013R01-INP_LWM2M </a:t>
            </a:r>
            <a:r>
              <a:rPr lang="en-US" altLang="ja-JP" sz="2000" dirty="0" smtClean="0">
                <a:ea typeface="ＭＳ Ｐゴシック" panose="020B0600070205080204" pitchFamily="34" charset="-128"/>
              </a:rPr>
              <a:t>Object Versioning</a:t>
            </a:r>
            <a:br>
              <a:rPr lang="en-US" altLang="ja-JP" sz="2000" dirty="0" smtClean="0">
                <a:ea typeface="ＭＳ Ｐゴシック" panose="020B0600070205080204" pitchFamily="34" charset="-128"/>
              </a:rPr>
            </a:br>
            <a:r>
              <a:rPr lang="en-US" altLang="ja-JP" sz="2000" dirty="0" smtClean="0">
                <a:ea typeface="ＭＳ Ｐゴシック" panose="020B0600070205080204" pitchFamily="34" charset="-128"/>
              </a:rPr>
              <a:t/>
            </a:r>
            <a:br>
              <a:rPr lang="en-US" altLang="ja-JP" sz="2000" dirty="0" smtClean="0">
                <a:ea typeface="ＭＳ Ｐゴシック" panose="020B0600070205080204" pitchFamily="34" charset="-128"/>
              </a:rPr>
            </a:br>
            <a:r>
              <a:rPr lang="en-US" altLang="ja-JP" dirty="0" smtClean="0">
                <a:ea typeface="ＭＳ Ｐゴシック" panose="020B0600070205080204" pitchFamily="34" charset="-128"/>
              </a:rPr>
              <a:t>LWM2M Objects Versioning </a:t>
            </a:r>
            <a:r>
              <a:rPr lang="en-US" altLang="en-US" dirty="0" smtClean="0"/>
              <a:t/>
            </a:r>
            <a:br>
              <a:rPr lang="en-US" altLang="en-US" dirty="0" smtClean="0"/>
            </a:br>
            <a:endParaRPr lang="en-US" altLang="en-US" sz="1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a:cs typeface="Times New Roman" panose="02020603050405020304" pitchFamily="18" charset="0"/>
              </a:rPr>
              <a:t>USE OF THIS DOCUMENT BY NON-OMA MEMBERS IS SUBJECT TO ALL OF THE TERMS AND CONDITIONS OF THE USE AGREEMENT (located at </a:t>
            </a:r>
            <a:r>
              <a:rPr lang="en-US" altLang="en-US" sz="900">
                <a:cs typeface="Times New Roman" panose="02020603050405020304" pitchFamily="18" charset="0"/>
                <a:hlinkClick r:id="rId6"/>
              </a:rPr>
              <a:t>http://www.openmobilealliance.org/UseAgreement.html</a:t>
            </a:r>
            <a:r>
              <a:rPr lang="en-US" altLang="en-US" sz="90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a:cs typeface="Times New Roman" panose="02020603050405020304" pitchFamily="18" charset="0"/>
              </a:rPr>
              <a:t>THIS DOCUMENT IS PROVIDED ON AN "AS IS" "AS AVAILABLE" AND "WITH ALL FAULTS" BASIS.</a:t>
            </a:r>
            <a:endParaRPr lang="en-US" altLang="en-US" sz="90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a:cs typeface="Times New Roman" panose="02020603050405020304" pitchFamily="18" charset="0"/>
              </a:rPr>
              <a:t>Intellectual Property Rights</a:t>
            </a:r>
          </a:p>
          <a:p>
            <a:pPr>
              <a:spcBef>
                <a:spcPct val="35000"/>
              </a:spcBef>
            </a:pPr>
            <a:r>
              <a:rPr lang="en-US" altLang="en-US" sz="900">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292100" y="1169988"/>
            <a:ext cx="8885237" cy="5237162"/>
          </a:xfrm>
        </p:spPr>
        <p:txBody>
          <a:bodyPr/>
          <a:lstStyle/>
          <a:p>
            <a:pPr>
              <a:buClr>
                <a:srgbClr val="C00000"/>
              </a:buClr>
              <a:buFont typeface="Wingdings" panose="05000000000000000000" pitchFamily="2" charset="2"/>
              <a:buChar char="q"/>
            </a:pPr>
            <a:r>
              <a:rPr lang="en-GB" altLang="en-US" sz="2000" b="1" dirty="0" smtClean="0"/>
              <a:t>  </a:t>
            </a:r>
            <a:r>
              <a:rPr lang="en-US" altLang="en-US" sz="2000" b="1" dirty="0" smtClean="0">
                <a:solidFill>
                  <a:schemeClr val="tx1"/>
                </a:solidFill>
              </a:rPr>
              <a:t>View 2 : Side effects </a:t>
            </a:r>
          </a:p>
          <a:p>
            <a:pPr>
              <a:buClr>
                <a:srgbClr val="C00000"/>
              </a:buClr>
              <a:buFont typeface="Wingdings" panose="05000000000000000000" pitchFamily="2" charset="2"/>
              <a:buChar char="q"/>
            </a:pPr>
            <a:endParaRPr lang="fr-FR" sz="2000" b="1" u="sng" dirty="0">
              <a:solidFill>
                <a:schemeClr val="tx1"/>
              </a:solidFill>
            </a:endParaRPr>
          </a:p>
          <a:p>
            <a:pPr>
              <a:buClr>
                <a:srgbClr val="C00000"/>
              </a:buClr>
              <a:buFont typeface="Wingdings" panose="05000000000000000000" pitchFamily="2" charset="2"/>
              <a:buChar char="q"/>
            </a:pPr>
            <a:endParaRPr lang="en-US" sz="2000" b="1" u="sng" dirty="0">
              <a:solidFill>
                <a:schemeClr val="tx1"/>
              </a:solidFill>
            </a:endParaRPr>
          </a:p>
          <a:p>
            <a:pPr>
              <a:buClr>
                <a:srgbClr val="C00000"/>
              </a:buClr>
              <a:buFont typeface="Wingdings" panose="05000000000000000000" pitchFamily="2" charset="2"/>
              <a:buChar char="Ø"/>
            </a:pPr>
            <a:endParaRPr lang="en-US" sz="2400" dirty="0"/>
          </a:p>
          <a:p>
            <a:pPr>
              <a:buClr>
                <a:srgbClr val="C00000"/>
              </a:buClr>
              <a:buFont typeface="Wingdings" panose="05000000000000000000" pitchFamily="2" charset="2"/>
              <a:buChar char="Ø"/>
            </a:pPr>
            <a:endParaRPr lang="en-US" sz="2200" u="sng" dirty="0">
              <a:solidFill>
                <a:srgbClr val="330066"/>
              </a:solidFill>
            </a:endParaRPr>
          </a:p>
          <a:p>
            <a:pPr lvl="1">
              <a:buClr>
                <a:srgbClr val="C00000"/>
              </a:buClr>
              <a:buFont typeface="Wingdings" panose="05000000000000000000" pitchFamily="2" charset="2"/>
              <a:buChar char="Ø"/>
            </a:pPr>
            <a:endParaRPr lang="en-GB" altLang="en-US" b="1" u="sng" dirty="0" smtClean="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smtClean="0">
              <a:solidFill>
                <a:srgbClr val="C00000"/>
              </a:solidFill>
            </a:endParaRP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587733729"/>
              </p:ext>
            </p:extLst>
          </p:nvPr>
        </p:nvGraphicFramePr>
        <p:xfrm>
          <a:off x="566737" y="3086124"/>
          <a:ext cx="7010399" cy="2435055"/>
        </p:xfrm>
        <a:graphic>
          <a:graphicData uri="http://schemas.openxmlformats.org/drawingml/2006/table">
            <a:tbl>
              <a:tblPr firstRow="1" firstCol="1" bandRow="1">
                <a:tableStyleId>{5C22544A-7EE6-4342-B048-85BDC9FD1C3A}</a:tableStyleId>
              </a:tblPr>
              <a:tblGrid>
                <a:gridCol w="618317"/>
                <a:gridCol w="653369"/>
                <a:gridCol w="576254"/>
                <a:gridCol w="730483"/>
                <a:gridCol w="890321"/>
                <a:gridCol w="654772"/>
                <a:gridCol w="2886883"/>
              </a:tblGrid>
              <a:tr h="186053">
                <a:tc>
                  <a:txBody>
                    <a:bodyPr/>
                    <a:lstStyle/>
                    <a:p>
                      <a:pPr>
                        <a:spcAft>
                          <a:spcPts val="0"/>
                        </a:spcAft>
                      </a:pPr>
                      <a:r>
                        <a:rPr lang="fr-FR" sz="900">
                          <a:effectLst/>
                        </a:rPr>
                        <a:t>AC OI</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O ID</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OI ID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R I ID</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Def Val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ACO</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Description</a:t>
                      </a:r>
                      <a:endParaRPr lang="en-US" sz="1100">
                        <a:effectLst/>
                        <a:latin typeface="Arial" panose="020B0604020202020204" pitchFamily="34" charset="0"/>
                        <a:ea typeface="宋体" panose="02010600030101010101" pitchFamily="2" charset="-122"/>
                      </a:endParaRPr>
                    </a:p>
                  </a:txBody>
                  <a:tcPr marL="68580" marR="68580" marT="0" marB="0"/>
                </a:tc>
              </a:tr>
              <a:tr h="186053">
                <a:tc>
                  <a:txBody>
                    <a:bodyPr/>
                    <a:lstStyle/>
                    <a:p>
                      <a:pPr>
                        <a:spcAft>
                          <a:spcPts val="0"/>
                        </a:spcAft>
                      </a:pPr>
                      <a:r>
                        <a:rPr lang="fr-FR" sz="900">
                          <a:effectLst/>
                        </a:rPr>
                        <a:t>2/0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fr-FR" sz="900">
                          <a:effectLst/>
                        </a:rPr>
                        <a:t>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2/100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0x000F</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en-US" sz="900">
                          <a:effectLst/>
                        </a:rPr>
                        <a:t>Srv (100)  has full rights.       (R,W,E,D)</a:t>
                      </a:r>
                      <a:endParaRPr lang="en-US" sz="1100">
                        <a:effectLst/>
                        <a:latin typeface="Arial" panose="020B0604020202020204" pitchFamily="34" charset="0"/>
                        <a:ea typeface="宋体" panose="02010600030101010101" pitchFamily="2" charset="-122"/>
                      </a:endParaRPr>
                    </a:p>
                  </a:txBody>
                  <a:tcPr marL="68580" marR="68580" marT="0" marB="0"/>
                </a:tc>
              </a:tr>
              <a:tr h="186053">
                <a:tc>
                  <a:txBody>
                    <a:bodyPr/>
                    <a:lstStyle/>
                    <a:p>
                      <a:pPr>
                        <a:spcAft>
                          <a:spcPts val="0"/>
                        </a:spcAft>
                      </a:pPr>
                      <a:r>
                        <a:rPr lang="en-US"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en-US"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en-US"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2/101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0x000F</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en-US" sz="900">
                          <a:effectLst/>
                        </a:rPr>
                        <a:t>Srv (101)  has full rights.       (R,W,E,D)</a:t>
                      </a:r>
                      <a:endParaRPr lang="en-US" sz="1100">
                        <a:effectLst/>
                        <a:latin typeface="Arial" panose="020B0604020202020204" pitchFamily="34" charset="0"/>
                        <a:ea typeface="宋体" panose="02010600030101010101" pitchFamily="2" charset="-122"/>
                      </a:endParaRPr>
                    </a:p>
                  </a:txBody>
                  <a:tcPr marL="68580" marR="68580" marT="0" marB="0"/>
                </a:tc>
              </a:tr>
              <a:tr h="186053">
                <a:tc>
                  <a:txBody>
                    <a:bodyPr/>
                    <a:lstStyle/>
                    <a:p>
                      <a:pPr>
                        <a:spcAft>
                          <a:spcPts val="0"/>
                        </a:spcAft>
                      </a:pPr>
                      <a:r>
                        <a:rPr lang="fr-FR" sz="900">
                          <a:effectLst/>
                        </a:rPr>
                        <a:t>2/1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strike="sngStrike">
                          <a:effectLst/>
                        </a:rPr>
                        <a:t>11</a:t>
                      </a:r>
                      <a:r>
                        <a:rPr lang="fr-FR" sz="900">
                          <a:effectLst/>
                        </a:rPr>
                        <a:t> </a:t>
                      </a:r>
                      <a:r>
                        <a:rPr lang="fr-FR" sz="900">
                          <a:effectLst/>
                          <a:highlight>
                            <a:srgbClr val="FFFF00"/>
                          </a:highlight>
                        </a:rPr>
                        <a:t>128</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fr-FR" sz="900">
                          <a:effectLst/>
                        </a:rPr>
                        <a:t>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2/100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r>
              <a:tr h="222230">
                <a:tc>
                  <a:txBody>
                    <a:bodyPr/>
                    <a:lstStyle/>
                    <a:p>
                      <a:pPr>
                        <a:spcAft>
                          <a:spcPts val="0"/>
                        </a:spcAft>
                      </a:pPr>
                      <a:r>
                        <a:rPr lang="fr-FR" sz="900">
                          <a:effectLst/>
                        </a:rPr>
                        <a:t>2/2</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strike="sngStrike">
                          <a:effectLst/>
                        </a:rPr>
                        <a:t>11</a:t>
                      </a:r>
                      <a:r>
                        <a:rPr lang="fr-FR" sz="900">
                          <a:effectLst/>
                          <a:highlight>
                            <a:srgbClr val="FFFF00"/>
                          </a:highlight>
                        </a:rPr>
                        <a:t>128</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fr-FR" sz="900">
                          <a:effectLst/>
                        </a:rPr>
                        <a:t>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2/100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r>
              <a:tr h="222230">
                <a:tc>
                  <a:txBody>
                    <a:bodyPr/>
                    <a:lstStyle/>
                    <a:p>
                      <a:pPr>
                        <a:spcAft>
                          <a:spcPts val="0"/>
                        </a:spcAft>
                      </a:pPr>
                      <a:r>
                        <a:rPr lang="fr-FR" sz="900">
                          <a:effectLst/>
                        </a:rPr>
                        <a:t>2/3</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fr-FR" sz="900">
                          <a:effectLst/>
                        </a:rPr>
                        <a:t>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2/100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0x000F</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en-US" sz="900">
                          <a:effectLst/>
                        </a:rPr>
                        <a:t>Srv (101)  has full rights.       (R,W,E,D)</a:t>
                      </a:r>
                      <a:endParaRPr lang="en-US" sz="1100">
                        <a:effectLst/>
                        <a:latin typeface="Arial" panose="020B0604020202020204" pitchFamily="34" charset="0"/>
                        <a:ea typeface="宋体" panose="02010600030101010101" pitchFamily="2" charset="-122"/>
                      </a:endParaRPr>
                    </a:p>
                  </a:txBody>
                  <a:tcPr marL="68580" marR="68580" marT="0" marB="0"/>
                </a:tc>
              </a:tr>
              <a:tr h="190360">
                <a:tc>
                  <a:txBody>
                    <a:bodyPr/>
                    <a:lstStyle/>
                    <a:p>
                      <a:pPr>
                        <a:spcAft>
                          <a:spcPts val="0"/>
                        </a:spcAft>
                      </a:pPr>
                      <a:r>
                        <a:rPr lang="en-US"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en-US"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en-US"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2/101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r>
              <a:tr h="222230">
                <a:tc>
                  <a:txBody>
                    <a:bodyPr/>
                    <a:lstStyle/>
                    <a:p>
                      <a:pPr>
                        <a:spcAft>
                          <a:spcPts val="0"/>
                        </a:spcAft>
                      </a:pPr>
                      <a:r>
                        <a:rPr lang="fr-FR" sz="900">
                          <a:effectLst/>
                        </a:rPr>
                        <a:t>2/4</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strike="sngStrike">
                          <a:effectLst/>
                        </a:rPr>
                        <a:t>11</a:t>
                      </a:r>
                      <a:r>
                        <a:rPr lang="fr-FR" sz="900">
                          <a:effectLst/>
                          <a:highlight>
                            <a:srgbClr val="FFFF00"/>
                          </a:highlight>
                        </a:rPr>
                        <a:t>128</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fr-FR" sz="900">
                          <a:effectLst/>
                        </a:rPr>
                        <a:t>2</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2/101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r>
              <a:tr h="222230">
                <a:tc>
                  <a:txBody>
                    <a:bodyPr/>
                    <a:lstStyle/>
                    <a:p>
                      <a:pPr>
                        <a:spcAft>
                          <a:spcPts val="0"/>
                        </a:spcAft>
                      </a:pPr>
                      <a:r>
                        <a:rPr lang="fr-FR" sz="900">
                          <a:effectLst/>
                        </a:rPr>
                        <a:t>2/5</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strike="sngStrike">
                          <a:effectLst/>
                        </a:rPr>
                        <a:t>11</a:t>
                      </a:r>
                      <a:r>
                        <a:rPr lang="fr-FR" sz="900">
                          <a:effectLst/>
                          <a:highlight>
                            <a:srgbClr val="FFFF00"/>
                          </a:highlight>
                        </a:rPr>
                        <a:t>128</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fr-FR" sz="900">
                          <a:effectLst/>
                        </a:rPr>
                        <a:t>3</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2/101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101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r>
              <a:tr h="222230">
                <a:tc>
                  <a:txBody>
                    <a:bodyPr/>
                    <a:lstStyle/>
                    <a:p>
                      <a:pPr>
                        <a:spcAft>
                          <a:spcPts val="0"/>
                        </a:spcAft>
                      </a:pPr>
                      <a:r>
                        <a:rPr lang="fr-FR" sz="900">
                          <a:effectLst/>
                        </a:rPr>
                        <a:t>……</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r>
              <a:tr h="186053">
                <a:tc>
                  <a:txBody>
                    <a:bodyPr/>
                    <a:lstStyle/>
                    <a:p>
                      <a:pPr>
                        <a:spcAft>
                          <a:spcPts val="0"/>
                        </a:spcAft>
                      </a:pPr>
                      <a:r>
                        <a:rPr lang="fr-FR" sz="900">
                          <a:effectLst/>
                        </a:rPr>
                        <a:t>…..</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r>
              <a:tr h="203280">
                <a:tc>
                  <a:txBody>
                    <a:bodyPr/>
                    <a:lstStyle/>
                    <a:p>
                      <a:pPr>
                        <a:spcAft>
                          <a:spcPts val="0"/>
                        </a:spcAft>
                      </a:pPr>
                      <a:r>
                        <a:rPr lang="fr-FR" sz="900">
                          <a:effectLst/>
                        </a:rPr>
                        <a:t>……</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spcAft>
                          <a:spcPts val="0"/>
                        </a:spcAft>
                      </a:pPr>
                      <a:r>
                        <a:rPr lang="fr-FR" sz="900" dirty="0">
                          <a:effectLst/>
                        </a:rPr>
                        <a:t> </a:t>
                      </a:r>
                      <a:endParaRPr lang="en-US" sz="1100" dirty="0">
                        <a:effectLst/>
                        <a:latin typeface="Arial" panose="020B0604020202020204" pitchFamily="34" charset="0"/>
                        <a:ea typeface="宋体" panose="02010600030101010101" pitchFamily="2" charset="-122"/>
                      </a:endParaRPr>
                    </a:p>
                  </a:txBody>
                  <a:tcPr marL="68580" marR="68580" marT="0" marB="0"/>
                </a:tc>
              </a:tr>
            </a:tbl>
          </a:graphicData>
        </a:graphic>
      </p:graphicFrame>
      <p:sp>
        <p:nvSpPr>
          <p:cNvPr id="5" name="Rectangle 1"/>
          <p:cNvSpPr>
            <a:spLocks noChangeArrowheads="1"/>
          </p:cNvSpPr>
          <p:nvPr/>
        </p:nvSpPr>
        <p:spPr bwMode="auto">
          <a:xfrm>
            <a:off x="871537" y="1729379"/>
            <a:ext cx="5995552" cy="112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100" b="0" i="0" u="sng"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Arial" panose="020B0604020202020204" pitchFamily="34" charset="0"/>
              </a:rPr>
              <a:t>Figure 1 :</a:t>
            </a:r>
            <a:r>
              <a:rPr kumimoji="0" lang="en-US" altLang="zh-CN" sz="11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Arial" panose="020B0604020202020204" pitchFamily="34" charset="0"/>
              </a:rPr>
              <a:t> </a:t>
            </a:r>
            <a:r>
              <a:rPr kumimoji="0" lang="en-US" altLang="zh-CN" sz="11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change in the Customer ACL Object content specification &amp; LWM2M Client/Device </a:t>
            </a:r>
            <a:endParaRPr kumimoji="0" lang="en-US" altLang="zh-CN"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AC OI</a:t>
            </a:r>
            <a:r>
              <a:rPr kumimoji="0" lang="en-US" altLang="zh-CN" sz="900" b="0" i="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 :  Access Control Object Instance</a:t>
            </a:r>
            <a:endParaRPr kumimoji="0" lang="en-US" altLang="zh-CN"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O ID</a:t>
            </a:r>
            <a:r>
              <a:rPr kumimoji="0" lang="en-US" altLang="zh-CN" sz="900" b="0" i="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   :  Object ID</a:t>
            </a:r>
            <a:endParaRPr kumimoji="0" lang="en-US" altLang="zh-CN"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OI ID</a:t>
            </a:r>
            <a:r>
              <a:rPr kumimoji="0" lang="en-US" altLang="zh-CN" sz="900" b="0" i="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  :  Object Instance ID</a:t>
            </a:r>
            <a:endParaRPr kumimoji="0" lang="en-US" altLang="zh-CN"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R I ID</a:t>
            </a:r>
            <a:r>
              <a:rPr kumimoji="0" lang="en-US" altLang="zh-CN" sz="900" b="0" i="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 :   (ACOI)  ACL Resource Instance ID</a:t>
            </a:r>
            <a:endParaRPr kumimoji="0" lang="en-US" altLang="zh-CN"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ACO</a:t>
            </a:r>
            <a:r>
              <a:rPr kumimoji="0" lang="en-US" altLang="zh-CN" sz="900" b="0" i="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  :    Access Control Owner (Short Server ID)</a:t>
            </a:r>
            <a:endParaRPr kumimoji="0" lang="en-US" altLang="zh-CN"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  </a:t>
            </a:r>
            <a:endParaRPr kumimoji="0" lang="en-US" altLang="zh-CN" sz="8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17367401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306388" y="1065770"/>
            <a:ext cx="8885237" cy="5237162"/>
          </a:xfrm>
        </p:spPr>
        <p:txBody>
          <a:bodyPr/>
          <a:lstStyle/>
          <a:p>
            <a:pPr>
              <a:buClr>
                <a:srgbClr val="C00000"/>
              </a:buClr>
              <a:buFont typeface="Wingdings" panose="05000000000000000000" pitchFamily="2" charset="2"/>
              <a:buChar char="q"/>
            </a:pPr>
            <a:r>
              <a:rPr lang="en-GB" altLang="en-US" sz="2000" b="1" dirty="0" smtClean="0"/>
              <a:t>  </a:t>
            </a:r>
            <a:r>
              <a:rPr lang="en-US" altLang="en-US" sz="2000" b="1" dirty="0" smtClean="0">
                <a:solidFill>
                  <a:schemeClr val="tx1"/>
                </a:solidFill>
              </a:rPr>
              <a:t>View 2 : Side effects</a:t>
            </a:r>
          </a:p>
          <a:p>
            <a:pPr>
              <a:buClr>
                <a:srgbClr val="C00000"/>
              </a:buClr>
              <a:buFont typeface="Wingdings" panose="05000000000000000000" pitchFamily="2" charset="2"/>
              <a:buChar char="q"/>
            </a:pPr>
            <a:endParaRPr lang="en-US" altLang="en-US" sz="2000" b="1" dirty="0">
              <a:solidFill>
                <a:schemeClr val="tx1"/>
              </a:solidFill>
            </a:endParaRPr>
          </a:p>
          <a:p>
            <a:pPr>
              <a:buClr>
                <a:srgbClr val="C00000"/>
              </a:buClr>
              <a:buFont typeface="Wingdings" panose="05000000000000000000" pitchFamily="2" charset="2"/>
              <a:buChar char="q"/>
            </a:pPr>
            <a:endParaRPr lang="en-US" altLang="en-US" sz="2000" b="1" dirty="0" smtClean="0">
              <a:solidFill>
                <a:schemeClr val="tx1"/>
              </a:solidFill>
            </a:endParaRPr>
          </a:p>
          <a:p>
            <a:pPr>
              <a:buClr>
                <a:srgbClr val="C00000"/>
              </a:buClr>
              <a:buFont typeface="Wingdings" panose="05000000000000000000" pitchFamily="2" charset="2"/>
              <a:buChar char="q"/>
            </a:pPr>
            <a:endParaRPr lang="en-US" altLang="en-US" sz="2000" b="1" dirty="0" smtClean="0">
              <a:solidFill>
                <a:schemeClr val="tx1"/>
              </a:solidFill>
            </a:endParaRPr>
          </a:p>
          <a:p>
            <a:pPr>
              <a:buClr>
                <a:srgbClr val="C00000"/>
              </a:buClr>
              <a:buFont typeface="Wingdings" panose="05000000000000000000" pitchFamily="2" charset="2"/>
              <a:buChar char="q"/>
            </a:pPr>
            <a:endParaRPr lang="fr-FR" sz="2000" b="1" u="sng" dirty="0">
              <a:solidFill>
                <a:schemeClr val="tx1"/>
              </a:solidFill>
            </a:endParaRPr>
          </a:p>
          <a:p>
            <a:pPr>
              <a:buClr>
                <a:srgbClr val="C00000"/>
              </a:buClr>
              <a:buFont typeface="Wingdings" panose="05000000000000000000" pitchFamily="2" charset="2"/>
              <a:buChar char="q"/>
            </a:pPr>
            <a:endParaRPr lang="en-US" sz="2000" b="1" u="sng" dirty="0">
              <a:solidFill>
                <a:schemeClr val="tx1"/>
              </a:solidFill>
            </a:endParaRPr>
          </a:p>
          <a:p>
            <a:pPr>
              <a:buClr>
                <a:srgbClr val="C00000"/>
              </a:buClr>
              <a:buFont typeface="Wingdings" panose="05000000000000000000" pitchFamily="2" charset="2"/>
              <a:buChar char="Ø"/>
            </a:pPr>
            <a:endParaRPr lang="en-US" sz="2400" dirty="0"/>
          </a:p>
          <a:p>
            <a:pPr>
              <a:buClr>
                <a:srgbClr val="C00000"/>
              </a:buClr>
              <a:buFont typeface="Wingdings" panose="05000000000000000000" pitchFamily="2" charset="2"/>
              <a:buChar char="Ø"/>
            </a:pPr>
            <a:endParaRPr lang="en-US" sz="2200" u="sng" dirty="0">
              <a:solidFill>
                <a:srgbClr val="330066"/>
              </a:solidFill>
            </a:endParaRPr>
          </a:p>
          <a:p>
            <a:pPr lvl="1">
              <a:buClr>
                <a:srgbClr val="C00000"/>
              </a:buClr>
              <a:buFont typeface="Wingdings" panose="05000000000000000000" pitchFamily="2" charset="2"/>
              <a:buChar char="Ø"/>
            </a:pPr>
            <a:endParaRPr lang="en-GB" altLang="en-US" b="1" u="sng" dirty="0" smtClean="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smtClean="0">
              <a:solidFill>
                <a:srgbClr val="C00000"/>
              </a:solidFill>
            </a:endParaRP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graphicFrame>
        <p:nvGraphicFramePr>
          <p:cNvPr id="3" name="Table 2"/>
          <p:cNvGraphicFramePr>
            <a:graphicFrameLocks noGrp="1"/>
          </p:cNvGraphicFramePr>
          <p:nvPr>
            <p:extLst>
              <p:ext uri="{D42A27DB-BD31-4B8C-83A1-F6EECF244321}">
                <p14:modId xmlns:p14="http://schemas.microsoft.com/office/powerpoint/2010/main" val="2240596776"/>
              </p:ext>
            </p:extLst>
          </p:nvPr>
        </p:nvGraphicFramePr>
        <p:xfrm>
          <a:off x="524853" y="4644184"/>
          <a:ext cx="6694771" cy="1135364"/>
        </p:xfrm>
        <a:graphic>
          <a:graphicData uri="http://schemas.openxmlformats.org/drawingml/2006/table">
            <a:tbl>
              <a:tblPr firstRow="1" firstCol="1" bandRow="1">
                <a:tableStyleId>{5C22544A-7EE6-4342-B048-85BDC9FD1C3A}</a:tableStyleId>
              </a:tblPr>
              <a:tblGrid>
                <a:gridCol w="1369750"/>
                <a:gridCol w="907811"/>
                <a:gridCol w="907811"/>
                <a:gridCol w="1114010"/>
                <a:gridCol w="2395389"/>
              </a:tblGrid>
              <a:tr h="336244">
                <a:tc>
                  <a:txBody>
                    <a:bodyPr/>
                    <a:lstStyle/>
                    <a:p>
                      <a:pPr>
                        <a:lnSpc>
                          <a:spcPct val="105000"/>
                        </a:lnSpc>
                        <a:spcAft>
                          <a:spcPts val="130"/>
                        </a:spcAft>
                      </a:pPr>
                      <a:r>
                        <a:rPr lang="de-DE" sz="900" dirty="0">
                          <a:effectLst/>
                        </a:rPr>
                        <a:t>Resource Name</a:t>
                      </a:r>
                      <a:endParaRPr lang="en-US" sz="1100" dirty="0">
                        <a:effectLst/>
                        <a:latin typeface="Arial" panose="020B0604020202020204" pitchFamily="34" charset="0"/>
                        <a:ea typeface="宋体" panose="02010600030101010101" pitchFamily="2" charset="-122"/>
                      </a:endParaRPr>
                    </a:p>
                  </a:txBody>
                  <a:tcPr marL="68580" marR="68580" marT="0" marB="0"/>
                </a:tc>
                <a:tc>
                  <a:txBody>
                    <a:bodyPr/>
                    <a:lstStyle/>
                    <a:p>
                      <a:pPr algn="ctr">
                        <a:lnSpc>
                          <a:spcPct val="105000"/>
                        </a:lnSpc>
                        <a:spcAft>
                          <a:spcPts val="130"/>
                        </a:spcAft>
                      </a:pPr>
                      <a:r>
                        <a:rPr lang="de-DE" sz="900">
                          <a:effectLst/>
                        </a:rPr>
                        <a:t>Resource ID</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lnSpc>
                          <a:spcPct val="105000"/>
                        </a:lnSpc>
                        <a:spcAft>
                          <a:spcPts val="130"/>
                        </a:spcAft>
                      </a:pPr>
                      <a:r>
                        <a:rPr lang="de-DE" sz="900">
                          <a:effectLst/>
                        </a:rPr>
                        <a:t>Resource Instance ID</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lnSpc>
                          <a:spcPct val="105000"/>
                        </a:lnSpc>
                        <a:spcAft>
                          <a:spcPts val="130"/>
                        </a:spcAft>
                      </a:pPr>
                      <a:r>
                        <a:rPr lang="de-DE" sz="900">
                          <a:effectLst/>
                        </a:rPr>
                        <a:t>Value</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lnSpc>
                          <a:spcPct val="105000"/>
                        </a:lnSpc>
                        <a:spcAft>
                          <a:spcPts val="130"/>
                        </a:spcAft>
                      </a:pPr>
                      <a:r>
                        <a:rPr lang="de-DE" sz="900">
                          <a:effectLst/>
                        </a:rPr>
                        <a:t>Notes</a:t>
                      </a:r>
                      <a:endParaRPr lang="en-US" sz="1100">
                        <a:effectLst/>
                        <a:latin typeface="Arial" panose="020B0604020202020204" pitchFamily="34" charset="0"/>
                        <a:ea typeface="宋体" panose="02010600030101010101" pitchFamily="2" charset="-122"/>
                      </a:endParaRPr>
                    </a:p>
                  </a:txBody>
                  <a:tcPr marL="68580" marR="68580" marT="0" marB="0"/>
                </a:tc>
              </a:tr>
              <a:tr h="163666">
                <a:tc>
                  <a:txBody>
                    <a:bodyPr/>
                    <a:lstStyle/>
                    <a:p>
                      <a:pPr>
                        <a:lnSpc>
                          <a:spcPct val="105000"/>
                        </a:lnSpc>
                        <a:spcAft>
                          <a:spcPts val="130"/>
                        </a:spcAft>
                      </a:pPr>
                      <a:r>
                        <a:rPr lang="de-DE" sz="800">
                          <a:effectLst/>
                        </a:rPr>
                        <a:t>Activated Profile Names</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4000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fr-FR" sz="800">
                          <a:effectLst/>
                          <a:highlight>
                            <a:srgbClr val="FFFF00"/>
                          </a:highlight>
                        </a:rPr>
                        <a:t>128</a:t>
                      </a:r>
                      <a:r>
                        <a:rPr lang="de-DE" sz="800" strike="sngStrike">
                          <a:effectLst/>
                        </a:rPr>
                        <a:t>11</a:t>
                      </a:r>
                      <a:r>
                        <a:rPr lang="de-DE" sz="800">
                          <a:effectLst/>
                        </a:rPr>
                        <a:t>:0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Operator1 internet</a:t>
                      </a:r>
                      <a:endParaRPr lang="en-US" sz="1100">
                        <a:effectLst/>
                        <a:latin typeface="Arial" panose="020B0604020202020204" pitchFamily="34" charset="0"/>
                        <a:ea typeface="宋体" panose="02010600030101010101" pitchFamily="2" charset="-122"/>
                      </a:endParaRPr>
                    </a:p>
                  </a:txBody>
                  <a:tcPr marL="68580" marR="68580" marT="0" marB="0"/>
                </a:tc>
              </a:tr>
              <a:tr h="163666">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fr-FR" sz="800">
                          <a:effectLst/>
                          <a:highlight>
                            <a:srgbClr val="FFFF00"/>
                          </a:highlight>
                        </a:rPr>
                        <a:t>128</a:t>
                      </a:r>
                      <a:r>
                        <a:rPr lang="de-DE" sz="800" strike="sngStrike">
                          <a:effectLst/>
                        </a:rPr>
                        <a:t>11</a:t>
                      </a:r>
                      <a:r>
                        <a:rPr lang="de-DE" sz="800">
                          <a:effectLst/>
                        </a:rPr>
                        <a:t>:1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Operator1</a:t>
                      </a:r>
                      <a:endParaRPr lang="en-US" sz="1100">
                        <a:effectLst/>
                        <a:latin typeface="Arial" panose="020B0604020202020204" pitchFamily="34" charset="0"/>
                        <a:ea typeface="宋体" panose="02010600030101010101" pitchFamily="2" charset="-122"/>
                      </a:endParaRPr>
                    </a:p>
                  </a:txBody>
                  <a:tcPr marL="68580" marR="68580" marT="0" marB="0"/>
                </a:tc>
              </a:tr>
              <a:tr h="163666">
                <a:tc>
                  <a:txBody>
                    <a:bodyPr/>
                    <a:lstStyle/>
                    <a:p>
                      <a:pPr>
                        <a:lnSpc>
                          <a:spcPct val="105000"/>
                        </a:lnSpc>
                        <a:spcAft>
                          <a:spcPts val="130"/>
                        </a:spcAft>
                      </a:pPr>
                      <a:r>
                        <a:rPr lang="de-DE" sz="800">
                          <a:effectLst/>
                        </a:rPr>
                        <a:t>SMSC address</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+61415011501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r>
              <a:tr h="308122">
                <a:tc>
                  <a:txBody>
                    <a:bodyPr/>
                    <a:lstStyle/>
                    <a:p>
                      <a:pPr>
                        <a:lnSpc>
                          <a:spcPct val="105000"/>
                        </a:lnSpc>
                        <a:spcAft>
                          <a:spcPts val="130"/>
                        </a:spcAft>
                      </a:pPr>
                      <a:r>
                        <a:rPr lang="de-DE" sz="800">
                          <a:effectLst/>
                        </a:rPr>
                        <a:t>Module activation code</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2</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*98</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dirty="0">
                          <a:effectLst/>
                        </a:rPr>
                        <a:t>Application will prefix this to first AT command to module for activatin of module.</a:t>
                      </a:r>
                      <a:endParaRPr lang="en-US" sz="1100" dirty="0">
                        <a:effectLst/>
                        <a:latin typeface="Arial" panose="020B0604020202020204" pitchFamily="34" charset="0"/>
                        <a:ea typeface="宋体" panose="02010600030101010101" pitchFamily="2" charset="-122"/>
                      </a:endParaRPr>
                    </a:p>
                  </a:txBody>
                  <a:tcPr marL="68580" marR="68580" marT="0" marB="0"/>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71526716"/>
              </p:ext>
            </p:extLst>
          </p:nvPr>
        </p:nvGraphicFramePr>
        <p:xfrm>
          <a:off x="524853" y="2642254"/>
          <a:ext cx="6694770" cy="1179755"/>
        </p:xfrm>
        <a:graphic>
          <a:graphicData uri="http://schemas.openxmlformats.org/drawingml/2006/table">
            <a:tbl>
              <a:tblPr firstRow="1" firstCol="1" bandRow="1">
                <a:tableStyleId>{5C22544A-7EE6-4342-B048-85BDC9FD1C3A}</a:tableStyleId>
              </a:tblPr>
              <a:tblGrid>
                <a:gridCol w="1359038"/>
                <a:gridCol w="907811"/>
                <a:gridCol w="907811"/>
                <a:gridCol w="1114010"/>
                <a:gridCol w="2406100"/>
              </a:tblGrid>
              <a:tr h="362619">
                <a:tc>
                  <a:txBody>
                    <a:bodyPr/>
                    <a:lstStyle/>
                    <a:p>
                      <a:pPr>
                        <a:lnSpc>
                          <a:spcPct val="105000"/>
                        </a:lnSpc>
                        <a:spcAft>
                          <a:spcPts val="130"/>
                        </a:spcAft>
                      </a:pPr>
                      <a:r>
                        <a:rPr lang="de-DE" sz="900" dirty="0">
                          <a:effectLst/>
                        </a:rPr>
                        <a:t>Resource Name</a:t>
                      </a:r>
                      <a:endParaRPr lang="en-US" sz="1100" dirty="0">
                        <a:effectLst/>
                        <a:latin typeface="Arial" panose="020B0604020202020204" pitchFamily="34" charset="0"/>
                        <a:ea typeface="宋体" panose="02010600030101010101" pitchFamily="2" charset="-122"/>
                      </a:endParaRPr>
                    </a:p>
                  </a:txBody>
                  <a:tcPr marL="68580" marR="68580" marT="0" marB="0"/>
                </a:tc>
                <a:tc>
                  <a:txBody>
                    <a:bodyPr/>
                    <a:lstStyle/>
                    <a:p>
                      <a:pPr algn="ctr">
                        <a:lnSpc>
                          <a:spcPct val="105000"/>
                        </a:lnSpc>
                        <a:spcAft>
                          <a:spcPts val="130"/>
                        </a:spcAft>
                      </a:pPr>
                      <a:r>
                        <a:rPr lang="de-DE" sz="900" dirty="0">
                          <a:effectLst/>
                        </a:rPr>
                        <a:t>Resource ID</a:t>
                      </a:r>
                      <a:endParaRPr lang="en-US" sz="1100" dirty="0">
                        <a:effectLst/>
                        <a:latin typeface="Arial" panose="020B0604020202020204" pitchFamily="34" charset="0"/>
                        <a:ea typeface="宋体" panose="02010600030101010101" pitchFamily="2" charset="-122"/>
                      </a:endParaRPr>
                    </a:p>
                  </a:txBody>
                  <a:tcPr marL="68580" marR="68580" marT="0" marB="0"/>
                </a:tc>
                <a:tc>
                  <a:txBody>
                    <a:bodyPr/>
                    <a:lstStyle/>
                    <a:p>
                      <a:pPr algn="ctr">
                        <a:lnSpc>
                          <a:spcPct val="105000"/>
                        </a:lnSpc>
                        <a:spcAft>
                          <a:spcPts val="130"/>
                        </a:spcAft>
                      </a:pPr>
                      <a:r>
                        <a:rPr lang="de-DE" sz="900">
                          <a:effectLst/>
                        </a:rPr>
                        <a:t>Resource Instance ID</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lnSpc>
                          <a:spcPct val="105000"/>
                        </a:lnSpc>
                        <a:spcAft>
                          <a:spcPts val="130"/>
                        </a:spcAft>
                      </a:pPr>
                      <a:r>
                        <a:rPr lang="de-DE" sz="900">
                          <a:effectLst/>
                        </a:rPr>
                        <a:t>Value</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gn="ctr">
                        <a:lnSpc>
                          <a:spcPct val="105000"/>
                        </a:lnSpc>
                        <a:spcAft>
                          <a:spcPts val="130"/>
                        </a:spcAft>
                      </a:pPr>
                      <a:r>
                        <a:rPr lang="de-DE" sz="900">
                          <a:effectLst/>
                        </a:rPr>
                        <a:t>Notes</a:t>
                      </a:r>
                      <a:endParaRPr lang="en-US" sz="1100">
                        <a:effectLst/>
                        <a:latin typeface="Arial" panose="020B0604020202020204" pitchFamily="34" charset="0"/>
                        <a:ea typeface="宋体" panose="02010600030101010101" pitchFamily="2" charset="-122"/>
                      </a:endParaRPr>
                    </a:p>
                  </a:txBody>
                  <a:tcPr marL="68580" marR="68580" marT="0" marB="0"/>
                </a:tc>
              </a:tr>
              <a:tr h="164902">
                <a:tc>
                  <a:txBody>
                    <a:bodyPr/>
                    <a:lstStyle/>
                    <a:p>
                      <a:pPr>
                        <a:lnSpc>
                          <a:spcPct val="105000"/>
                        </a:lnSpc>
                        <a:spcAft>
                          <a:spcPts val="130"/>
                        </a:spcAft>
                      </a:pPr>
                      <a:r>
                        <a:rPr lang="de-DE" sz="800">
                          <a:effectLst/>
                        </a:rPr>
                        <a:t>Activated Profile Names</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4000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fr-FR" sz="800">
                          <a:effectLst/>
                          <a:highlight>
                            <a:srgbClr val="FFFF00"/>
                          </a:highlight>
                        </a:rPr>
                        <a:t>128</a:t>
                      </a:r>
                      <a:r>
                        <a:rPr lang="de-DE" sz="800" strike="sngStrike">
                          <a:effectLst/>
                        </a:rPr>
                        <a:t>11</a:t>
                      </a:r>
                      <a:r>
                        <a:rPr lang="de-DE" sz="800">
                          <a:effectLst/>
                        </a:rPr>
                        <a:t>:2</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Operator2 internet</a:t>
                      </a:r>
                      <a:endParaRPr lang="en-US" sz="1100">
                        <a:effectLst/>
                        <a:latin typeface="Arial" panose="020B0604020202020204" pitchFamily="34" charset="0"/>
                        <a:ea typeface="宋体" panose="02010600030101010101" pitchFamily="2" charset="-122"/>
                      </a:endParaRPr>
                    </a:p>
                  </a:txBody>
                  <a:tcPr marL="68580" marR="68580" marT="0" marB="0"/>
                </a:tc>
              </a:tr>
              <a:tr h="164902">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1</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fr-FR" sz="800">
                          <a:effectLst/>
                          <a:highlight>
                            <a:srgbClr val="FFFF00"/>
                          </a:highlight>
                        </a:rPr>
                        <a:t>128</a:t>
                      </a:r>
                      <a:r>
                        <a:rPr lang="de-DE" sz="800" strike="sngStrike">
                          <a:effectLst/>
                        </a:rPr>
                        <a:t>11</a:t>
                      </a:r>
                      <a:r>
                        <a:rPr lang="de-DE" sz="800">
                          <a:effectLst/>
                        </a:rPr>
                        <a:t>:3</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Operator2</a:t>
                      </a:r>
                      <a:endParaRPr lang="en-US" sz="1100">
                        <a:effectLst/>
                        <a:latin typeface="Arial" panose="020B0604020202020204" pitchFamily="34" charset="0"/>
                        <a:ea typeface="宋体" panose="02010600030101010101" pitchFamily="2" charset="-122"/>
                      </a:endParaRPr>
                    </a:p>
                  </a:txBody>
                  <a:tcPr marL="68580" marR="68580" marT="0" marB="0"/>
                </a:tc>
              </a:tr>
              <a:tr h="164902">
                <a:tc>
                  <a:txBody>
                    <a:bodyPr/>
                    <a:lstStyle/>
                    <a:p>
                      <a:pPr>
                        <a:lnSpc>
                          <a:spcPct val="105000"/>
                        </a:lnSpc>
                        <a:spcAft>
                          <a:spcPts val="130"/>
                        </a:spcAft>
                      </a:pPr>
                      <a:r>
                        <a:rPr lang="de-DE" sz="800">
                          <a:effectLst/>
                        </a:rPr>
                        <a:t>SMSC address</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+61415011520</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r>
              <a:tr h="322430">
                <a:tc>
                  <a:txBody>
                    <a:bodyPr/>
                    <a:lstStyle/>
                    <a:p>
                      <a:pPr>
                        <a:lnSpc>
                          <a:spcPct val="105000"/>
                        </a:lnSpc>
                        <a:spcAft>
                          <a:spcPts val="130"/>
                        </a:spcAft>
                      </a:pPr>
                      <a:r>
                        <a:rPr lang="de-DE" sz="800">
                          <a:effectLst/>
                        </a:rPr>
                        <a:t>Module activation code</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dirty="0">
                          <a:effectLst/>
                        </a:rPr>
                        <a:t>2</a:t>
                      </a:r>
                      <a:endParaRPr lang="en-US" sz="1100" dirty="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 </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a:effectLst/>
                        </a:rPr>
                        <a:t>*85</a:t>
                      </a:r>
                      <a:endParaRPr lang="en-US" sz="1100">
                        <a:effectLst/>
                        <a:latin typeface="Arial" panose="020B0604020202020204" pitchFamily="34" charset="0"/>
                        <a:ea typeface="宋体" panose="02010600030101010101" pitchFamily="2" charset="-122"/>
                      </a:endParaRPr>
                    </a:p>
                  </a:txBody>
                  <a:tcPr marL="68580" marR="68580" marT="0" marB="0"/>
                </a:tc>
                <a:tc>
                  <a:txBody>
                    <a:bodyPr/>
                    <a:lstStyle/>
                    <a:p>
                      <a:pPr>
                        <a:lnSpc>
                          <a:spcPct val="105000"/>
                        </a:lnSpc>
                        <a:spcAft>
                          <a:spcPts val="130"/>
                        </a:spcAft>
                      </a:pPr>
                      <a:r>
                        <a:rPr lang="de-DE" sz="800" dirty="0">
                          <a:effectLst/>
                        </a:rPr>
                        <a:t>Application will prefix this to first AT command to module for activatin of module.</a:t>
                      </a:r>
                      <a:endParaRPr lang="en-US" sz="1100" dirty="0">
                        <a:effectLst/>
                        <a:latin typeface="Arial" panose="020B0604020202020204" pitchFamily="34" charset="0"/>
                        <a:ea typeface="宋体" panose="02010600030101010101" pitchFamily="2" charset="-122"/>
                      </a:endParaRPr>
                    </a:p>
                  </a:txBody>
                  <a:tcPr marL="68580" marR="68580" marT="0" marB="0"/>
                </a:tc>
              </a:tr>
            </a:tbl>
          </a:graphicData>
        </a:graphic>
      </p:graphicFrame>
      <p:sp>
        <p:nvSpPr>
          <p:cNvPr id="6" name="Rectangle 1"/>
          <p:cNvSpPr>
            <a:spLocks noChangeArrowheads="1"/>
          </p:cNvSpPr>
          <p:nvPr/>
        </p:nvSpPr>
        <p:spPr bwMode="auto">
          <a:xfrm>
            <a:off x="785812" y="1758800"/>
            <a:ext cx="6172852"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100" i="1" u="none" strike="noStrike" cap="none" normalizeH="0" baseline="0" dirty="0" smtClean="0">
                <a:ln>
                  <a:noFill/>
                </a:ln>
                <a:solidFill>
                  <a:srgbClr val="FF0000"/>
                </a:solidFill>
                <a:effectLst/>
                <a:ea typeface="宋体" panose="02010600030101010101" pitchFamily="2" charset="-122"/>
                <a:cs typeface="Arial" panose="020B0604020202020204" pitchFamily="34" charset="0"/>
              </a:rPr>
              <a:t>Figure 2 :</a:t>
            </a:r>
            <a:r>
              <a:rPr kumimoji="0" lang="en-US" altLang="zh-CN" sz="1100" i="0" u="none" strike="noStrike" cap="none" normalizeH="0" baseline="0" dirty="0" smtClean="0">
                <a:ln>
                  <a:noFill/>
                </a:ln>
                <a:solidFill>
                  <a:srgbClr val="FF0000"/>
                </a:solidFill>
                <a:effectLst/>
                <a:ea typeface="宋体" panose="02010600030101010101" pitchFamily="2" charset="-122"/>
                <a:cs typeface="Arial" panose="020B0604020202020204" pitchFamily="34" charset="0"/>
              </a:rPr>
              <a:t>  </a:t>
            </a:r>
            <a:r>
              <a:rPr kumimoji="0" lang="en-US" altLang="zh-CN" sz="1100" i="0" u="none" strike="noStrike" cap="none" normalizeH="0" baseline="0" dirty="0" smtClean="0">
                <a:ln>
                  <a:noFill/>
                </a:ln>
                <a:solidFill>
                  <a:schemeClr val="tx1"/>
                </a:solidFill>
                <a:effectLst/>
                <a:ea typeface="宋体" panose="02010600030101010101" pitchFamily="2" charset="-122"/>
                <a:cs typeface="Arial" panose="020B0604020202020204" pitchFamily="34" charset="0"/>
              </a:rPr>
              <a:t>change in Connectivity Object 10 Instance 0,1 referring instances of Object ID:11 </a:t>
            </a:r>
            <a:endParaRPr kumimoji="0" lang="en-US" altLang="zh-CN" sz="110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GB" altLang="zh-CN" sz="1000" b="1" i="0" u="none" strike="noStrike" cap="none" normalizeH="0" baseline="0" dirty="0" smtClean="0" bmk="">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GB"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1"/>
          <p:cNvSpPr>
            <a:spLocks noChangeArrowheads="1"/>
          </p:cNvSpPr>
          <p:nvPr/>
        </p:nvSpPr>
        <p:spPr bwMode="auto">
          <a:xfrm>
            <a:off x="755649" y="5814953"/>
            <a:ext cx="61728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Object Instance   10 Instance </a:t>
            </a:r>
            <a:r>
              <a:rPr kumimoji="0" lang="en-GB" altLang="zh-CN" sz="1000" b="1"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 </a:t>
            </a:r>
            <a:r>
              <a:rPr kumimoji="0" lang="en-GB" altLang="zh-CN" sz="1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Cellular Network Connectivity</a:t>
            </a:r>
            <a:endParaRPr kumimoji="0" lang="en-GB"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10" name="Rectangle 1"/>
          <p:cNvSpPr>
            <a:spLocks noChangeArrowheads="1"/>
          </p:cNvSpPr>
          <p:nvPr/>
        </p:nvSpPr>
        <p:spPr bwMode="auto">
          <a:xfrm>
            <a:off x="785812" y="3736934"/>
            <a:ext cx="6172852" cy="56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 </a:t>
            </a:r>
            <a:endParaRPr kumimoji="0" lang="en-US" altLang="zh-CN"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GB" altLang="zh-CN" sz="1000" b="1" i="0" u="none" strike="noStrike" cap="none" normalizeH="0" baseline="0" dirty="0" smtClean="0" bmk="">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Object 10 Instance </a:t>
            </a:r>
            <a:r>
              <a:rPr kumimoji="0" lang="en-GB" altLang="zh-CN" sz="1000" b="1" i="0" u="none" strike="noStrike" cap="none" normalizeH="0" baseline="0" dirty="0" smtClean="0" bmk="">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0 </a:t>
            </a:r>
            <a:r>
              <a:rPr kumimoji="0" lang="en-GB" altLang="zh-CN" sz="1000" b="1" i="0" u="none" strike="noStrike" cap="none" normalizeH="0" baseline="0" dirty="0" smtClean="0" bmk="">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Cellular Network Connectivity</a:t>
            </a:r>
            <a:endParaRPr kumimoji="0" lang="en-US" altLang="zh-CN"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GB"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656630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92075" y="996950"/>
            <a:ext cx="9271000" cy="5562600"/>
          </a:xfrm>
        </p:spPr>
        <p:txBody>
          <a:bodyPr/>
          <a:lstStyle/>
          <a:p>
            <a:pPr>
              <a:buClr>
                <a:srgbClr val="C00000"/>
              </a:buClr>
              <a:buFont typeface="Wingdings" panose="05000000000000000000" pitchFamily="2" charset="2"/>
              <a:buChar char="q"/>
            </a:pPr>
            <a:r>
              <a:rPr lang="en-GB" altLang="en-US" sz="2000" b="1" dirty="0" smtClean="0">
                <a:solidFill>
                  <a:srgbClr val="330066"/>
                </a:solidFill>
              </a:rPr>
              <a:t>    </a:t>
            </a:r>
            <a:r>
              <a:rPr lang="en-GB" altLang="en-US" sz="2000" b="1" dirty="0" smtClean="0">
                <a:solidFill>
                  <a:schemeClr val="tx1"/>
                </a:solidFill>
              </a:rPr>
              <a:t>Conclusion</a:t>
            </a:r>
            <a:r>
              <a:rPr lang="en-GB" altLang="en-US" sz="2000" b="1" dirty="0" smtClean="0">
                <a:solidFill>
                  <a:srgbClr val="330066"/>
                </a:solidFill>
              </a:rPr>
              <a:t>s</a:t>
            </a:r>
          </a:p>
          <a:p>
            <a:pPr lvl="1">
              <a:buClr>
                <a:srgbClr val="C00000"/>
              </a:buClr>
              <a:buFont typeface="Wingdings" panose="05000000000000000000" pitchFamily="2" charset="2"/>
              <a:buChar char="ü"/>
            </a:pPr>
            <a:r>
              <a:rPr lang="en-GB" altLang="en-US" sz="1600" dirty="0" smtClean="0">
                <a:solidFill>
                  <a:srgbClr val="330066"/>
                </a:solidFill>
                <a:latin typeface="Arial" panose="020B0604020202020204" pitchFamily="34" charset="0"/>
                <a:cs typeface="Arial" panose="020B0604020202020204" pitchFamily="34" charset="0"/>
              </a:rPr>
              <a:t>  </a:t>
            </a:r>
            <a:r>
              <a:rPr lang="en-GB" altLang="en-US" sz="1600" i="1" dirty="0" smtClean="0">
                <a:solidFill>
                  <a:schemeClr val="bg2">
                    <a:lumMod val="60000"/>
                    <a:lumOff val="40000"/>
                  </a:schemeClr>
                </a:solidFill>
                <a:latin typeface="Arial" panose="020B0604020202020204" pitchFamily="34" charset="0"/>
                <a:cs typeface="Arial" panose="020B0604020202020204" pitchFamily="34" charset="0"/>
              </a:rPr>
              <a:t>Use Case </a:t>
            </a:r>
            <a:r>
              <a:rPr lang="en-GB" altLang="en-US" sz="1600" i="1" dirty="0" smtClean="0">
                <a:solidFill>
                  <a:schemeClr val="bg2">
                    <a:lumMod val="60000"/>
                    <a:lumOff val="40000"/>
                  </a:schemeClr>
                </a:solidFill>
                <a:latin typeface="Arial" panose="020B0604020202020204" pitchFamily="34" charset="0"/>
                <a:cs typeface="Arial" panose="020B0604020202020204" pitchFamily="34" charset="0"/>
              </a:rPr>
              <a:t> </a:t>
            </a:r>
            <a:r>
              <a:rPr lang="en-GB" altLang="en-US" sz="1600" i="1" dirty="0" smtClean="0">
                <a:solidFill>
                  <a:schemeClr val="bg2">
                    <a:lumMod val="60000"/>
                    <a:lumOff val="40000"/>
                  </a:schemeClr>
                </a:solidFill>
                <a:latin typeface="Arial" panose="020B0604020202020204" pitchFamily="34" charset="0"/>
                <a:cs typeface="Arial" panose="020B0604020202020204" pitchFamily="34" charset="0"/>
              </a:rPr>
              <a:t>I shows  that not supporting Object versioning leads to issues</a:t>
            </a:r>
          </a:p>
          <a:p>
            <a:pPr lvl="1">
              <a:buClr>
                <a:srgbClr val="C00000"/>
              </a:buClr>
              <a:buFont typeface="Wingdings" panose="05000000000000000000" pitchFamily="2" charset="2"/>
              <a:buChar char="ü"/>
            </a:pPr>
            <a:r>
              <a:rPr lang="en-GB" altLang="en-US" sz="1600" i="1" dirty="0" smtClean="0">
                <a:solidFill>
                  <a:schemeClr val="bg2">
                    <a:lumMod val="60000"/>
                    <a:lumOff val="40000"/>
                  </a:schemeClr>
                </a:solidFill>
                <a:latin typeface="Arial" panose="020B0604020202020204" pitchFamily="34" charset="0"/>
                <a:cs typeface="Arial" panose="020B0604020202020204" pitchFamily="34" charset="0"/>
              </a:rPr>
              <a:t>  </a:t>
            </a:r>
            <a:r>
              <a:rPr lang="en-GB" altLang="en-US" sz="1600" i="1" dirty="0" smtClean="0">
                <a:solidFill>
                  <a:schemeClr val="bg2">
                    <a:lumMod val="60000"/>
                    <a:lumOff val="40000"/>
                  </a:schemeClr>
                </a:solidFill>
                <a:latin typeface="Arial" panose="020B0604020202020204" pitchFamily="34" charset="0"/>
                <a:cs typeface="Arial" panose="020B0604020202020204" pitchFamily="34" charset="0"/>
              </a:rPr>
              <a:t>Use Case II</a:t>
            </a:r>
            <a:r>
              <a:rPr lang="en-GB" altLang="en-US" sz="1600" i="1" dirty="0" smtClean="0">
                <a:solidFill>
                  <a:schemeClr val="bg2">
                    <a:lumMod val="60000"/>
                    <a:lumOff val="40000"/>
                  </a:schemeClr>
                </a:solidFill>
                <a:latin typeface="Arial" panose="020B0604020202020204" pitchFamily="34" charset="0"/>
                <a:cs typeface="Arial" panose="020B0604020202020204" pitchFamily="34" charset="0"/>
              </a:rPr>
              <a:t> </a:t>
            </a:r>
            <a:r>
              <a:rPr lang="en-GB" altLang="en-US" sz="1600" i="1" dirty="0" smtClean="0">
                <a:solidFill>
                  <a:schemeClr val="bg2">
                    <a:lumMod val="60000"/>
                    <a:lumOff val="40000"/>
                  </a:schemeClr>
                </a:solidFill>
                <a:latin typeface="Arial" panose="020B0604020202020204" pitchFamily="34" charset="0"/>
                <a:cs typeface="Arial" panose="020B0604020202020204" pitchFamily="34" charset="0"/>
              </a:rPr>
              <a:t>shows that LWM2M Objects and Enabler must be compatible to work </a:t>
            </a:r>
            <a:r>
              <a:rPr lang="en-GB" altLang="en-US" sz="1600" i="1" dirty="0" smtClean="0">
                <a:solidFill>
                  <a:schemeClr val="bg2">
                    <a:lumMod val="60000"/>
                    <a:lumOff val="40000"/>
                  </a:schemeClr>
                </a:solidFill>
                <a:latin typeface="Arial" panose="020B0604020202020204" pitchFamily="34" charset="0"/>
                <a:cs typeface="Arial" panose="020B0604020202020204" pitchFamily="34" charset="0"/>
              </a:rPr>
              <a:t>together</a:t>
            </a:r>
          </a:p>
          <a:p>
            <a:pPr lvl="1">
              <a:buClr>
                <a:srgbClr val="C00000"/>
              </a:buClr>
              <a:buFont typeface="Wingdings" panose="05000000000000000000" pitchFamily="2" charset="2"/>
              <a:buChar char="ü"/>
            </a:pPr>
            <a:r>
              <a:rPr lang="en-GB" altLang="en-US" sz="1600" dirty="0">
                <a:solidFill>
                  <a:srgbClr val="330066"/>
                </a:solidFill>
                <a:latin typeface="Arial" panose="020B0604020202020204" pitchFamily="34" charset="0"/>
                <a:cs typeface="Arial" panose="020B0604020202020204" pitchFamily="34" charset="0"/>
              </a:rPr>
              <a:t> </a:t>
            </a:r>
            <a:r>
              <a:rPr lang="en-GB" altLang="en-US" sz="1600" dirty="0" smtClean="0">
                <a:solidFill>
                  <a:srgbClr val="330066"/>
                </a:solidFill>
                <a:latin typeface="Arial" panose="020B0604020202020204" pitchFamily="34" charset="0"/>
                <a:cs typeface="Arial" panose="020B0604020202020204" pitchFamily="34" charset="0"/>
              </a:rPr>
              <a:t> </a:t>
            </a:r>
            <a:r>
              <a:rPr lang="en-GB" altLang="en-US" sz="1600" b="1" dirty="0" smtClean="0">
                <a:solidFill>
                  <a:srgbClr val="330066"/>
                </a:solidFill>
                <a:latin typeface="Arial" panose="020B0604020202020204" pitchFamily="34" charset="0"/>
                <a:cs typeface="Arial" panose="020B0604020202020204" pitchFamily="34" charset="0"/>
              </a:rPr>
              <a:t>Use</a:t>
            </a:r>
            <a:r>
              <a:rPr lang="en-GB" altLang="en-US" sz="1600" b="1" dirty="0" smtClean="0">
                <a:solidFill>
                  <a:srgbClr val="330066"/>
                </a:solidFill>
                <a:latin typeface="Arial" panose="020B0604020202020204" pitchFamily="34" charset="0"/>
                <a:cs typeface="Arial" panose="020B0604020202020204" pitchFamily="34" charset="0"/>
              </a:rPr>
              <a:t> Case III </a:t>
            </a:r>
            <a:r>
              <a:rPr lang="en-GB" altLang="en-US" sz="1600" dirty="0" smtClean="0">
                <a:solidFill>
                  <a:srgbClr val="330066"/>
                </a:solidFill>
                <a:latin typeface="Arial" panose="020B0604020202020204" pitchFamily="34" charset="0"/>
                <a:cs typeface="Arial" panose="020B0604020202020204" pitchFamily="34" charset="0"/>
              </a:rPr>
              <a:t>shows that simply replacing one ID Object by a new one,  is not a so light process </a:t>
            </a:r>
            <a:endParaRPr lang="en-GB" altLang="en-US" sz="1600" dirty="0" smtClean="0">
              <a:solidFill>
                <a:srgbClr val="330066"/>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ü"/>
            </a:pPr>
            <a:r>
              <a:rPr lang="en-GB" altLang="en-US" sz="1600" dirty="0" smtClean="0">
                <a:solidFill>
                  <a:srgbClr val="330066"/>
                </a:solidFill>
                <a:latin typeface="Arial" panose="020B0604020202020204" pitchFamily="34" charset="0"/>
                <a:cs typeface="Arial" panose="020B0604020202020204" pitchFamily="34" charset="0"/>
              </a:rPr>
              <a:t>  Object versioning </a:t>
            </a:r>
            <a:r>
              <a:rPr lang="en-GB" altLang="en-US" sz="1600" dirty="0" smtClean="0">
                <a:solidFill>
                  <a:srgbClr val="330066"/>
                </a:solidFill>
                <a:latin typeface="Arial" panose="020B0604020202020204" pitchFamily="34" charset="0"/>
                <a:cs typeface="Arial" panose="020B0604020202020204" pitchFamily="34" charset="0"/>
              </a:rPr>
              <a:t>strategy </a:t>
            </a:r>
            <a:r>
              <a:rPr lang="en-GB" altLang="en-US" sz="1600" dirty="0" smtClean="0">
                <a:solidFill>
                  <a:srgbClr val="330066"/>
                </a:solidFill>
                <a:latin typeface="Arial" panose="020B0604020202020204" pitchFamily="34" charset="0"/>
                <a:cs typeface="Arial" panose="020B0604020202020204" pitchFamily="34" charset="0"/>
              </a:rPr>
              <a:t>must </a:t>
            </a:r>
            <a:r>
              <a:rPr lang="en-GB" altLang="en-US" sz="1600" dirty="0" smtClean="0">
                <a:solidFill>
                  <a:srgbClr val="330066"/>
                </a:solidFill>
                <a:latin typeface="Arial" panose="020B0604020202020204" pitchFamily="34" charset="0"/>
                <a:cs typeface="Arial" panose="020B0604020202020204" pitchFamily="34" charset="0"/>
              </a:rPr>
              <a:t>be present from LWM2M initial Enabler for preventing compatibility issues with Objects evolution (fixes , not supported features..)</a:t>
            </a:r>
            <a:endParaRPr lang="en-GB" altLang="en-US" sz="800" dirty="0" smtClean="0">
              <a:solidFill>
                <a:srgbClr val="330066"/>
              </a:solidFill>
              <a:latin typeface="Arial" panose="020B0604020202020204" pitchFamily="34" charset="0"/>
              <a:cs typeface="Arial" panose="020B0604020202020204" pitchFamily="34" charset="0"/>
            </a:endParaRPr>
          </a:p>
          <a:p>
            <a:pPr marL="225425" lvl="1" indent="0">
              <a:buClr>
                <a:srgbClr val="C00000"/>
              </a:buClr>
              <a:buNone/>
            </a:pPr>
            <a:r>
              <a:rPr lang="en-GB" altLang="en-US" sz="800" b="1" dirty="0" smtClean="0">
                <a:latin typeface="Arial" panose="020B0604020202020204" pitchFamily="34" charset="0"/>
                <a:cs typeface="Arial" panose="020B0604020202020204" pitchFamily="34" charset="0"/>
              </a:rPr>
              <a:t> </a:t>
            </a:r>
          </a:p>
          <a:p>
            <a:pPr>
              <a:buClr>
                <a:srgbClr val="C00000"/>
              </a:buClr>
              <a:buFont typeface="Wingdings" panose="05000000000000000000" pitchFamily="2" charset="2"/>
              <a:buChar char="q"/>
            </a:pPr>
            <a:r>
              <a:rPr lang="en-GB" altLang="en-US" sz="2000" b="1" dirty="0" smtClean="0"/>
              <a:t>   </a:t>
            </a:r>
            <a:r>
              <a:rPr lang="en-GB" altLang="en-US" sz="2000" b="1" dirty="0" smtClean="0">
                <a:solidFill>
                  <a:schemeClr val="tx1"/>
                </a:solidFill>
              </a:rPr>
              <a:t>Specification of LWM2M Objects Versioning within LWM2M Enabler</a:t>
            </a:r>
            <a:endParaRPr lang="en-GB" altLang="en-US" b="1" dirty="0" smtClean="0">
              <a:solidFill>
                <a:schemeClr val="tx1"/>
              </a:solidFill>
            </a:endParaRPr>
          </a:p>
          <a:p>
            <a:pPr lvl="2">
              <a:buClr>
                <a:srgbClr val="C00000"/>
              </a:buClr>
              <a:buFont typeface="Wingdings" panose="05000000000000000000" pitchFamily="2" charset="2"/>
              <a:buChar char="ü"/>
            </a:pPr>
            <a:r>
              <a:rPr lang="en-GB" altLang="en-US" sz="1800" dirty="0" smtClean="0">
                <a:solidFill>
                  <a:schemeClr val="tx1"/>
                </a:solidFill>
                <a:latin typeface="Arial" panose="020B0604020202020204" pitchFamily="34" charset="0"/>
                <a:cs typeface="Arial" panose="020B0604020202020204" pitchFamily="34" charset="0"/>
              </a:rPr>
              <a:t>  </a:t>
            </a:r>
            <a:r>
              <a:rPr lang="en-GB" altLang="en-US" sz="1600" dirty="0" smtClean="0">
                <a:solidFill>
                  <a:srgbClr val="7030A0"/>
                </a:solidFill>
                <a:latin typeface="Arial" panose="020B0604020202020204" pitchFamily="34" charset="0"/>
                <a:cs typeface="Arial" panose="020B0604020202020204" pitchFamily="34" charset="0"/>
              </a:rPr>
              <a:t>definition of a set of rules governing Objects versioning</a:t>
            </a:r>
          </a:p>
          <a:p>
            <a:pPr lvl="2">
              <a:buClr>
                <a:srgbClr val="C00000"/>
              </a:buClr>
              <a:buFont typeface="Wingdings" panose="05000000000000000000" pitchFamily="2" charset="2"/>
              <a:buChar char="ü"/>
            </a:pPr>
            <a:r>
              <a:rPr lang="en-GB" altLang="en-US" sz="1600" dirty="0">
                <a:solidFill>
                  <a:srgbClr val="7030A0"/>
                </a:solidFill>
                <a:latin typeface="Arial" panose="020B0604020202020204" pitchFamily="34" charset="0"/>
                <a:cs typeface="Arial" panose="020B0604020202020204" pitchFamily="34" charset="0"/>
              </a:rPr>
              <a:t> </a:t>
            </a:r>
            <a:r>
              <a:rPr lang="en-GB" altLang="en-US" sz="1600" dirty="0" smtClean="0">
                <a:solidFill>
                  <a:srgbClr val="7030A0"/>
                </a:solidFill>
                <a:latin typeface="Arial" panose="020B0604020202020204" pitchFamily="34" charset="0"/>
                <a:cs typeface="Arial" panose="020B0604020202020204" pitchFamily="34" charset="0"/>
              </a:rPr>
              <a:t> definition of standard way to inform a LWM2M Server of  Objects (specific) version</a:t>
            </a:r>
          </a:p>
          <a:p>
            <a:pPr lvl="2">
              <a:buClr>
                <a:srgbClr val="C00000"/>
              </a:buClr>
              <a:buFont typeface="Wingdings" panose="05000000000000000000" pitchFamily="2" charset="2"/>
              <a:buChar char="ü"/>
            </a:pPr>
            <a:r>
              <a:rPr lang="en-GB" altLang="en-US" sz="1600" dirty="0" smtClean="0">
                <a:solidFill>
                  <a:srgbClr val="7030A0"/>
                </a:solidFill>
                <a:latin typeface="Arial" panose="020B0604020202020204" pitchFamily="34" charset="0"/>
                <a:cs typeface="Arial" panose="020B0604020202020204" pitchFamily="34" charset="0"/>
              </a:rPr>
              <a:t> </a:t>
            </a:r>
            <a:r>
              <a:rPr lang="en-GB" altLang="en-US" sz="1600" dirty="0">
                <a:solidFill>
                  <a:srgbClr val="7030A0"/>
                </a:solidFill>
                <a:latin typeface="Arial" panose="020B0604020202020204" pitchFamily="34" charset="0"/>
                <a:cs typeface="Arial" panose="020B0604020202020204" pitchFamily="34" charset="0"/>
              </a:rPr>
              <a:t> </a:t>
            </a:r>
            <a:r>
              <a:rPr lang="en-GB" altLang="en-US" sz="1600" dirty="0" smtClean="0">
                <a:solidFill>
                  <a:srgbClr val="7030A0"/>
                </a:solidFill>
                <a:latin typeface="Arial" panose="020B0604020202020204" pitchFamily="34" charset="0"/>
                <a:cs typeface="Arial" panose="020B0604020202020204" pitchFamily="34" charset="0"/>
              </a:rPr>
              <a:t>definition of a way to correlate LWM2M Objects and Enabler versions</a:t>
            </a:r>
          </a:p>
          <a:p>
            <a:pPr lvl="2">
              <a:buClr>
                <a:srgbClr val="C00000"/>
              </a:buClr>
              <a:buFont typeface="Wingdings" panose="05000000000000000000" pitchFamily="2" charset="2"/>
              <a:buChar char="ü"/>
            </a:pPr>
            <a:endParaRPr lang="en-GB" altLang="en-US" sz="800" dirty="0" smtClean="0">
              <a:solidFill>
                <a:srgbClr val="7030A0"/>
              </a:solidFill>
              <a:latin typeface="Arial" panose="020B0604020202020204" pitchFamily="34" charset="0"/>
              <a:cs typeface="Arial" panose="020B0604020202020204" pitchFamily="34" charset="0"/>
            </a:endParaRPr>
          </a:p>
          <a:p>
            <a:pPr>
              <a:buClr>
                <a:srgbClr val="C00000"/>
              </a:buClr>
              <a:buFont typeface="Wingdings" panose="05000000000000000000" pitchFamily="2" charset="2"/>
              <a:buChar char="q"/>
            </a:pPr>
            <a:r>
              <a:rPr lang="en-GB" altLang="en-US" sz="2000" b="1" dirty="0" smtClean="0"/>
              <a:t> </a:t>
            </a:r>
            <a:r>
              <a:rPr lang="en-GB" altLang="en-US" sz="2000" b="1" dirty="0" smtClean="0">
                <a:solidFill>
                  <a:schemeClr val="tx1"/>
                </a:solidFill>
              </a:rPr>
              <a:t>LWM2M Objects Versioning  proposal </a:t>
            </a:r>
            <a:r>
              <a:rPr lang="en-GB" altLang="en-US" sz="2000" b="1" dirty="0">
                <a:solidFill>
                  <a:schemeClr val="tx1"/>
                </a:solidFill>
              </a:rPr>
              <a:t>  : </a:t>
            </a:r>
            <a:r>
              <a:rPr lang="en-GB" altLang="en-US" sz="1400" b="1" dirty="0">
                <a:solidFill>
                  <a:schemeClr val="tx1"/>
                </a:solidFill>
              </a:rPr>
              <a:t>OMA-DM-LightweightM2M-2015-0066R04-CR_Object_Versioning</a:t>
            </a:r>
            <a:endParaRPr lang="en-GB" altLang="en-US" sz="1400" b="1" dirty="0" smtClean="0">
              <a:solidFill>
                <a:schemeClr val="tx1"/>
              </a:solidFill>
            </a:endParaRPr>
          </a:p>
          <a:p>
            <a:pPr lvl="2">
              <a:buClr>
                <a:srgbClr val="C00000"/>
              </a:buClr>
              <a:buFont typeface="Wingdings" panose="05000000000000000000" pitchFamily="2" charset="2"/>
              <a:buChar char="§"/>
            </a:pPr>
            <a:r>
              <a:rPr lang="en-GB" altLang="en-US" b="1" dirty="0" smtClean="0">
                <a:solidFill>
                  <a:schemeClr val="tx1"/>
                </a:solidFill>
              </a:rPr>
              <a:t>  </a:t>
            </a:r>
            <a:r>
              <a:rPr lang="en-GB" altLang="en-US" sz="1600" dirty="0">
                <a:solidFill>
                  <a:srgbClr val="7030A0"/>
                </a:solidFill>
                <a:latin typeface="Arial" panose="020B0604020202020204" pitchFamily="34" charset="0"/>
                <a:cs typeface="Arial" panose="020B0604020202020204" pitchFamily="34" charset="0"/>
              </a:rPr>
              <a:t>O</a:t>
            </a:r>
            <a:r>
              <a:rPr lang="en-GB" altLang="en-US" sz="1600" dirty="0" smtClean="0">
                <a:solidFill>
                  <a:srgbClr val="7030A0"/>
                </a:solidFill>
                <a:latin typeface="Arial" panose="020B0604020202020204" pitchFamily="34" charset="0"/>
                <a:cs typeface="Arial" panose="020B0604020202020204" pitchFamily="34" charset="0"/>
              </a:rPr>
              <a:t>bject version is indicated to Server during Object registration and in response to the Discover command as part of the usual </a:t>
            </a:r>
            <a:r>
              <a:rPr lang="en-GB" altLang="en-US" sz="1600" dirty="0" err="1" smtClean="0">
                <a:solidFill>
                  <a:srgbClr val="7030A0"/>
                </a:solidFill>
                <a:latin typeface="Arial" panose="020B0604020202020204" pitchFamily="34" charset="0"/>
                <a:cs typeface="Arial" panose="020B0604020202020204" pitchFamily="34" charset="0"/>
              </a:rPr>
              <a:t>CoRE</a:t>
            </a:r>
            <a:r>
              <a:rPr lang="en-GB" altLang="en-US" sz="1600" dirty="0" smtClean="0">
                <a:solidFill>
                  <a:srgbClr val="7030A0"/>
                </a:solidFill>
                <a:latin typeface="Arial" panose="020B0604020202020204" pitchFamily="34" charset="0"/>
                <a:cs typeface="Arial" panose="020B0604020202020204" pitchFamily="34" charset="0"/>
              </a:rPr>
              <a:t> Links Format list  </a:t>
            </a:r>
            <a:r>
              <a:rPr lang="en-GB" altLang="en-US" sz="1400" b="1" dirty="0" smtClean="0">
                <a:solidFill>
                  <a:srgbClr val="7030A0"/>
                </a:solidFill>
                <a:cs typeface="Arial" panose="020B0604020202020204" pitchFamily="34" charset="0"/>
              </a:rPr>
              <a:t> </a:t>
            </a:r>
            <a:r>
              <a:rPr lang="en-GB" altLang="en-US" sz="1400" b="1" dirty="0" err="1" smtClean="0">
                <a:solidFill>
                  <a:srgbClr val="7030A0"/>
                </a:solidFill>
                <a:cs typeface="Arial" panose="020B0604020202020204" pitchFamily="34" charset="0"/>
              </a:rPr>
              <a:t>e.g</a:t>
            </a:r>
            <a:r>
              <a:rPr lang="en-GB" altLang="en-US" sz="1400" b="1" dirty="0" smtClean="0">
                <a:solidFill>
                  <a:srgbClr val="7030A0"/>
                </a:solidFill>
                <a:cs typeface="Arial" panose="020B0604020202020204" pitchFamily="34" charset="0"/>
              </a:rPr>
              <a:t> : </a:t>
            </a:r>
            <a:r>
              <a:rPr lang="en-US" sz="1400" b="1" dirty="0" smtClean="0"/>
              <a:t>ep=</a:t>
            </a:r>
            <a:r>
              <a:rPr lang="en-US" sz="1400" b="1" dirty="0" err="1" smtClean="0"/>
              <a:t>nodename</a:t>
            </a:r>
            <a:r>
              <a:rPr lang="en-US" sz="1400" b="1" dirty="0" smtClean="0"/>
              <a:t>, </a:t>
            </a:r>
            <a:r>
              <a:rPr lang="en-US" sz="1400" b="1" dirty="0"/>
              <a:t>&lt;2/0&gt;;over=”X</a:t>
            </a:r>
            <a:r>
              <a:rPr lang="en-US" sz="1400" b="1" dirty="0" smtClean="0"/>
              <a:t>”</a:t>
            </a:r>
            <a:endParaRPr lang="en-GB" altLang="en-US" sz="1600" dirty="0" smtClean="0">
              <a:solidFill>
                <a:srgbClr val="7030A0"/>
              </a:solidFill>
              <a:latin typeface="Arial" panose="020B0604020202020204" pitchFamily="34" charset="0"/>
              <a:cs typeface="Arial" panose="020B0604020202020204" pitchFamily="34" charset="0"/>
            </a:endParaRPr>
          </a:p>
          <a:p>
            <a:pPr lvl="2">
              <a:buClr>
                <a:srgbClr val="C00000"/>
              </a:buClr>
              <a:buFont typeface="Wingdings" panose="05000000000000000000" pitchFamily="2" charset="2"/>
              <a:buChar char="§"/>
            </a:pPr>
            <a:r>
              <a:rPr lang="en-GB" altLang="en-US" sz="1600" dirty="0">
                <a:solidFill>
                  <a:srgbClr val="7030A0"/>
                </a:solidFill>
                <a:latin typeface="Arial" panose="020B0604020202020204" pitchFamily="34" charset="0"/>
                <a:cs typeface="Arial" panose="020B0604020202020204" pitchFamily="34" charset="0"/>
              </a:rPr>
              <a:t> </a:t>
            </a:r>
            <a:r>
              <a:rPr lang="en-GB" altLang="en-US" sz="1600" dirty="0" smtClean="0">
                <a:solidFill>
                  <a:srgbClr val="7030A0"/>
                </a:solidFill>
                <a:latin typeface="Arial" panose="020B0604020202020204" pitchFamily="34" charset="0"/>
                <a:cs typeface="Arial" panose="020B0604020202020204" pitchFamily="34" charset="0"/>
              </a:rPr>
              <a:t>when Object is in initial version, no information has to be provided (current &amp; default situation)                               </a:t>
            </a:r>
            <a:r>
              <a:rPr lang="en-GB" altLang="en-US" sz="1500" b="1" dirty="0" err="1" smtClean="0">
                <a:solidFill>
                  <a:srgbClr val="7030A0"/>
                </a:solidFill>
                <a:cs typeface="Arial" panose="020B0604020202020204" pitchFamily="34" charset="0"/>
              </a:rPr>
              <a:t>e.g</a:t>
            </a:r>
            <a:r>
              <a:rPr lang="en-GB" altLang="en-US" sz="1500" b="1" dirty="0" smtClean="0">
                <a:solidFill>
                  <a:srgbClr val="7030A0"/>
                </a:solidFill>
                <a:cs typeface="Arial" panose="020B0604020202020204" pitchFamily="34" charset="0"/>
              </a:rPr>
              <a:t> :    </a:t>
            </a:r>
            <a:r>
              <a:rPr lang="en-US" sz="1500" b="1" dirty="0"/>
              <a:t>ep=</a:t>
            </a:r>
            <a:r>
              <a:rPr lang="en-US" sz="1500" b="1" dirty="0" err="1"/>
              <a:t>nodename</a:t>
            </a:r>
            <a:r>
              <a:rPr lang="en-US" sz="1500" b="1" dirty="0"/>
              <a:t>, </a:t>
            </a:r>
            <a:r>
              <a:rPr lang="en-US" sz="1500" b="1" dirty="0" smtClean="0"/>
              <a:t>&lt;/</a:t>
            </a:r>
            <a:r>
              <a:rPr lang="en-US" sz="1500" b="1" dirty="0"/>
              <a:t>3/0&gt;</a:t>
            </a:r>
            <a:endParaRPr lang="en-GB" altLang="en-US" sz="1500" b="1" dirty="0">
              <a:solidFill>
                <a:srgbClr val="7030A0"/>
              </a:solidFill>
              <a:cs typeface="Arial" panose="020B0604020202020204" pitchFamily="34" charset="0"/>
            </a:endParaRPr>
          </a:p>
          <a:p>
            <a:pPr lvl="2">
              <a:buClr>
                <a:srgbClr val="C00000"/>
              </a:buClr>
              <a:buFont typeface="Wingdings" panose="05000000000000000000" pitchFamily="2" charset="2"/>
              <a:buChar char="§"/>
            </a:pPr>
            <a:r>
              <a:rPr lang="en-GB" altLang="en-US" sz="1600" dirty="0" smtClean="0">
                <a:solidFill>
                  <a:srgbClr val="7030A0"/>
                </a:solidFill>
                <a:latin typeface="Arial" panose="020B0604020202020204" pitchFamily="34" charset="0"/>
                <a:cs typeface="Arial" panose="020B0604020202020204" pitchFamily="34" charset="0"/>
              </a:rPr>
              <a:t> Object version must also indicate the compatibility with the </a:t>
            </a:r>
            <a:r>
              <a:rPr lang="en-GB" altLang="en-US" sz="1600" dirty="0" smtClean="0">
                <a:solidFill>
                  <a:srgbClr val="7030A0"/>
                </a:solidFill>
                <a:latin typeface="Arial" panose="020B0604020202020204" pitchFamily="34" charset="0"/>
                <a:cs typeface="Arial" panose="020B0604020202020204" pitchFamily="34" charset="0"/>
              </a:rPr>
              <a:t>earliest </a:t>
            </a:r>
            <a:r>
              <a:rPr lang="en-GB" altLang="en-US" sz="1600" dirty="0" smtClean="0">
                <a:solidFill>
                  <a:srgbClr val="7030A0"/>
                </a:solidFill>
                <a:latin typeface="Arial" panose="020B0604020202020204" pitchFamily="34" charset="0"/>
                <a:cs typeface="Arial" panose="020B0604020202020204" pitchFamily="34" charset="0"/>
              </a:rPr>
              <a:t>LWM2M Enabler version supporting that object </a:t>
            </a:r>
          </a:p>
          <a:p>
            <a:pPr marL="0" indent="0">
              <a:buClr>
                <a:srgbClr val="C00000"/>
              </a:buClr>
              <a:buNone/>
            </a:pPr>
            <a:endParaRPr lang="en-GB" altLang="en-US" sz="2000" b="1" dirty="0" smtClean="0">
              <a:solidFill>
                <a:schemeClr val="tx1"/>
              </a:solidFill>
            </a:endParaRPr>
          </a:p>
          <a:p>
            <a:pPr lvl="4">
              <a:buClr>
                <a:srgbClr val="C00000"/>
              </a:buClr>
            </a:pPr>
            <a:endParaRPr lang="en-GB" altLang="en-US" sz="2000" b="1" dirty="0">
              <a:solidFill>
                <a:schemeClr val="tx1"/>
              </a:solidFill>
            </a:endParaRPr>
          </a:p>
          <a:p>
            <a:pPr lvl="4">
              <a:buClr>
                <a:srgbClr val="C00000"/>
              </a:buClr>
            </a:pPr>
            <a:endParaRPr lang="en-GB" altLang="en-US" sz="2000" b="1" dirty="0" smtClean="0">
              <a:solidFill>
                <a:schemeClr val="tx1"/>
              </a:solidFill>
            </a:endParaRPr>
          </a:p>
          <a:p>
            <a:pPr lvl="4">
              <a:buClr>
                <a:srgbClr val="C00000"/>
              </a:buClr>
            </a:pPr>
            <a:endParaRPr lang="en-GB" altLang="en-US" sz="2000" b="1"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7115182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US" altLang="ja-JP" dirty="0">
                <a:ea typeface="ＭＳ Ｐゴシック" panose="020B0600070205080204" pitchFamily="34" charset="-128"/>
              </a:rPr>
              <a:t>LWM2M </a:t>
            </a:r>
            <a:r>
              <a:rPr lang="en-US" altLang="ja-JP" dirty="0" smtClean="0">
                <a:ea typeface="ＭＳ Ｐゴシック" panose="020B0600070205080204" pitchFamily="34" charset="-128"/>
              </a:rPr>
              <a:t>Objects </a:t>
            </a:r>
            <a:r>
              <a:rPr lang="en-US" altLang="ja-JP" dirty="0">
                <a:ea typeface="ＭＳ Ｐゴシック" panose="020B0600070205080204" pitchFamily="34" charset="-128"/>
              </a:rPr>
              <a:t>Versioning</a:t>
            </a:r>
            <a:endParaRPr lang="en-GB" altLang="en-US" dirty="0" smtClean="0"/>
          </a:p>
        </p:txBody>
      </p:sp>
      <p:sp>
        <p:nvSpPr>
          <p:cNvPr id="8195" name="Rectangle 5"/>
          <p:cNvSpPr>
            <a:spLocks noGrp="1" noChangeArrowheads="1"/>
          </p:cNvSpPr>
          <p:nvPr>
            <p:ph type="body" idx="1"/>
          </p:nvPr>
        </p:nvSpPr>
        <p:spPr>
          <a:xfrm>
            <a:off x="292100" y="1169988"/>
            <a:ext cx="8885237"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800" b="1" dirty="0" smtClean="0">
                <a:solidFill>
                  <a:schemeClr val="tx1"/>
                </a:solidFill>
              </a:rPr>
              <a:t>Scope</a:t>
            </a:r>
          </a:p>
          <a:p>
            <a:pPr lvl="1">
              <a:buClr>
                <a:srgbClr val="C00000"/>
              </a:buClr>
              <a:buFont typeface="Wingdings" panose="05000000000000000000" pitchFamily="2" charset="2"/>
              <a:buChar char="Ø"/>
            </a:pPr>
            <a:r>
              <a:rPr lang="en-GB" altLang="en-US" sz="1800" b="1" dirty="0" smtClean="0">
                <a:solidFill>
                  <a:schemeClr val="tx1"/>
                </a:solidFill>
              </a:rPr>
              <a:t> </a:t>
            </a:r>
            <a:r>
              <a:rPr lang="en-GB" altLang="en-US" sz="1800" dirty="0" smtClean="0">
                <a:solidFill>
                  <a:srgbClr val="330066"/>
                </a:solidFill>
              </a:rPr>
              <a:t>This contribution aims at addressing questions to support the evolution &amp; fixes of LWM2M Objects Specification in the LWM2M Life Cycle </a:t>
            </a:r>
          </a:p>
          <a:p>
            <a:pPr>
              <a:buClr>
                <a:srgbClr val="C00000"/>
              </a:buClr>
              <a:buFont typeface="Wingdings" panose="05000000000000000000" pitchFamily="2" charset="2"/>
              <a:buChar char="q"/>
            </a:pPr>
            <a:r>
              <a:rPr lang="en-GB" altLang="en-US" sz="2000" b="1" dirty="0" smtClean="0">
                <a:solidFill>
                  <a:schemeClr val="tx1"/>
                </a:solidFill>
              </a:rPr>
              <a:t>  </a:t>
            </a:r>
            <a:r>
              <a:rPr lang="en-GB" altLang="en-US" sz="2800" b="1" dirty="0" smtClean="0">
                <a:solidFill>
                  <a:schemeClr val="tx1"/>
                </a:solidFill>
              </a:rPr>
              <a:t>Context</a:t>
            </a:r>
          </a:p>
          <a:p>
            <a:pPr lvl="1">
              <a:buClr>
                <a:srgbClr val="C00000"/>
              </a:buClr>
              <a:buSzPct val="100000"/>
              <a:buFont typeface="Wingdings" panose="05000000000000000000" pitchFamily="2" charset="2"/>
              <a:buChar char="Ø"/>
            </a:pPr>
            <a:r>
              <a:rPr lang="en-GB" altLang="en-US" sz="1400" b="1" dirty="0" smtClean="0">
                <a:solidFill>
                  <a:srgbClr val="7030A0"/>
                </a:solidFill>
              </a:rPr>
              <a:t>  </a:t>
            </a:r>
            <a:r>
              <a:rPr lang="en-GB" altLang="en-US" sz="1800" dirty="0" smtClean="0">
                <a:solidFill>
                  <a:srgbClr val="7030A0"/>
                </a:solidFill>
              </a:rPr>
              <a:t>Several </a:t>
            </a:r>
            <a:r>
              <a:rPr lang="en-GB" altLang="en-US" sz="1800" dirty="0">
                <a:solidFill>
                  <a:srgbClr val="7030A0"/>
                </a:solidFill>
              </a:rPr>
              <a:t> </a:t>
            </a:r>
            <a:r>
              <a:rPr lang="en-GB" altLang="en-US" sz="1800" dirty="0" smtClean="0">
                <a:solidFill>
                  <a:srgbClr val="7030A0"/>
                </a:solidFill>
              </a:rPr>
              <a:t>categories of LWM2M objects are organized per IDs range (OMA registry)</a:t>
            </a:r>
          </a:p>
          <a:p>
            <a:pPr lvl="3">
              <a:buClr>
                <a:srgbClr val="C00000"/>
              </a:buClr>
              <a:buSzPct val="100000"/>
              <a:buFont typeface="Wingdings" panose="05000000000000000000" pitchFamily="2" charset="2"/>
              <a:buChar char="§"/>
            </a:pPr>
            <a:r>
              <a:rPr lang="en-GB" altLang="en-US" sz="1000" b="1" dirty="0" smtClean="0"/>
              <a:t> </a:t>
            </a:r>
            <a:r>
              <a:rPr lang="en-GB" altLang="en-US" sz="1600" b="1" dirty="0" smtClean="0"/>
              <a:t>OMA Objects </a:t>
            </a:r>
          </a:p>
          <a:p>
            <a:pPr lvl="5">
              <a:buClr>
                <a:srgbClr val="C00000"/>
              </a:buClr>
              <a:buSzPct val="100000"/>
              <a:buFont typeface="Wingdings" panose="05000000000000000000" pitchFamily="2" charset="2"/>
              <a:buChar char="§"/>
            </a:pPr>
            <a:r>
              <a:rPr lang="en-GB" altLang="en-US" dirty="0" smtClean="0"/>
              <a:t> [0..7]        Core Spec TS.10  Objects</a:t>
            </a:r>
          </a:p>
          <a:p>
            <a:pPr lvl="5">
              <a:buClr>
                <a:srgbClr val="C00000"/>
              </a:buClr>
              <a:buSzPct val="100000"/>
              <a:buFont typeface="Wingdings" panose="05000000000000000000" pitchFamily="2" charset="2"/>
              <a:buChar char="§"/>
            </a:pPr>
            <a:r>
              <a:rPr lang="en-GB" altLang="en-US" dirty="0" smtClean="0"/>
              <a:t> [8..1023]    Extra Core Spec TS 1.0 Objects   </a:t>
            </a:r>
          </a:p>
          <a:p>
            <a:pPr lvl="3">
              <a:buClr>
                <a:srgbClr val="C00000"/>
              </a:buClr>
              <a:buSzPct val="100000"/>
              <a:buFont typeface="Wingdings" panose="05000000000000000000" pitchFamily="2" charset="2"/>
              <a:buChar char="§"/>
            </a:pPr>
            <a:r>
              <a:rPr lang="en-GB" altLang="en-US" sz="1600" b="1" dirty="0" smtClean="0"/>
              <a:t>SDO Objects </a:t>
            </a:r>
          </a:p>
          <a:p>
            <a:pPr lvl="5">
              <a:buClr>
                <a:srgbClr val="C00000"/>
              </a:buClr>
              <a:buSzPct val="100000"/>
              <a:buFont typeface="Wingdings" panose="05000000000000000000" pitchFamily="2" charset="2"/>
              <a:buChar char="§"/>
            </a:pPr>
            <a:r>
              <a:rPr lang="en-GB" altLang="en-US" b="1" dirty="0" smtClean="0"/>
              <a:t> </a:t>
            </a:r>
            <a:r>
              <a:rPr lang="en-GB" altLang="en-US" b="1" dirty="0"/>
              <a:t> </a:t>
            </a:r>
            <a:r>
              <a:rPr lang="en-GB" altLang="en-US" dirty="0" smtClean="0"/>
              <a:t>[2048-2099(?)] </a:t>
            </a:r>
            <a:r>
              <a:rPr lang="en-GB" altLang="en-US" dirty="0"/>
              <a:t>oneM2M </a:t>
            </a:r>
            <a:r>
              <a:rPr lang="en-GB" altLang="en-US" dirty="0" smtClean="0"/>
              <a:t>Objects</a:t>
            </a:r>
          </a:p>
          <a:p>
            <a:pPr lvl="5">
              <a:buClr>
                <a:srgbClr val="C00000"/>
              </a:buClr>
              <a:buSzPct val="100000"/>
              <a:buFont typeface="Wingdings" panose="05000000000000000000" pitchFamily="2" charset="2"/>
              <a:buChar char="§"/>
            </a:pPr>
            <a:r>
              <a:rPr lang="en-GB" altLang="en-US" dirty="0" smtClean="0"/>
              <a:t>  [3200-3399(?)] IPSO Objects</a:t>
            </a:r>
          </a:p>
          <a:p>
            <a:pPr lvl="5">
              <a:buClr>
                <a:srgbClr val="C00000"/>
              </a:buClr>
              <a:buSzPct val="100000"/>
              <a:buFont typeface="Wingdings" panose="05000000000000000000" pitchFamily="2" charset="2"/>
              <a:buChar char="§"/>
            </a:pPr>
            <a:r>
              <a:rPr lang="en-GB" altLang="en-US" dirty="0" smtClean="0"/>
              <a:t>  [3400-10240]  others Objects </a:t>
            </a:r>
          </a:p>
          <a:p>
            <a:pPr lvl="3">
              <a:buClr>
                <a:srgbClr val="C00000"/>
              </a:buClr>
              <a:buSzPct val="100000"/>
              <a:buFont typeface="Wingdings" panose="05000000000000000000" pitchFamily="2" charset="2"/>
              <a:buChar char="§"/>
            </a:pPr>
            <a:r>
              <a:rPr lang="en-GB" altLang="en-US" sz="1600" b="1" dirty="0" smtClean="0"/>
              <a:t>Vendor Objects</a:t>
            </a:r>
          </a:p>
          <a:p>
            <a:pPr lvl="5">
              <a:buClr>
                <a:srgbClr val="C00000"/>
              </a:buClr>
              <a:buSzPct val="100000"/>
              <a:buFont typeface="Wingdings" panose="05000000000000000000" pitchFamily="2" charset="2"/>
              <a:buChar char="§"/>
            </a:pPr>
            <a:r>
              <a:rPr lang="en-GB" altLang="en-US" b="1" dirty="0"/>
              <a:t> </a:t>
            </a:r>
            <a:r>
              <a:rPr lang="en-GB" altLang="en-US" dirty="0"/>
              <a:t>[ </a:t>
            </a:r>
            <a:r>
              <a:rPr lang="en-GB" altLang="en-US" dirty="0" smtClean="0"/>
              <a:t>10241-32768 </a:t>
            </a:r>
            <a:r>
              <a:rPr lang="en-GB" altLang="en-US" dirty="0"/>
              <a:t>]  </a:t>
            </a:r>
            <a:r>
              <a:rPr lang="en-GB" altLang="en-US" dirty="0" smtClean="0"/>
              <a:t>(1 allocated)</a:t>
            </a:r>
          </a:p>
          <a:p>
            <a:pPr marL="1366837" lvl="5" indent="0">
              <a:buClr>
                <a:srgbClr val="C00000"/>
              </a:buClr>
              <a:buSzPct val="100000"/>
              <a:buNone/>
            </a:pPr>
            <a:endParaRPr lang="en-GB" altLang="en-US" sz="1400" b="1" dirty="0" smtClean="0"/>
          </a:p>
          <a:p>
            <a:pPr lvl="2">
              <a:buClr>
                <a:srgbClr val="C00000"/>
              </a:buClr>
              <a:buSzPct val="100000"/>
              <a:buFont typeface="Wingdings" panose="05000000000000000000" pitchFamily="2" charset="2"/>
              <a:buChar char="§"/>
            </a:pPr>
            <a:r>
              <a:rPr lang="en-GB" altLang="en-US" sz="1600" b="1" dirty="0"/>
              <a:t> </a:t>
            </a:r>
            <a:r>
              <a:rPr lang="en-GB" altLang="en-US" sz="1400" dirty="0" smtClean="0"/>
              <a:t>Note  : it should be natural of having rules for allocating range of objects IDs per organization (SDOs, Vendors)  </a:t>
            </a:r>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US" altLang="ja-JP" dirty="0">
                <a:ea typeface="ＭＳ Ｐゴシック" panose="020B0600070205080204" pitchFamily="34" charset="-128"/>
              </a:rPr>
              <a:t>LWM2M </a:t>
            </a:r>
            <a:r>
              <a:rPr lang="en-US" altLang="ja-JP" dirty="0" smtClean="0">
                <a:ea typeface="ＭＳ Ｐゴシック" panose="020B0600070205080204" pitchFamily="34" charset="-128"/>
              </a:rPr>
              <a:t>Objects </a:t>
            </a:r>
            <a:r>
              <a:rPr lang="en-US" altLang="ja-JP" dirty="0">
                <a:ea typeface="ＭＳ Ｐゴシック" panose="020B0600070205080204" pitchFamily="34" charset="-128"/>
              </a:rPr>
              <a:t>Versioning</a:t>
            </a:r>
            <a:endParaRPr lang="en-GB" altLang="en-US" dirty="0" smtClean="0"/>
          </a:p>
        </p:txBody>
      </p:sp>
      <p:sp>
        <p:nvSpPr>
          <p:cNvPr id="6147" name="Rectangle 5"/>
          <p:cNvSpPr>
            <a:spLocks noGrp="1" noChangeArrowheads="1"/>
          </p:cNvSpPr>
          <p:nvPr>
            <p:ph type="body" idx="1"/>
          </p:nvPr>
        </p:nvSpPr>
        <p:spPr>
          <a:xfrm>
            <a:off x="109537" y="1149350"/>
            <a:ext cx="9144000"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800" b="1" dirty="0" smtClean="0">
                <a:solidFill>
                  <a:schemeClr val="tx1"/>
                </a:solidFill>
              </a:rPr>
              <a:t>Identified issues</a:t>
            </a:r>
          </a:p>
          <a:p>
            <a:pPr marL="633413" lvl="1" indent="-368300">
              <a:buClr>
                <a:srgbClr val="C00000"/>
              </a:buClr>
              <a:buFont typeface="Wingdings" panose="05000000000000000000" pitchFamily="2" charset="2"/>
              <a:buChar char="Ø"/>
            </a:pPr>
            <a:r>
              <a:rPr lang="en-GB" altLang="en-US" b="1" dirty="0">
                <a:solidFill>
                  <a:schemeClr val="tx1"/>
                </a:solidFill>
              </a:rPr>
              <a:t> </a:t>
            </a:r>
            <a:r>
              <a:rPr lang="en-US" altLang="en-US" sz="2000" dirty="0">
                <a:solidFill>
                  <a:srgbClr val="7030A0"/>
                </a:solidFill>
              </a:rPr>
              <a:t>Once the </a:t>
            </a:r>
            <a:r>
              <a:rPr lang="en-US" altLang="en-US" sz="2000" dirty="0" smtClean="0">
                <a:solidFill>
                  <a:srgbClr val="7030A0"/>
                </a:solidFill>
              </a:rPr>
              <a:t>LWM2M TS 1.0  Enabler was </a:t>
            </a:r>
            <a:r>
              <a:rPr lang="en-US" altLang="en-US" sz="2000" dirty="0">
                <a:solidFill>
                  <a:srgbClr val="7030A0"/>
                </a:solidFill>
              </a:rPr>
              <a:t>approved </a:t>
            </a:r>
            <a:r>
              <a:rPr lang="en-GB" altLang="en-US" sz="2000" dirty="0" smtClean="0">
                <a:solidFill>
                  <a:srgbClr val="7030A0"/>
                </a:solidFill>
              </a:rPr>
              <a:t>(target is mid 2016), any fix (including Objects in [0..7] range) will impact the LWM2M Enabler versioning (note : no rule for LWM2M versioning defined yet)</a:t>
            </a:r>
          </a:p>
          <a:p>
            <a:pPr lvl="1">
              <a:buClr>
                <a:srgbClr val="C00000"/>
              </a:buClr>
              <a:buFont typeface="Wingdings" panose="05000000000000000000" pitchFamily="2" charset="2"/>
              <a:buChar char="Ø"/>
            </a:pPr>
            <a:endParaRPr lang="en-GB" altLang="en-US" sz="800" dirty="0" smtClean="0">
              <a:solidFill>
                <a:schemeClr val="tx1"/>
              </a:solidFill>
            </a:endParaRPr>
          </a:p>
          <a:p>
            <a:pPr marL="633413" lvl="1" indent="-368300">
              <a:buClr>
                <a:srgbClr val="C00000"/>
              </a:buClr>
              <a:buFont typeface="Wingdings" panose="05000000000000000000" pitchFamily="2" charset="2"/>
              <a:buChar char="Ø"/>
            </a:pPr>
            <a:r>
              <a:rPr lang="en-GB" altLang="en-US" dirty="0">
                <a:solidFill>
                  <a:schemeClr val="tx1"/>
                </a:solidFill>
              </a:rPr>
              <a:t> </a:t>
            </a:r>
            <a:r>
              <a:rPr lang="en-GB" altLang="en-US" sz="2000" dirty="0" smtClean="0">
                <a:solidFill>
                  <a:srgbClr val="7030A0"/>
                </a:solidFill>
              </a:rPr>
              <a:t>LWM2M Objects evolution &amp; fixes could be handled by creating/duplicating objects (so new IDs)  but it’d raise up others issues  :</a:t>
            </a:r>
          </a:p>
          <a:p>
            <a:pPr marL="1255712" lvl="4" indent="-342900">
              <a:buClr>
                <a:srgbClr val="C00000"/>
              </a:buClr>
            </a:pPr>
            <a:r>
              <a:rPr lang="en-GB" altLang="en-US" sz="2000" dirty="0" smtClean="0">
                <a:solidFill>
                  <a:srgbClr val="543800"/>
                </a:solidFill>
              </a:rPr>
              <a:t>OMNA registration will contain (quasi-)redundant objects </a:t>
            </a:r>
            <a:r>
              <a:rPr lang="en-GB" altLang="en-US" sz="2000" dirty="0">
                <a:solidFill>
                  <a:srgbClr val="543800"/>
                </a:solidFill>
              </a:rPr>
              <a:t>(</a:t>
            </a:r>
            <a:r>
              <a:rPr lang="en-GB" altLang="en-US" sz="2000" dirty="0" smtClean="0">
                <a:solidFill>
                  <a:srgbClr val="543800"/>
                </a:solidFill>
              </a:rPr>
              <a:t>duplicated functionality) without semantic links in between</a:t>
            </a:r>
          </a:p>
          <a:p>
            <a:pPr marL="1255712" lvl="4" indent="-342900">
              <a:buClr>
                <a:srgbClr val="C00000"/>
              </a:buClr>
            </a:pPr>
            <a:r>
              <a:rPr lang="en-GB" altLang="en-US" sz="2000" dirty="0">
                <a:solidFill>
                  <a:srgbClr val="543800"/>
                </a:solidFill>
              </a:rPr>
              <a:t>n</a:t>
            </a:r>
            <a:r>
              <a:rPr lang="en-GB" altLang="en-US" sz="2000" dirty="0" smtClean="0">
                <a:solidFill>
                  <a:srgbClr val="543800"/>
                </a:solidFill>
              </a:rPr>
              <a:t>o answer for addressing Core </a:t>
            </a:r>
            <a:r>
              <a:rPr lang="en-GB" altLang="en-US" sz="2000" dirty="0">
                <a:solidFill>
                  <a:srgbClr val="543800"/>
                </a:solidFill>
              </a:rPr>
              <a:t>S</a:t>
            </a:r>
            <a:r>
              <a:rPr lang="en-GB" altLang="en-US" sz="2000" dirty="0" smtClean="0">
                <a:solidFill>
                  <a:srgbClr val="543800"/>
                </a:solidFill>
              </a:rPr>
              <a:t>pec object fixes (ID change)</a:t>
            </a:r>
          </a:p>
          <a:p>
            <a:pPr marL="1255712" lvl="4" indent="-342900">
              <a:buClr>
                <a:srgbClr val="C00000"/>
              </a:buClr>
            </a:pPr>
            <a:r>
              <a:rPr lang="en-GB" altLang="en-US" sz="2000" dirty="0" smtClean="0">
                <a:solidFill>
                  <a:srgbClr val="543800"/>
                </a:solidFill>
              </a:rPr>
              <a:t>Risk of IDs usage inflation </a:t>
            </a:r>
            <a:endParaRPr lang="en-GB" altLang="en-US" sz="2000" dirty="0">
              <a:solidFill>
                <a:srgbClr val="543800"/>
              </a:solidFill>
            </a:endParaRPr>
          </a:p>
          <a:p>
            <a:pPr marL="1255712" lvl="4" indent="-342900">
              <a:buClr>
                <a:srgbClr val="C00000"/>
              </a:buClr>
            </a:pPr>
            <a:r>
              <a:rPr lang="en-GB" altLang="en-US" sz="2000" dirty="0" smtClean="0">
                <a:solidFill>
                  <a:srgbClr val="543800"/>
                </a:solidFill>
              </a:rPr>
              <a:t>SDOs / vendors prefer to allocate objects IDs within their own range (instead of having chaotic IDs registration) </a:t>
            </a:r>
          </a:p>
          <a:p>
            <a:pPr marL="1255712" lvl="4" indent="-342900">
              <a:buClr>
                <a:srgbClr val="C00000"/>
              </a:buClr>
            </a:pPr>
            <a:endParaRPr lang="en-GB" altLang="en-US" sz="800" dirty="0" smtClean="0">
              <a:solidFill>
                <a:schemeClr val="tx1"/>
              </a:solidFill>
            </a:endParaRPr>
          </a:p>
          <a:p>
            <a:pPr marL="633413" lvl="1" indent="-368300">
              <a:buClr>
                <a:srgbClr val="C00000"/>
              </a:buClr>
              <a:buFont typeface="Wingdings" panose="05000000000000000000" pitchFamily="2" charset="2"/>
              <a:buChar char="Ø"/>
            </a:pPr>
            <a:r>
              <a:rPr lang="en-GB" altLang="en-US" sz="2000" dirty="0" smtClean="0">
                <a:solidFill>
                  <a:schemeClr val="tx1"/>
                </a:solidFill>
              </a:rPr>
              <a:t>Still no way to link LWM2M Enabler version and Object specification (compatibility issue) </a:t>
            </a:r>
          </a:p>
          <a:p>
            <a:pPr marL="225425" lvl="1" indent="0">
              <a:buClr>
                <a:srgbClr val="C00000"/>
              </a:buClr>
              <a:buNone/>
            </a:pPr>
            <a:endParaRPr lang="en-GB" altLang="en-US" b="1" dirty="0" smtClean="0">
              <a:solidFill>
                <a:schemeClr val="tx1"/>
              </a:solidFill>
            </a:endParaRPr>
          </a:p>
          <a:p>
            <a:pPr lvl="1">
              <a:buClr>
                <a:srgbClr val="C00000"/>
              </a:buClr>
              <a:buFont typeface="Wingdings" panose="05000000000000000000" pitchFamily="2" charset="2"/>
              <a:buChar char="Ø"/>
            </a:pPr>
            <a:endParaRPr lang="en-GB" altLang="en-US" b="1" dirty="0" smtClean="0">
              <a:solidFill>
                <a:schemeClr val="tx1"/>
              </a:solidFill>
            </a:endParaRPr>
          </a:p>
          <a:p>
            <a:pPr lvl="1">
              <a:buClr>
                <a:srgbClr val="C00000"/>
              </a:buClr>
              <a:buFont typeface="Wingdings" panose="05000000000000000000" pitchFamily="2" charset="2"/>
              <a:buChar char="Ø"/>
            </a:pPr>
            <a:endParaRPr lang="en-GB" altLang="en-US" b="1" dirty="0" smtClean="0">
              <a:solidFill>
                <a:schemeClr val="tx1"/>
              </a:solidFill>
            </a:endParaRPr>
          </a:p>
          <a:p>
            <a:pPr marL="0" indent="0">
              <a:buClr>
                <a:srgbClr val="C00000"/>
              </a:buClr>
              <a:buSzPct val="100000"/>
              <a:buNone/>
            </a:pPr>
            <a:r>
              <a:rPr lang="en-GB" altLang="en-US" b="1" dirty="0" smtClean="0"/>
              <a:t> </a:t>
            </a:r>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0243" name="Rectangle 5"/>
          <p:cNvSpPr>
            <a:spLocks noGrp="1" noChangeArrowheads="1"/>
          </p:cNvSpPr>
          <p:nvPr>
            <p:ph type="body" idx="1"/>
          </p:nvPr>
        </p:nvSpPr>
        <p:spPr>
          <a:xfrm>
            <a:off x="145256" y="1149350"/>
            <a:ext cx="9217819"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800" dirty="0" smtClean="0">
                <a:solidFill>
                  <a:srgbClr val="C00000"/>
                </a:solidFill>
              </a:rPr>
              <a:t>Luckily</a:t>
            </a:r>
            <a:r>
              <a:rPr lang="en-GB" altLang="en-US" sz="2800" dirty="0" smtClean="0">
                <a:solidFill>
                  <a:schemeClr val="tx1"/>
                </a:solidFill>
              </a:rPr>
              <a:t> </a:t>
            </a:r>
            <a:r>
              <a:rPr lang="en-GB" altLang="en-US" sz="2200" b="1" dirty="0" smtClean="0">
                <a:solidFill>
                  <a:schemeClr val="tx1"/>
                </a:solidFill>
              </a:rPr>
              <a:t>LWM2M provides mechanisms for easing Object evolution </a:t>
            </a:r>
          </a:p>
          <a:p>
            <a:pPr lvl="1">
              <a:buClr>
                <a:srgbClr val="C00000"/>
              </a:buClr>
              <a:buFont typeface="Wingdings" panose="05000000000000000000" pitchFamily="2" charset="2"/>
              <a:buChar char="Ø"/>
            </a:pPr>
            <a:r>
              <a:rPr lang="en-GB" altLang="en-US" dirty="0">
                <a:solidFill>
                  <a:srgbClr val="330066"/>
                </a:solidFill>
              </a:rPr>
              <a:t> </a:t>
            </a:r>
            <a:r>
              <a:rPr lang="en-GB" altLang="en-US" dirty="0" smtClean="0">
                <a:solidFill>
                  <a:srgbClr val="330066"/>
                </a:solidFill>
              </a:rPr>
              <a:t> </a:t>
            </a:r>
            <a:r>
              <a:rPr lang="en-GB" altLang="en-US" sz="1800" dirty="0" smtClean="0">
                <a:solidFill>
                  <a:srgbClr val="330066"/>
                </a:solidFill>
              </a:rPr>
              <a:t>adding or removing an optional resource in an object specification is supported by design </a:t>
            </a:r>
          </a:p>
          <a:p>
            <a:pPr lvl="2">
              <a:buClr>
                <a:srgbClr val="C00000"/>
              </a:buClr>
              <a:buFont typeface="Wingdings" panose="05000000000000000000" pitchFamily="2" charset="2"/>
              <a:buChar char="§"/>
            </a:pPr>
            <a:r>
              <a:rPr lang="en-GB" altLang="en-US" sz="1800" dirty="0">
                <a:solidFill>
                  <a:schemeClr val="tx1"/>
                </a:solidFill>
              </a:rPr>
              <a:t> </a:t>
            </a:r>
            <a:r>
              <a:rPr lang="en-GB" altLang="en-US" sz="1800" dirty="0" smtClean="0">
                <a:solidFill>
                  <a:srgbClr val="543800"/>
                </a:solidFill>
              </a:rPr>
              <a:t>during registration, LWM2M Client is able to register an Object Instance to the Server in providing its optional Resources</a:t>
            </a:r>
          </a:p>
          <a:p>
            <a:pPr lvl="2">
              <a:buClr>
                <a:srgbClr val="C00000"/>
              </a:buClr>
              <a:buFont typeface="Wingdings" panose="05000000000000000000" pitchFamily="2" charset="2"/>
              <a:buChar char="§"/>
            </a:pPr>
            <a:r>
              <a:rPr lang="en-GB" altLang="en-US" sz="1800" dirty="0" smtClean="0">
                <a:solidFill>
                  <a:srgbClr val="543800"/>
                </a:solidFill>
              </a:rPr>
              <a:t> with Discover command, the Server can discover the optional resources of an Object Instance in a given Client</a:t>
            </a:r>
          </a:p>
          <a:p>
            <a:pPr lvl="2">
              <a:buClr>
                <a:srgbClr val="C00000"/>
              </a:buClr>
              <a:buFont typeface="Wingdings" panose="05000000000000000000" pitchFamily="2" charset="2"/>
              <a:buChar char="§"/>
            </a:pPr>
            <a:endParaRPr lang="en-GB" altLang="en-US" sz="1000" dirty="0" smtClean="0">
              <a:solidFill>
                <a:schemeClr val="tx1"/>
              </a:solidFill>
            </a:endParaRPr>
          </a:p>
          <a:p>
            <a:pPr>
              <a:buClr>
                <a:srgbClr val="C00000"/>
              </a:buClr>
              <a:buFont typeface="Wingdings" panose="05000000000000000000" pitchFamily="2" charset="2"/>
              <a:buChar char="q"/>
            </a:pPr>
            <a:r>
              <a:rPr lang="en-GB" altLang="en-US" sz="2000" dirty="0" smtClean="0">
                <a:solidFill>
                  <a:schemeClr val="tx1"/>
                </a:solidFill>
              </a:rPr>
              <a:t>  </a:t>
            </a:r>
            <a:r>
              <a:rPr lang="en-GB" altLang="en-US" sz="2200" dirty="0" smtClean="0">
                <a:solidFill>
                  <a:srgbClr val="C00000"/>
                </a:solidFill>
              </a:rPr>
              <a:t>However</a:t>
            </a:r>
            <a:r>
              <a:rPr lang="en-GB" altLang="en-US" sz="2200" dirty="0" smtClean="0">
                <a:solidFill>
                  <a:schemeClr val="tx1"/>
                </a:solidFill>
              </a:rPr>
              <a:t> </a:t>
            </a:r>
            <a:r>
              <a:rPr lang="en-GB" altLang="en-US" sz="2200" b="1" dirty="0" smtClean="0">
                <a:solidFill>
                  <a:schemeClr val="tx1"/>
                </a:solidFill>
              </a:rPr>
              <a:t>there are cases for which enhancing/fixing a given object is impacting</a:t>
            </a:r>
          </a:p>
          <a:p>
            <a:pPr lvl="2">
              <a:buClr>
                <a:srgbClr val="C00000"/>
              </a:buClr>
              <a:buSzPct val="100000"/>
              <a:buFont typeface="Arial" panose="020B0604020202020204" pitchFamily="34" charset="0"/>
              <a:buChar char="•"/>
            </a:pPr>
            <a:r>
              <a:rPr lang="en-GB" altLang="en-US" sz="1800" dirty="0" smtClean="0"/>
              <a:t> </a:t>
            </a:r>
            <a:r>
              <a:rPr lang="en-GB" altLang="en-US" sz="1800" dirty="0"/>
              <a:t> </a:t>
            </a:r>
            <a:r>
              <a:rPr lang="en-GB" altLang="en-US" sz="1800" dirty="0" smtClean="0">
                <a:solidFill>
                  <a:srgbClr val="543800"/>
                </a:solidFill>
              </a:rPr>
              <a:t>adding or to removing mandatory resources</a:t>
            </a:r>
          </a:p>
          <a:p>
            <a:pPr lvl="2">
              <a:buClr>
                <a:srgbClr val="C00000"/>
              </a:buClr>
              <a:buSzPct val="100000"/>
              <a:buFont typeface="Arial" panose="020B0604020202020204" pitchFamily="34" charset="0"/>
              <a:buChar char="•"/>
            </a:pPr>
            <a:r>
              <a:rPr lang="en-GB" altLang="en-US" sz="1800" dirty="0">
                <a:solidFill>
                  <a:srgbClr val="543800"/>
                </a:solidFill>
              </a:rPr>
              <a:t> </a:t>
            </a:r>
            <a:r>
              <a:rPr lang="en-GB" altLang="en-US" sz="1800" dirty="0" smtClean="0">
                <a:solidFill>
                  <a:srgbClr val="543800"/>
                </a:solidFill>
              </a:rPr>
              <a:t> turning a resource from optional to mandatory one, or the reverse </a:t>
            </a:r>
          </a:p>
          <a:p>
            <a:pPr lvl="2">
              <a:buClr>
                <a:srgbClr val="C00000"/>
              </a:buClr>
              <a:buSzPct val="100000"/>
              <a:buFont typeface="Arial" panose="020B0604020202020204" pitchFamily="34" charset="0"/>
              <a:buChar char="•"/>
            </a:pPr>
            <a:r>
              <a:rPr lang="en-GB" altLang="en-US" sz="1800" dirty="0" smtClean="0">
                <a:solidFill>
                  <a:srgbClr val="543800"/>
                </a:solidFill>
              </a:rPr>
              <a:t>  modifying a resource </a:t>
            </a:r>
            <a:r>
              <a:rPr lang="en-GB" altLang="en-US" sz="1800" dirty="0" err="1" smtClean="0">
                <a:solidFill>
                  <a:srgbClr val="543800"/>
                </a:solidFill>
              </a:rPr>
              <a:t>datatype</a:t>
            </a:r>
            <a:endParaRPr lang="en-GB" altLang="en-US" sz="1800" dirty="0" smtClean="0">
              <a:solidFill>
                <a:srgbClr val="543800"/>
              </a:solidFill>
            </a:endParaRPr>
          </a:p>
          <a:p>
            <a:pPr lvl="2">
              <a:buClr>
                <a:srgbClr val="C00000"/>
              </a:buClr>
              <a:buSzPct val="100000"/>
              <a:buFont typeface="Arial" panose="020B0604020202020204" pitchFamily="34" charset="0"/>
              <a:buChar char="•"/>
            </a:pPr>
            <a:r>
              <a:rPr lang="en-GB" altLang="en-US" sz="1800" dirty="0">
                <a:solidFill>
                  <a:srgbClr val="543800"/>
                </a:solidFill>
              </a:rPr>
              <a:t> </a:t>
            </a:r>
            <a:r>
              <a:rPr lang="en-GB" altLang="en-US" sz="1800" dirty="0" smtClean="0">
                <a:solidFill>
                  <a:srgbClr val="543800"/>
                </a:solidFill>
              </a:rPr>
              <a:t> modifying the multiple/single characteristic of an object or a resource</a:t>
            </a:r>
          </a:p>
          <a:p>
            <a:pPr marL="230188" lvl="1" indent="0">
              <a:buClr>
                <a:srgbClr val="C00000"/>
              </a:buClr>
              <a:buSzPct val="100000"/>
              <a:buNone/>
            </a:pPr>
            <a:r>
              <a:rPr lang="en-GB" altLang="en-US" sz="1600" dirty="0" smtClean="0"/>
              <a:t>     </a:t>
            </a:r>
            <a:r>
              <a:rPr lang="en-GB" altLang="en-US" sz="1400" dirty="0" smtClean="0"/>
              <a:t>=&gt;  </a:t>
            </a:r>
            <a:r>
              <a:rPr lang="en-GB" altLang="en-US" sz="1800" dirty="0" smtClean="0"/>
              <a:t>All theses modifications can lead to backward compatibility issues.</a:t>
            </a:r>
          </a:p>
          <a:p>
            <a:pPr marL="230188" lvl="1" indent="0">
              <a:buClr>
                <a:srgbClr val="C00000"/>
              </a:buClr>
              <a:buSzPct val="100000"/>
              <a:buNone/>
            </a:pPr>
            <a:r>
              <a:rPr lang="en-GB" altLang="en-US" sz="1800" dirty="0"/>
              <a:t> </a:t>
            </a:r>
            <a:r>
              <a:rPr lang="en-GB" altLang="en-US" sz="1800" dirty="0" smtClean="0"/>
              <a:t>          (out-of-date LWM2M element  - Server or Client -  has no way to be aware of </a:t>
            </a:r>
            <a:r>
              <a:rPr lang="en-GB" altLang="en-US" sz="1800" dirty="0"/>
              <a:t>)</a:t>
            </a:r>
            <a:r>
              <a:rPr lang="en-GB" altLang="en-US" sz="1800" dirty="0" smtClean="0"/>
              <a:t> </a:t>
            </a:r>
          </a:p>
          <a:p>
            <a:pPr>
              <a:buFontTx/>
              <a:buNone/>
            </a:pPr>
            <a:endParaRPr lang="en-GB" altLang="en-US" sz="1800"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257943" y="1454150"/>
            <a:ext cx="8919394" cy="4800600"/>
          </a:xfrm>
        </p:spPr>
        <p:txBody>
          <a:bodyPr/>
          <a:lstStyle/>
          <a:p>
            <a:pPr>
              <a:buClr>
                <a:srgbClr val="C00000"/>
              </a:buClr>
              <a:buFont typeface="Wingdings" panose="05000000000000000000" pitchFamily="2" charset="2"/>
              <a:buChar char="q"/>
            </a:pPr>
            <a:r>
              <a:rPr lang="en-GB" altLang="en-US" sz="2000" b="1" dirty="0" smtClean="0"/>
              <a:t>  </a:t>
            </a:r>
            <a:r>
              <a:rPr lang="en-GB" altLang="en-US" sz="2800" b="1" dirty="0" smtClean="0">
                <a:solidFill>
                  <a:schemeClr val="tx1"/>
                </a:solidFill>
              </a:rPr>
              <a:t>Use case I : </a:t>
            </a:r>
          </a:p>
          <a:p>
            <a:pPr>
              <a:buClr>
                <a:srgbClr val="C00000"/>
              </a:buClr>
              <a:buFont typeface="Wingdings" panose="05000000000000000000" pitchFamily="2" charset="2"/>
              <a:buChar char="Ø"/>
            </a:pPr>
            <a:r>
              <a:rPr lang="en-GB" altLang="en-US" sz="2800" b="1" dirty="0">
                <a:solidFill>
                  <a:schemeClr val="tx1"/>
                </a:solidFill>
              </a:rPr>
              <a:t> </a:t>
            </a:r>
            <a:r>
              <a:rPr lang="en-GB" altLang="en-US" sz="2200" u="sng" dirty="0" smtClean="0">
                <a:solidFill>
                  <a:srgbClr val="660033"/>
                </a:solidFill>
              </a:rPr>
              <a:t>Context : </a:t>
            </a:r>
            <a:r>
              <a:rPr lang="en-GB" altLang="en-US" sz="2000" dirty="0" smtClean="0">
                <a:solidFill>
                  <a:srgbClr val="330066"/>
                </a:solidFill>
              </a:rPr>
              <a:t>Object X has been fixed according to one of the above conditions </a:t>
            </a:r>
          </a:p>
          <a:p>
            <a:pPr marL="458788" lvl="2" indent="0">
              <a:buClr>
                <a:srgbClr val="C00000"/>
              </a:buClr>
              <a:buNone/>
            </a:pPr>
            <a:r>
              <a:rPr lang="en-GB" altLang="en-US" sz="1400" dirty="0" smtClean="0">
                <a:solidFill>
                  <a:srgbClr val="330066"/>
                </a:solidFill>
              </a:rPr>
              <a:t>                                        </a:t>
            </a:r>
            <a:r>
              <a:rPr lang="en-GB" altLang="en-US" dirty="0" smtClean="0">
                <a:solidFill>
                  <a:srgbClr val="330066"/>
                </a:solidFill>
              </a:rPr>
              <a:t>(</a:t>
            </a:r>
            <a:r>
              <a:rPr lang="en-GB" altLang="en-US" dirty="0" err="1" smtClean="0">
                <a:solidFill>
                  <a:srgbClr val="330066"/>
                </a:solidFill>
              </a:rPr>
              <a:t>e.g</a:t>
            </a:r>
            <a:r>
              <a:rPr lang="en-GB" altLang="en-US" dirty="0" smtClean="0">
                <a:solidFill>
                  <a:srgbClr val="330066"/>
                </a:solidFill>
              </a:rPr>
              <a:t>  a mandatory resource has been added)</a:t>
            </a:r>
          </a:p>
          <a:p>
            <a:pPr marL="458788" lvl="2" indent="0">
              <a:buClr>
                <a:srgbClr val="C00000"/>
              </a:buClr>
              <a:buNone/>
            </a:pPr>
            <a:endParaRPr lang="en-GB" altLang="en-US" b="1" dirty="0" smtClean="0">
              <a:solidFill>
                <a:schemeClr val="tx1"/>
              </a:solidFill>
            </a:endParaRPr>
          </a:p>
          <a:p>
            <a:pPr lvl="1">
              <a:buClr>
                <a:srgbClr val="C00000"/>
              </a:buClr>
              <a:buFont typeface="Wingdings" panose="05000000000000000000" pitchFamily="2" charset="2"/>
              <a:buChar char="Ø"/>
            </a:pPr>
            <a:r>
              <a:rPr lang="en-GB" altLang="en-US" sz="2400" b="1" dirty="0">
                <a:solidFill>
                  <a:schemeClr val="tx1"/>
                </a:solidFill>
              </a:rPr>
              <a:t> </a:t>
            </a:r>
            <a:r>
              <a:rPr lang="en-GB" altLang="en-US" sz="2400" u="sng" dirty="0" smtClean="0">
                <a:solidFill>
                  <a:srgbClr val="660033"/>
                </a:solidFill>
              </a:rPr>
              <a:t>Issue :</a:t>
            </a:r>
            <a:r>
              <a:rPr lang="en-GB" altLang="en-US" sz="2400" b="1" dirty="0" smtClean="0">
                <a:solidFill>
                  <a:schemeClr val="tx1"/>
                </a:solidFill>
              </a:rPr>
              <a:t> </a:t>
            </a:r>
            <a:r>
              <a:rPr lang="en-GB" altLang="en-US" dirty="0" smtClean="0">
                <a:solidFill>
                  <a:srgbClr val="330066"/>
                </a:solidFill>
              </a:rPr>
              <a:t>only the LWM2M Client or the LWM2M Server is out-of-date regarding the Object X :</a:t>
            </a:r>
          </a:p>
          <a:p>
            <a:pPr lvl="3">
              <a:buClr>
                <a:srgbClr val="C00000"/>
              </a:buClr>
              <a:buFont typeface="Wingdings" panose="05000000000000000000" pitchFamily="2" charset="2"/>
              <a:buChar char="ü"/>
            </a:pPr>
            <a:r>
              <a:rPr lang="en-GB" altLang="en-US" sz="2200" dirty="0"/>
              <a:t> </a:t>
            </a:r>
            <a:r>
              <a:rPr lang="en-GB" altLang="en-US" sz="2200" dirty="0" smtClean="0"/>
              <a:t>  the registration phase maybe performed without reporting any issue</a:t>
            </a:r>
          </a:p>
          <a:p>
            <a:pPr marL="811213" lvl="3" indent="-176213">
              <a:buClr>
                <a:srgbClr val="C00000"/>
              </a:buClr>
              <a:buFont typeface="Wingdings" panose="05000000000000000000" pitchFamily="2" charset="2"/>
              <a:buChar char="ü"/>
            </a:pPr>
            <a:r>
              <a:rPr lang="en-GB" altLang="en-US" sz="2200" dirty="0" smtClean="0"/>
              <a:t>   in the best case, Server operation related to Object </a:t>
            </a:r>
            <a:r>
              <a:rPr lang="en-GB" altLang="en-US" sz="2200" dirty="0"/>
              <a:t>X </a:t>
            </a:r>
            <a:r>
              <a:rPr lang="en-GB" altLang="en-US" sz="2200" dirty="0" smtClean="0"/>
              <a:t>on a LWM2M Client, will  be treated as a bad request (e.g. mismatch of mandatory resources when Creating Object Instance)</a:t>
            </a:r>
          </a:p>
          <a:p>
            <a:pPr lvl="3">
              <a:buClr>
                <a:srgbClr val="C00000"/>
              </a:buClr>
              <a:buFont typeface="Wingdings" panose="05000000000000000000" pitchFamily="2" charset="2"/>
              <a:buChar char="ü"/>
            </a:pPr>
            <a:r>
              <a:rPr lang="en-GB" altLang="en-US" sz="2200" dirty="0" smtClean="0"/>
              <a:t>   in the worst case Client could badly misinterpret the command payload.</a:t>
            </a:r>
          </a:p>
          <a:p>
            <a:pPr>
              <a:buFontTx/>
              <a:buNone/>
            </a:pPr>
            <a:endParaRPr lang="en-GB" altLang="en-US" sz="2400" b="1" u="sng" dirty="0" smtClean="0"/>
          </a:p>
          <a:p>
            <a:pPr>
              <a:buNone/>
            </a:pPr>
            <a:r>
              <a:rPr lang="en-GB" altLang="en-US" sz="2000" dirty="0" smtClean="0"/>
              <a:t>=&gt; At least, </a:t>
            </a:r>
            <a:r>
              <a:rPr lang="en-GB" altLang="en-US" sz="2000" dirty="0"/>
              <a:t>the </a:t>
            </a:r>
            <a:r>
              <a:rPr lang="en-GB" altLang="en-US" sz="2000" dirty="0" smtClean="0"/>
              <a:t>Client/Server relation must </a:t>
            </a:r>
            <a:r>
              <a:rPr lang="en-GB" altLang="en-US" sz="2000" dirty="0"/>
              <a:t>be aware that Object X </a:t>
            </a:r>
            <a:r>
              <a:rPr lang="en-GB" altLang="en-US" sz="2000" dirty="0" smtClean="0"/>
              <a:t>has an issue  </a:t>
            </a:r>
            <a:endParaRPr lang="en-GB" altLang="en-US" sz="2000" dirty="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292100" y="1169988"/>
            <a:ext cx="8778875"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800" b="1" dirty="0" smtClean="0">
                <a:solidFill>
                  <a:schemeClr val="tx1"/>
                </a:solidFill>
              </a:rPr>
              <a:t>Use case II  :  </a:t>
            </a:r>
            <a:r>
              <a:rPr lang="en-GB" altLang="en-US" sz="2200" dirty="0" smtClean="0">
                <a:solidFill>
                  <a:srgbClr val="330066"/>
                </a:solidFill>
              </a:rPr>
              <a:t>LWM2M Enablers support backward compatibility : what about the Objects vs Enabler compatibility  ?</a:t>
            </a:r>
          </a:p>
          <a:p>
            <a:pPr marL="458788" lvl="2" indent="0">
              <a:buClr>
                <a:srgbClr val="C00000"/>
              </a:buClr>
              <a:buNone/>
            </a:pPr>
            <a:endParaRPr lang="en-GB" altLang="en-US" b="1" dirty="0" smtClean="0">
              <a:solidFill>
                <a:schemeClr val="tx1"/>
              </a:solidFill>
            </a:endParaRPr>
          </a:p>
          <a:p>
            <a:pPr marL="458788" lvl="2" indent="0">
              <a:buClr>
                <a:srgbClr val="C00000"/>
              </a:buClr>
              <a:buNone/>
            </a:pPr>
            <a:endParaRPr lang="en-GB" altLang="en-US" b="1" dirty="0" smtClean="0">
              <a:solidFill>
                <a:schemeClr val="tx1"/>
              </a:solidFill>
            </a:endParaRPr>
          </a:p>
          <a:p>
            <a:pPr lvl="1">
              <a:buClr>
                <a:srgbClr val="C00000"/>
              </a:buClr>
              <a:buFont typeface="Wingdings" panose="05000000000000000000" pitchFamily="2" charset="2"/>
              <a:buChar char="Ø"/>
            </a:pPr>
            <a:r>
              <a:rPr lang="en-GB" altLang="en-US" sz="2400" b="1" dirty="0">
                <a:solidFill>
                  <a:schemeClr val="tx1"/>
                </a:solidFill>
              </a:rPr>
              <a:t> </a:t>
            </a:r>
            <a:r>
              <a:rPr lang="en-GB" altLang="en-US" sz="2400" b="1" dirty="0" smtClean="0">
                <a:solidFill>
                  <a:schemeClr val="tx1"/>
                </a:solidFill>
              </a:rPr>
              <a:t> </a:t>
            </a:r>
            <a:r>
              <a:rPr lang="en-GB" altLang="en-US" dirty="0">
                <a:solidFill>
                  <a:srgbClr val="330066"/>
                </a:solidFill>
              </a:rPr>
              <a:t>A</a:t>
            </a:r>
            <a:r>
              <a:rPr lang="en-GB" altLang="en-US" dirty="0" smtClean="0">
                <a:solidFill>
                  <a:srgbClr val="330066"/>
                </a:solidFill>
              </a:rPr>
              <a:t> new Client based on LWM2M 1.1 Enabler, is supposed to fully support  LWM2M 1.0 protocol and then to be addressable by a LWM2M 1.0 based Server</a:t>
            </a:r>
          </a:p>
          <a:p>
            <a:pPr lvl="1">
              <a:buClr>
                <a:srgbClr val="C00000"/>
              </a:buClr>
              <a:buFont typeface="Wingdings" panose="05000000000000000000" pitchFamily="2" charset="2"/>
              <a:buChar char="Ø"/>
            </a:pPr>
            <a:endParaRPr lang="en-GB" altLang="en-US" dirty="0" smtClean="0">
              <a:solidFill>
                <a:srgbClr val="330066"/>
              </a:solidFill>
            </a:endParaRPr>
          </a:p>
          <a:p>
            <a:pPr marL="225425" lvl="1" indent="0">
              <a:buClr>
                <a:srgbClr val="C00000"/>
              </a:buClr>
              <a:buNone/>
            </a:pPr>
            <a:r>
              <a:rPr lang="en-GB" altLang="en-US" dirty="0">
                <a:solidFill>
                  <a:srgbClr val="330066"/>
                </a:solidFill>
              </a:rPr>
              <a:t> </a:t>
            </a:r>
            <a:r>
              <a:rPr lang="en-GB" altLang="en-US" dirty="0" smtClean="0">
                <a:solidFill>
                  <a:srgbClr val="330066"/>
                </a:solidFill>
              </a:rPr>
              <a:t>   =&gt;   a LWM2M 1.0 Server must be aware if a Client is using Objects with incompatible features </a:t>
            </a:r>
            <a:r>
              <a:rPr lang="en-GB" altLang="en-US" dirty="0">
                <a:solidFill>
                  <a:srgbClr val="330066"/>
                </a:solidFill>
              </a:rPr>
              <a:t>(i.e. </a:t>
            </a:r>
            <a:r>
              <a:rPr lang="en-GB" altLang="en-US" dirty="0" smtClean="0">
                <a:solidFill>
                  <a:srgbClr val="330066"/>
                </a:solidFill>
              </a:rPr>
              <a:t>implementing pure </a:t>
            </a:r>
            <a:r>
              <a:rPr lang="en-GB" altLang="en-US" dirty="0">
                <a:solidFill>
                  <a:srgbClr val="330066"/>
                </a:solidFill>
              </a:rPr>
              <a:t>LWM2M </a:t>
            </a:r>
            <a:r>
              <a:rPr lang="en-GB" altLang="en-US" dirty="0" smtClean="0">
                <a:solidFill>
                  <a:srgbClr val="330066"/>
                </a:solidFill>
              </a:rPr>
              <a:t>1.1 features) or not.</a:t>
            </a:r>
          </a:p>
          <a:p>
            <a:pPr marL="225425" lvl="1" indent="0">
              <a:buClr>
                <a:srgbClr val="C00000"/>
              </a:buClr>
              <a:buNone/>
            </a:pPr>
            <a:endParaRPr lang="en-GB" altLang="en-US" b="1" dirty="0">
              <a:solidFill>
                <a:schemeClr val="tx1"/>
              </a:solidFill>
            </a:endParaRPr>
          </a:p>
          <a:p>
            <a:pPr marL="225425" lvl="1" indent="0">
              <a:buClr>
                <a:srgbClr val="C00000"/>
              </a:buClr>
              <a:buNone/>
            </a:pPr>
            <a:r>
              <a:rPr lang="en-GB" altLang="en-US" u="sng" dirty="0" smtClean="0">
                <a:solidFill>
                  <a:schemeClr val="tx1"/>
                </a:solidFill>
              </a:rPr>
              <a:t>Note : </a:t>
            </a:r>
            <a:r>
              <a:rPr lang="en-GB" altLang="en-US" dirty="0" smtClean="0">
                <a:solidFill>
                  <a:schemeClr val="tx1"/>
                </a:solidFill>
              </a:rPr>
              <a:t>it is realistic to imagine a LWM2M 1.1 based Client using LWM2M 1.0 based Objects only</a:t>
            </a:r>
          </a:p>
          <a:p>
            <a:pPr lvl="1">
              <a:buClr>
                <a:srgbClr val="C00000"/>
              </a:buClr>
              <a:buFont typeface="Wingdings" panose="05000000000000000000" pitchFamily="2" charset="2"/>
              <a:buChar char="Ø"/>
            </a:pPr>
            <a:endParaRPr lang="en-GB" altLang="en-US" b="1" dirty="0">
              <a:solidFill>
                <a:schemeClr val="tx1"/>
              </a:solidFill>
            </a:endParaRPr>
          </a:p>
          <a:p>
            <a:pPr lvl="1">
              <a:buClr>
                <a:srgbClr val="C00000"/>
              </a:buClr>
              <a:buFont typeface="Wingdings" panose="05000000000000000000" pitchFamily="2" charset="2"/>
              <a:buChar char="Ø"/>
            </a:pPr>
            <a:endParaRPr lang="en-GB" altLang="en-US" b="1" dirty="0" smtClean="0">
              <a:solidFill>
                <a:schemeClr val="tx1"/>
              </a:solidFill>
            </a:endParaRP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33753372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292100" y="1169988"/>
            <a:ext cx="8885237"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800" b="1" dirty="0" smtClean="0">
                <a:solidFill>
                  <a:schemeClr val="tx1"/>
                </a:solidFill>
              </a:rPr>
              <a:t>Use case III  :  </a:t>
            </a:r>
            <a:r>
              <a:rPr lang="en-GB" altLang="en-US" sz="2200" dirty="0" smtClean="0">
                <a:solidFill>
                  <a:srgbClr val="330066"/>
                </a:solidFill>
              </a:rPr>
              <a:t>LWM2M Objects maintenance</a:t>
            </a:r>
            <a:endParaRPr lang="en-GB" altLang="en-US" b="1" dirty="0" smtClean="0">
              <a:solidFill>
                <a:schemeClr val="tx1"/>
              </a:solidFill>
            </a:endParaRPr>
          </a:p>
          <a:p>
            <a:pPr marL="458788" lvl="2" indent="0">
              <a:buClr>
                <a:srgbClr val="C00000"/>
              </a:buClr>
              <a:buNone/>
            </a:pPr>
            <a:endParaRPr lang="en-GB" altLang="en-US" b="1" dirty="0" smtClean="0">
              <a:solidFill>
                <a:schemeClr val="tx1"/>
              </a:solidFill>
            </a:endParaRPr>
          </a:p>
          <a:p>
            <a:pPr>
              <a:buClr>
                <a:srgbClr val="C00000"/>
              </a:buClr>
              <a:buFont typeface="Wingdings" panose="05000000000000000000" pitchFamily="2" charset="2"/>
              <a:buChar char="Ø"/>
            </a:pPr>
            <a:r>
              <a:rPr lang="en-GB" altLang="en-US" sz="2400" b="1" dirty="0">
                <a:solidFill>
                  <a:schemeClr val="tx1"/>
                </a:solidFill>
              </a:rPr>
              <a:t> </a:t>
            </a:r>
            <a:r>
              <a:rPr lang="en-GB" altLang="en-US" sz="2400" b="1" dirty="0" smtClean="0">
                <a:solidFill>
                  <a:schemeClr val="tx1"/>
                </a:solidFill>
              </a:rPr>
              <a:t> </a:t>
            </a:r>
            <a:r>
              <a:rPr lang="en-GB" altLang="en-US" sz="2000" u="sng" dirty="0" smtClean="0">
                <a:solidFill>
                  <a:srgbClr val="330066"/>
                </a:solidFill>
              </a:rPr>
              <a:t>Operation: </a:t>
            </a:r>
            <a:r>
              <a:rPr lang="en-US" altLang="en-US" sz="2000" dirty="0" smtClean="0">
                <a:solidFill>
                  <a:srgbClr val="330066"/>
                </a:solidFill>
              </a:rPr>
              <a:t>  </a:t>
            </a:r>
            <a:r>
              <a:rPr lang="en-US" sz="2000" dirty="0" smtClean="0"/>
              <a:t>fix </a:t>
            </a:r>
            <a:r>
              <a:rPr lang="en-US" sz="2000" dirty="0"/>
              <a:t>of a given object (e.g. object  11 / APN) </a:t>
            </a:r>
            <a:r>
              <a:rPr lang="en-US" sz="2000" dirty="0" smtClean="0"/>
              <a:t> according </a:t>
            </a:r>
            <a:r>
              <a:rPr lang="en-US" sz="2000" dirty="0"/>
              <a:t>to the policy rules defined </a:t>
            </a:r>
            <a:r>
              <a:rPr lang="en-US" sz="2000" dirty="0" smtClean="0"/>
              <a:t>previously  (</a:t>
            </a:r>
            <a:r>
              <a:rPr lang="en-US" sz="2000" dirty="0"/>
              <a:t>e.g. the data type of a resource </a:t>
            </a:r>
            <a:r>
              <a:rPr lang="en-US" sz="2000" dirty="0" smtClean="0"/>
              <a:t>has been </a:t>
            </a:r>
            <a:r>
              <a:rPr lang="en-US" sz="2000" dirty="0"/>
              <a:t>changed / fixed</a:t>
            </a:r>
            <a:r>
              <a:rPr lang="en-US" sz="2000" dirty="0" smtClean="0"/>
              <a:t>).</a:t>
            </a:r>
          </a:p>
          <a:p>
            <a:pPr marL="0" indent="0">
              <a:buClr>
                <a:srgbClr val="C00000"/>
              </a:buClr>
              <a:buNone/>
            </a:pPr>
            <a:r>
              <a:rPr lang="en-US" sz="2000" dirty="0" smtClean="0"/>
              <a:t> </a:t>
            </a:r>
            <a:endParaRPr lang="en-US" sz="2000" dirty="0"/>
          </a:p>
          <a:p>
            <a:pPr>
              <a:buClr>
                <a:srgbClr val="C00000"/>
              </a:buClr>
              <a:buFont typeface="Wingdings" panose="05000000000000000000" pitchFamily="2" charset="2"/>
              <a:buChar char="Ø"/>
            </a:pPr>
            <a:r>
              <a:rPr lang="en-US" sz="2000" dirty="0">
                <a:solidFill>
                  <a:srgbClr val="C00000"/>
                </a:solidFill>
              </a:rPr>
              <a:t> </a:t>
            </a:r>
            <a:r>
              <a:rPr lang="en-US" sz="2000" u="sng" dirty="0" smtClean="0">
                <a:solidFill>
                  <a:srgbClr val="330066"/>
                </a:solidFill>
              </a:rPr>
              <a:t>Context :  </a:t>
            </a:r>
            <a:r>
              <a:rPr lang="en-US" sz="2000" i="1" dirty="0"/>
              <a:t>My customer is using LWM2M Cellular Connectivity capability in his LWM2M Client  - </a:t>
            </a:r>
            <a:r>
              <a:rPr lang="en-US" sz="2000" i="1" dirty="0" smtClean="0"/>
              <a:t>objects</a:t>
            </a:r>
            <a:r>
              <a:rPr lang="en-US" sz="2000" i="1" dirty="0"/>
              <a:t>  ID 10 and 11 are used . This LWM2M Client can be addressed by 2 Servers (Short ID 100 &amp; 101); </a:t>
            </a:r>
            <a:r>
              <a:rPr lang="en-US" sz="2000" i="1" dirty="0" smtClean="0"/>
              <a:t>in this </a:t>
            </a:r>
            <a:r>
              <a:rPr lang="en-US" sz="2000" i="1" dirty="0"/>
              <a:t>multi-server context, an ACL Object (ID 2) must be instantiated to implement the customer Object Access Control Policy.</a:t>
            </a:r>
            <a:endParaRPr lang="en-US" sz="2000" dirty="0"/>
          </a:p>
          <a:p>
            <a:pPr>
              <a:buClr>
                <a:srgbClr val="C00000"/>
              </a:buClr>
              <a:buFont typeface="Wingdings" panose="05000000000000000000" pitchFamily="2" charset="2"/>
              <a:buChar char="Ø"/>
            </a:pPr>
            <a:r>
              <a:rPr lang="en-US" sz="2400" dirty="0" smtClean="0"/>
              <a:t> </a:t>
            </a:r>
            <a:r>
              <a:rPr lang="en-US" sz="2000" u="sng" dirty="0" smtClean="0">
                <a:solidFill>
                  <a:srgbClr val="7030A0"/>
                </a:solidFill>
              </a:rPr>
              <a:t>2 </a:t>
            </a:r>
            <a:r>
              <a:rPr lang="en-US" sz="2000" u="sng" dirty="0">
                <a:solidFill>
                  <a:srgbClr val="7030A0"/>
                </a:solidFill>
              </a:rPr>
              <a:t>views </a:t>
            </a:r>
            <a:r>
              <a:rPr lang="en-US" sz="2000" u="sng" dirty="0" smtClean="0">
                <a:solidFill>
                  <a:srgbClr val="7030A0"/>
                </a:solidFill>
              </a:rPr>
              <a:t>:</a:t>
            </a:r>
            <a:endParaRPr lang="en-US" sz="2000" u="sng" dirty="0">
              <a:solidFill>
                <a:srgbClr val="7030A0"/>
              </a:solidFill>
            </a:endParaRPr>
          </a:p>
          <a:p>
            <a:pPr lvl="2"/>
            <a:r>
              <a:rPr lang="en-US" sz="1800" u="sng" dirty="0">
                <a:solidFill>
                  <a:srgbClr val="002060"/>
                </a:solidFill>
              </a:rPr>
              <a:t>Explicit Object </a:t>
            </a:r>
            <a:r>
              <a:rPr lang="en-US" sz="1800" u="sng" dirty="0" smtClean="0">
                <a:solidFill>
                  <a:srgbClr val="002060"/>
                </a:solidFill>
              </a:rPr>
              <a:t>versioning: </a:t>
            </a:r>
            <a:r>
              <a:rPr lang="en-US" sz="1800" dirty="0" smtClean="0">
                <a:solidFill>
                  <a:srgbClr val="002060"/>
                </a:solidFill>
              </a:rPr>
              <a:t>as </a:t>
            </a:r>
            <a:r>
              <a:rPr lang="en-US" sz="1800" dirty="0">
                <a:solidFill>
                  <a:srgbClr val="002060"/>
                </a:solidFill>
              </a:rPr>
              <a:t>depict in 2016-0013-INP &amp;  CR [2015-0066R04] )</a:t>
            </a:r>
          </a:p>
          <a:p>
            <a:pPr lvl="2"/>
            <a:r>
              <a:rPr lang="en-US" sz="1800" u="sng" dirty="0">
                <a:solidFill>
                  <a:srgbClr val="002060"/>
                </a:solidFill>
              </a:rPr>
              <a:t>Implicit Object </a:t>
            </a:r>
            <a:r>
              <a:rPr lang="en-US" sz="1800" u="sng" dirty="0" smtClean="0">
                <a:solidFill>
                  <a:srgbClr val="002060"/>
                </a:solidFill>
              </a:rPr>
              <a:t>versioning</a:t>
            </a:r>
            <a:r>
              <a:rPr lang="en-US" sz="1800" dirty="0" smtClean="0">
                <a:solidFill>
                  <a:srgbClr val="002060"/>
                </a:solidFill>
              </a:rPr>
              <a:t>: in </a:t>
            </a:r>
            <a:r>
              <a:rPr lang="en-US" sz="1800" dirty="0">
                <a:solidFill>
                  <a:srgbClr val="002060"/>
                </a:solidFill>
              </a:rPr>
              <a:t>using creation &amp; registration of a new Object ID (e.g. ID:128)  to replace Object </a:t>
            </a:r>
            <a:r>
              <a:rPr lang="en-US" sz="1800" dirty="0" smtClean="0">
                <a:solidFill>
                  <a:srgbClr val="002060"/>
                </a:solidFill>
              </a:rPr>
              <a:t>ID:11</a:t>
            </a:r>
            <a:endParaRPr lang="en-US" sz="1800" dirty="0">
              <a:solidFill>
                <a:srgbClr val="002060"/>
              </a:solidFill>
            </a:endParaRPr>
          </a:p>
          <a:p>
            <a:endParaRPr lang="en-US" sz="2400" dirty="0"/>
          </a:p>
          <a:p>
            <a:pPr>
              <a:buClr>
                <a:srgbClr val="C00000"/>
              </a:buClr>
              <a:buFont typeface="Wingdings" panose="05000000000000000000" pitchFamily="2" charset="2"/>
              <a:buChar char="Ø"/>
            </a:pPr>
            <a:endParaRPr lang="en-US" sz="2200" u="sng" dirty="0">
              <a:solidFill>
                <a:srgbClr val="330066"/>
              </a:solidFill>
            </a:endParaRPr>
          </a:p>
          <a:p>
            <a:pPr lvl="1">
              <a:buClr>
                <a:srgbClr val="C00000"/>
              </a:buClr>
              <a:buFont typeface="Wingdings" panose="05000000000000000000" pitchFamily="2" charset="2"/>
              <a:buChar char="Ø"/>
            </a:pPr>
            <a:endParaRPr lang="en-GB" altLang="en-US" b="1" u="sng" dirty="0" smtClean="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smtClean="0">
              <a:solidFill>
                <a:srgbClr val="C00000"/>
              </a:solidFill>
            </a:endParaRP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25992535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292100" y="1835150"/>
            <a:ext cx="8885237" cy="4572000"/>
          </a:xfrm>
        </p:spPr>
        <p:txBody>
          <a:bodyPr/>
          <a:lstStyle/>
          <a:p>
            <a:pPr>
              <a:buClr>
                <a:srgbClr val="C00000"/>
              </a:buClr>
              <a:buFont typeface="Wingdings" panose="05000000000000000000" pitchFamily="2" charset="2"/>
              <a:buChar char="q"/>
            </a:pPr>
            <a:r>
              <a:rPr lang="en-GB" altLang="en-US" sz="2000" b="1" dirty="0" smtClean="0"/>
              <a:t>  </a:t>
            </a:r>
            <a:r>
              <a:rPr lang="en-GB" altLang="en-US" sz="2000" b="1" dirty="0" smtClean="0">
                <a:solidFill>
                  <a:schemeClr val="tx1"/>
                </a:solidFill>
              </a:rPr>
              <a:t>View 1 :</a:t>
            </a:r>
            <a:r>
              <a:rPr lang="en-GB" altLang="en-US" sz="2000" b="1" dirty="0" smtClean="0"/>
              <a:t> </a:t>
            </a:r>
            <a:r>
              <a:rPr lang="en-US" sz="2000" b="1" dirty="0" smtClean="0">
                <a:solidFill>
                  <a:schemeClr val="tx1"/>
                </a:solidFill>
              </a:rPr>
              <a:t>Explicit Object versioning </a:t>
            </a:r>
            <a:r>
              <a:rPr lang="en-US" sz="2000" b="1" dirty="0">
                <a:solidFill>
                  <a:schemeClr val="tx1"/>
                </a:solidFill>
              </a:rPr>
              <a:t>for fixing object ID:11   (CR </a:t>
            </a:r>
            <a:r>
              <a:rPr lang="en-US" sz="2000" dirty="0">
                <a:solidFill>
                  <a:schemeClr val="tx1"/>
                </a:solidFill>
              </a:rPr>
              <a:t>[2015-0066R04]</a:t>
            </a:r>
            <a:r>
              <a:rPr lang="en-US" sz="2000" b="1" dirty="0">
                <a:solidFill>
                  <a:schemeClr val="tx1"/>
                </a:solidFill>
              </a:rPr>
              <a:t>) </a:t>
            </a:r>
            <a:endParaRPr lang="en-US" sz="2000" b="1" dirty="0" smtClean="0">
              <a:solidFill>
                <a:schemeClr val="tx1"/>
              </a:solidFill>
            </a:endParaRPr>
          </a:p>
          <a:p>
            <a:pPr>
              <a:buClr>
                <a:srgbClr val="C00000"/>
              </a:buClr>
              <a:buFont typeface="Wingdings" panose="05000000000000000000" pitchFamily="2" charset="2"/>
              <a:buChar char="q"/>
            </a:pPr>
            <a:endParaRPr lang="en-US" sz="2000" b="1" dirty="0" smtClean="0">
              <a:solidFill>
                <a:schemeClr val="tx1"/>
              </a:solidFill>
            </a:endParaRPr>
          </a:p>
          <a:p>
            <a:pPr lvl="1">
              <a:buClr>
                <a:srgbClr val="C00000"/>
              </a:buClr>
              <a:buFont typeface="Wingdings" panose="05000000000000000000" pitchFamily="2" charset="2"/>
              <a:buChar char="Ø"/>
            </a:pPr>
            <a:r>
              <a:rPr lang="en-US" sz="2000" dirty="0" smtClean="0"/>
              <a:t> </a:t>
            </a:r>
            <a:r>
              <a:rPr lang="en-US" sz="2000" dirty="0" smtClean="0">
                <a:solidFill>
                  <a:srgbClr val="330066"/>
                </a:solidFill>
              </a:rPr>
              <a:t>Connectivity </a:t>
            </a:r>
            <a:r>
              <a:rPr lang="en-US" sz="2000" dirty="0">
                <a:solidFill>
                  <a:srgbClr val="330066"/>
                </a:solidFill>
              </a:rPr>
              <a:t>Object specification update (Objects ID10,11,12,13)  :  </a:t>
            </a:r>
            <a:r>
              <a:rPr lang="en-US" sz="2000" dirty="0" smtClean="0">
                <a:solidFill>
                  <a:srgbClr val="330066"/>
                </a:solidFill>
              </a:rPr>
              <a:t>new </a:t>
            </a:r>
            <a:r>
              <a:rPr lang="en-US" sz="2000" dirty="0">
                <a:solidFill>
                  <a:srgbClr val="330066"/>
                </a:solidFill>
              </a:rPr>
              <a:t>revision of that Object ID:11 is e.g. “1.0.a”.  No impact elsewhere in the specification  </a:t>
            </a:r>
          </a:p>
          <a:p>
            <a:pPr marL="225425" lvl="1" indent="0">
              <a:buNone/>
            </a:pPr>
            <a:endParaRPr lang="fr-FR" sz="2000" dirty="0" smtClean="0">
              <a:solidFill>
                <a:srgbClr val="330066"/>
              </a:solidFill>
            </a:endParaRPr>
          </a:p>
          <a:p>
            <a:pPr lvl="1">
              <a:buClr>
                <a:srgbClr val="C00000"/>
              </a:buClr>
              <a:buFont typeface="Wingdings" panose="05000000000000000000" pitchFamily="2" charset="2"/>
              <a:buChar char="Ø"/>
            </a:pPr>
            <a:r>
              <a:rPr lang="en-US" sz="2000" dirty="0">
                <a:solidFill>
                  <a:srgbClr val="330066"/>
                </a:solidFill>
              </a:rPr>
              <a:t> </a:t>
            </a:r>
            <a:r>
              <a:rPr lang="en-US" sz="2000" dirty="0" smtClean="0">
                <a:solidFill>
                  <a:srgbClr val="330066"/>
                </a:solidFill>
              </a:rPr>
              <a:t>Customer Specifications Update  </a:t>
            </a:r>
            <a:r>
              <a:rPr lang="en-US" sz="2000" dirty="0">
                <a:solidFill>
                  <a:srgbClr val="330066"/>
                </a:solidFill>
              </a:rPr>
              <a:t>: </a:t>
            </a:r>
            <a:r>
              <a:rPr lang="en-US" sz="2000" dirty="0" smtClean="0">
                <a:solidFill>
                  <a:srgbClr val="330066"/>
                </a:solidFill>
              </a:rPr>
              <a:t>the documents has to refer </a:t>
            </a:r>
            <a:r>
              <a:rPr lang="en-US" sz="2000" dirty="0">
                <a:solidFill>
                  <a:srgbClr val="002060"/>
                </a:solidFill>
              </a:rPr>
              <a:t>Object ID:11 </a:t>
            </a:r>
            <a:r>
              <a:rPr lang="en-US" sz="2000" dirty="0" smtClean="0">
                <a:solidFill>
                  <a:srgbClr val="002060"/>
                </a:solidFill>
              </a:rPr>
              <a:t>new revision</a:t>
            </a:r>
          </a:p>
          <a:p>
            <a:pPr marL="225425" lvl="1" indent="0">
              <a:buClr>
                <a:srgbClr val="C00000"/>
              </a:buClr>
              <a:buNone/>
            </a:pPr>
            <a:r>
              <a:rPr lang="fr-FR" sz="2000" dirty="0">
                <a:solidFill>
                  <a:srgbClr val="002060"/>
                </a:solidFill>
              </a:rPr>
              <a:t> </a:t>
            </a:r>
            <a:r>
              <a:rPr lang="fr-FR" sz="2000" dirty="0" smtClean="0">
                <a:solidFill>
                  <a:srgbClr val="002060"/>
                </a:solidFill>
              </a:rPr>
              <a:t>               </a:t>
            </a:r>
            <a:endParaRPr lang="en-US" sz="2000" dirty="0">
              <a:solidFill>
                <a:srgbClr val="330066"/>
              </a:solidFill>
            </a:endParaRPr>
          </a:p>
          <a:p>
            <a:pPr lvl="1">
              <a:buClr>
                <a:srgbClr val="C00000"/>
              </a:buClr>
              <a:buFont typeface="Wingdings" panose="05000000000000000000" pitchFamily="2" charset="2"/>
              <a:buChar char="Ø"/>
            </a:pPr>
            <a:r>
              <a:rPr lang="en-US" sz="2000" dirty="0" smtClean="0">
                <a:solidFill>
                  <a:srgbClr val="330066"/>
                </a:solidFill>
              </a:rPr>
              <a:t> </a:t>
            </a:r>
            <a:r>
              <a:rPr lang="en-US" sz="2000" dirty="0" smtClean="0">
                <a:solidFill>
                  <a:srgbClr val="330066"/>
                </a:solidFill>
              </a:rPr>
              <a:t>LWM2M Client </a:t>
            </a:r>
            <a:r>
              <a:rPr lang="en-US" sz="2000" dirty="0">
                <a:solidFill>
                  <a:srgbClr val="330066"/>
                </a:solidFill>
              </a:rPr>
              <a:t>update : </a:t>
            </a:r>
            <a:r>
              <a:rPr lang="en-US" sz="2000" dirty="0" smtClean="0">
                <a:solidFill>
                  <a:srgbClr val="330066"/>
                </a:solidFill>
              </a:rPr>
              <a:t> during registration phase the </a:t>
            </a:r>
            <a:r>
              <a:rPr lang="en-US" sz="2000" dirty="0">
                <a:solidFill>
                  <a:srgbClr val="330066"/>
                </a:solidFill>
              </a:rPr>
              <a:t>LWM2M Client must </a:t>
            </a:r>
            <a:r>
              <a:rPr lang="en-US" sz="2000" dirty="0" smtClean="0">
                <a:solidFill>
                  <a:srgbClr val="330066"/>
                </a:solidFill>
              </a:rPr>
              <a:t>inform the Server of the </a:t>
            </a:r>
            <a:r>
              <a:rPr lang="en-US" sz="2000" dirty="0" smtClean="0">
                <a:solidFill>
                  <a:srgbClr val="330066"/>
                </a:solidFill>
              </a:rPr>
              <a:t>new </a:t>
            </a:r>
            <a:r>
              <a:rPr lang="en-US" sz="2000" dirty="0" smtClean="0">
                <a:solidFill>
                  <a:srgbClr val="330066"/>
                </a:solidFill>
              </a:rPr>
              <a:t>version of the fixed </a:t>
            </a:r>
            <a:r>
              <a:rPr lang="en-US" sz="2000" dirty="0">
                <a:solidFill>
                  <a:srgbClr val="330066"/>
                </a:solidFill>
              </a:rPr>
              <a:t>Object </a:t>
            </a:r>
            <a:r>
              <a:rPr lang="en-US" sz="2000" dirty="0" smtClean="0">
                <a:solidFill>
                  <a:srgbClr val="330066"/>
                </a:solidFill>
              </a:rPr>
              <a:t>ID:11   (also for </a:t>
            </a:r>
            <a:r>
              <a:rPr lang="en-US" sz="2000" dirty="0" smtClean="0">
                <a:solidFill>
                  <a:srgbClr val="330066"/>
                </a:solidFill>
              </a:rPr>
              <a:t>discover </a:t>
            </a:r>
            <a:r>
              <a:rPr lang="en-US" sz="2000" dirty="0">
                <a:solidFill>
                  <a:srgbClr val="330066"/>
                </a:solidFill>
              </a:rPr>
              <a:t>command)</a:t>
            </a:r>
          </a:p>
          <a:p>
            <a:endParaRPr lang="en-US" sz="1600" dirty="0"/>
          </a:p>
          <a:p>
            <a:pPr marL="455613" lvl="2" indent="0">
              <a:buNone/>
            </a:pPr>
            <a:r>
              <a:rPr lang="en-US" sz="1800" b="1" i="1" dirty="0">
                <a:solidFill>
                  <a:srgbClr val="C00000"/>
                </a:solidFill>
              </a:rPr>
              <a:t>e.g.</a:t>
            </a:r>
            <a:r>
              <a:rPr lang="en-US" sz="1800" b="1" dirty="0">
                <a:solidFill>
                  <a:srgbClr val="C00000"/>
                </a:solidFill>
              </a:rPr>
              <a:t>   </a:t>
            </a:r>
            <a:r>
              <a:rPr lang="en-US" sz="1800" b="1" i="1" dirty="0">
                <a:solidFill>
                  <a:srgbClr val="C00000"/>
                </a:solidFill>
              </a:rPr>
              <a:t>REGISTER   </a:t>
            </a:r>
            <a:r>
              <a:rPr lang="en-US" sz="1800" b="1" i="1" dirty="0" smtClean="0">
                <a:solidFill>
                  <a:srgbClr val="C00000"/>
                </a:solidFill>
              </a:rPr>
              <a:t>ep=</a:t>
            </a:r>
            <a:r>
              <a:rPr lang="en-US" sz="1800" b="1" i="1" dirty="0" err="1" smtClean="0">
                <a:solidFill>
                  <a:srgbClr val="C00000"/>
                </a:solidFill>
              </a:rPr>
              <a:t>nodename</a:t>
            </a:r>
            <a:r>
              <a:rPr lang="en-US" sz="1800" b="1" i="1" dirty="0">
                <a:solidFill>
                  <a:srgbClr val="C00000"/>
                </a:solidFill>
              </a:rPr>
              <a:t>, &lt;/10/0&gt;, &lt;/10/1&gt;, </a:t>
            </a:r>
            <a:r>
              <a:rPr lang="en-US" sz="1800" b="1" i="1" dirty="0" smtClean="0">
                <a:solidFill>
                  <a:srgbClr val="C00000"/>
                </a:solidFill>
              </a:rPr>
              <a:t>&lt;/11</a:t>
            </a:r>
            <a:r>
              <a:rPr lang="en-US" sz="1800" b="1" i="1" dirty="0">
                <a:solidFill>
                  <a:srgbClr val="C00000"/>
                </a:solidFill>
              </a:rPr>
              <a:t>&gt; ;over=”1.0.a”, &lt;/11/0&gt; …..</a:t>
            </a:r>
            <a:r>
              <a:rPr lang="en-US" sz="1800" b="1" dirty="0">
                <a:solidFill>
                  <a:srgbClr val="C00000"/>
                </a:solidFill>
              </a:rPr>
              <a:t> </a:t>
            </a:r>
          </a:p>
          <a:p>
            <a:endParaRPr lang="en-US" sz="1600" dirty="0"/>
          </a:p>
          <a:p>
            <a:pPr marL="0" indent="0">
              <a:buClr>
                <a:srgbClr val="C00000"/>
              </a:buClr>
              <a:buNone/>
            </a:pPr>
            <a:endParaRPr lang="en-US" sz="2400" dirty="0"/>
          </a:p>
          <a:p>
            <a:pPr>
              <a:buClr>
                <a:srgbClr val="C00000"/>
              </a:buClr>
              <a:buFont typeface="Wingdings" panose="05000000000000000000" pitchFamily="2" charset="2"/>
              <a:buChar char="Ø"/>
            </a:pPr>
            <a:endParaRPr lang="en-US" sz="2200" u="sng" dirty="0">
              <a:solidFill>
                <a:srgbClr val="330066"/>
              </a:solidFill>
            </a:endParaRPr>
          </a:p>
          <a:p>
            <a:pPr lvl="1">
              <a:buClr>
                <a:srgbClr val="C00000"/>
              </a:buClr>
              <a:buFont typeface="Wingdings" panose="05000000000000000000" pitchFamily="2" charset="2"/>
              <a:buChar char="Ø"/>
            </a:pPr>
            <a:endParaRPr lang="en-GB" altLang="en-US" b="1" u="sng" dirty="0" smtClean="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smtClean="0">
              <a:solidFill>
                <a:srgbClr val="C00000"/>
              </a:solidFill>
            </a:endParaRP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36467630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238125" y="1073150"/>
            <a:ext cx="9015412" cy="5237162"/>
          </a:xfrm>
        </p:spPr>
        <p:txBody>
          <a:bodyPr/>
          <a:lstStyle/>
          <a:p>
            <a:pPr>
              <a:buClr>
                <a:srgbClr val="C00000"/>
              </a:buClr>
              <a:buFont typeface="Wingdings" panose="05000000000000000000" pitchFamily="2" charset="2"/>
              <a:buChar char="q"/>
            </a:pPr>
            <a:r>
              <a:rPr lang="en-GB" altLang="en-US" sz="2000" b="1" dirty="0" smtClean="0"/>
              <a:t>  </a:t>
            </a:r>
            <a:r>
              <a:rPr lang="en-US" altLang="en-US" sz="2000" b="1" dirty="0" smtClean="0">
                <a:solidFill>
                  <a:schemeClr val="tx1"/>
                </a:solidFill>
              </a:rPr>
              <a:t>View 2 : </a:t>
            </a:r>
            <a:r>
              <a:rPr lang="en-US" sz="2000" b="1" dirty="0">
                <a:solidFill>
                  <a:schemeClr val="tx1"/>
                </a:solidFill>
              </a:rPr>
              <a:t>Implicit versioning for fixing object </a:t>
            </a:r>
            <a:r>
              <a:rPr lang="en-US" sz="2000" b="1" dirty="0" smtClean="0">
                <a:solidFill>
                  <a:schemeClr val="tx1"/>
                </a:solidFill>
              </a:rPr>
              <a:t>ID:11</a:t>
            </a:r>
            <a:r>
              <a:rPr lang="en-US" sz="2000" b="1" dirty="0">
                <a:solidFill>
                  <a:schemeClr val="tx1"/>
                </a:solidFill>
              </a:rPr>
              <a:t>  </a:t>
            </a:r>
            <a:r>
              <a:rPr lang="en-US" sz="2000" b="1" dirty="0" smtClean="0">
                <a:solidFill>
                  <a:schemeClr val="tx1"/>
                </a:solidFill>
              </a:rPr>
              <a:t>(creation </a:t>
            </a:r>
            <a:r>
              <a:rPr lang="en-US" sz="2000" b="1" dirty="0">
                <a:solidFill>
                  <a:schemeClr val="tx1"/>
                </a:solidFill>
              </a:rPr>
              <a:t>&amp; </a:t>
            </a:r>
            <a:r>
              <a:rPr lang="en-US" sz="2000" b="1" dirty="0" smtClean="0">
                <a:solidFill>
                  <a:schemeClr val="tx1"/>
                </a:solidFill>
              </a:rPr>
              <a:t>registration of a </a:t>
            </a:r>
            <a:r>
              <a:rPr lang="en-US" sz="2000" b="1" dirty="0">
                <a:solidFill>
                  <a:schemeClr val="tx1"/>
                </a:solidFill>
              </a:rPr>
              <a:t>new object e.g. </a:t>
            </a:r>
            <a:r>
              <a:rPr lang="en-US" sz="2000" b="1" dirty="0" smtClean="0">
                <a:solidFill>
                  <a:schemeClr val="tx1"/>
                </a:solidFill>
              </a:rPr>
              <a:t>ID:128</a:t>
            </a:r>
            <a:r>
              <a:rPr lang="en-US" sz="2000" b="1" dirty="0" smtClean="0">
                <a:solidFill>
                  <a:schemeClr val="tx1"/>
                </a:solidFill>
              </a:rPr>
              <a:t>)</a:t>
            </a:r>
          </a:p>
          <a:p>
            <a:pPr>
              <a:buClr>
                <a:srgbClr val="C00000"/>
              </a:buClr>
              <a:buFont typeface="Wingdings" panose="05000000000000000000" pitchFamily="2" charset="2"/>
              <a:buChar char="q"/>
            </a:pPr>
            <a:endParaRPr lang="fr-FR" sz="1000" b="1" u="sng" dirty="0" smtClean="0">
              <a:solidFill>
                <a:schemeClr val="tx1"/>
              </a:solidFill>
            </a:endParaRPr>
          </a:p>
          <a:p>
            <a:pPr>
              <a:buClr>
                <a:srgbClr val="C00000"/>
              </a:buClr>
              <a:buFont typeface="Wingdings" panose="05000000000000000000" pitchFamily="2" charset="2"/>
              <a:buChar char="Ø"/>
            </a:pPr>
            <a:r>
              <a:rPr lang="en-US" sz="1600" dirty="0" smtClean="0"/>
              <a:t> </a:t>
            </a:r>
            <a:r>
              <a:rPr lang="en-US" sz="1800" dirty="0" smtClean="0"/>
              <a:t>According </a:t>
            </a:r>
            <a:r>
              <a:rPr lang="en-US" sz="1800" dirty="0"/>
              <a:t>to the “no Object versioning” </a:t>
            </a:r>
            <a:r>
              <a:rPr lang="en-US" sz="1800" dirty="0" smtClean="0"/>
              <a:t>view, </a:t>
            </a:r>
            <a:r>
              <a:rPr lang="en-US" sz="1800" dirty="0"/>
              <a:t>there is </a:t>
            </a:r>
            <a:r>
              <a:rPr lang="en-US" sz="1800" dirty="0" smtClean="0"/>
              <a:t>still a </a:t>
            </a:r>
            <a:r>
              <a:rPr lang="en-US" sz="1800" dirty="0"/>
              <a:t>need to </a:t>
            </a:r>
            <a:r>
              <a:rPr lang="en-US" sz="1800" dirty="0" smtClean="0"/>
              <a:t> fix </a:t>
            </a:r>
            <a:r>
              <a:rPr lang="en-US" sz="1800" dirty="0"/>
              <a:t>the </a:t>
            </a:r>
            <a:r>
              <a:rPr lang="en-US" sz="1800" dirty="0" smtClean="0"/>
              <a:t>data type </a:t>
            </a:r>
            <a:r>
              <a:rPr lang="en-US" sz="1800" dirty="0"/>
              <a:t>change issue</a:t>
            </a:r>
            <a:r>
              <a:rPr lang="en-US" sz="1800" dirty="0" smtClean="0"/>
              <a:t>.</a:t>
            </a:r>
          </a:p>
          <a:p>
            <a:pPr lvl="1">
              <a:buClr>
                <a:srgbClr val="C00000"/>
              </a:buClr>
              <a:buFont typeface="Wingdings" panose="05000000000000000000" pitchFamily="2" charset="2"/>
              <a:buChar char="§"/>
            </a:pPr>
            <a:r>
              <a:rPr lang="en-US" sz="1800" dirty="0" smtClean="0"/>
              <a:t> a </a:t>
            </a:r>
            <a:r>
              <a:rPr lang="en-US" sz="1800" dirty="0"/>
              <a:t>new Object – e.g. ID 128 – must be created to replace the to-be-fixed Object e.g. ID 11/APN.  </a:t>
            </a:r>
            <a:endParaRPr lang="en-US" sz="1800" dirty="0" smtClean="0"/>
          </a:p>
          <a:p>
            <a:pPr lvl="1">
              <a:buClr>
                <a:srgbClr val="C00000"/>
              </a:buClr>
              <a:buFont typeface="Wingdings" panose="05000000000000000000" pitchFamily="2" charset="2"/>
              <a:buChar char="§"/>
            </a:pPr>
            <a:endParaRPr lang="en-US" sz="1800" dirty="0" smtClean="0"/>
          </a:p>
          <a:p>
            <a:pPr>
              <a:buClr>
                <a:srgbClr val="C00000"/>
              </a:buClr>
              <a:buFont typeface="Wingdings" panose="05000000000000000000" pitchFamily="2" charset="2"/>
              <a:buChar char="Ø"/>
            </a:pPr>
            <a:r>
              <a:rPr lang="en-US" sz="1800" dirty="0" smtClean="0"/>
              <a:t> </a:t>
            </a:r>
            <a:r>
              <a:rPr lang="en-US" sz="1800" dirty="0" smtClean="0"/>
              <a:t> S</a:t>
            </a:r>
            <a:r>
              <a:rPr lang="en-US" sz="1800" dirty="0" smtClean="0"/>
              <a:t>ide-effect impact of a fix according to View 2 </a:t>
            </a:r>
          </a:p>
          <a:p>
            <a:pPr marL="514350" lvl="2" indent="-285750">
              <a:buClr>
                <a:srgbClr val="C00000"/>
              </a:buClr>
              <a:buFont typeface="Wingdings" panose="05000000000000000000" pitchFamily="2" charset="2"/>
              <a:buChar char="§"/>
            </a:pPr>
            <a:r>
              <a:rPr lang="en-US" sz="1800" dirty="0" smtClean="0">
                <a:solidFill>
                  <a:srgbClr val="660033"/>
                </a:solidFill>
              </a:rPr>
              <a:t>ID usage inflation brings confusion : what is the relation between ID:11 &amp; ID:128 ?</a:t>
            </a:r>
            <a:endParaRPr lang="en-US" sz="1800" dirty="0" smtClean="0">
              <a:solidFill>
                <a:srgbClr val="660033"/>
              </a:solidFill>
            </a:endParaRPr>
          </a:p>
          <a:p>
            <a:pPr lvl="1">
              <a:buClr>
                <a:srgbClr val="C00000"/>
              </a:buClr>
              <a:buFont typeface="Wingdings" panose="05000000000000000000" pitchFamily="2" charset="2"/>
              <a:buChar char="§"/>
            </a:pPr>
            <a:r>
              <a:rPr lang="en-US" sz="1800" dirty="0" smtClean="0"/>
              <a:t>  Connectivity Object specification update (object 10, 11,12, 13) : </a:t>
            </a:r>
          </a:p>
          <a:p>
            <a:pPr marL="455613" lvl="2" indent="0">
              <a:buNone/>
            </a:pPr>
            <a:r>
              <a:rPr lang="en-US" sz="1800" dirty="0"/>
              <a:t> </a:t>
            </a:r>
            <a:r>
              <a:rPr lang="en-US" sz="1800" dirty="0" smtClean="0"/>
              <a:t>  =&gt;   </a:t>
            </a:r>
            <a:r>
              <a:rPr lang="en-US" sz="1800" dirty="0" smtClean="0"/>
              <a:t>update </a:t>
            </a:r>
            <a:r>
              <a:rPr lang="en-US" sz="1800" dirty="0" smtClean="0"/>
              <a:t>related to </a:t>
            </a:r>
            <a:r>
              <a:rPr lang="en-US" sz="1800" dirty="0"/>
              <a:t>object </a:t>
            </a:r>
            <a:r>
              <a:rPr lang="en-US" sz="1800" dirty="0" smtClean="0"/>
              <a:t>ID:11 </a:t>
            </a:r>
            <a:r>
              <a:rPr lang="en-US" sz="1800" dirty="0"/>
              <a:t> </a:t>
            </a:r>
            <a:r>
              <a:rPr lang="en-US" sz="1800" dirty="0" smtClean="0"/>
              <a:t>need </a:t>
            </a:r>
            <a:r>
              <a:rPr lang="en-US" sz="1800" dirty="0" smtClean="0"/>
              <a:t>to </a:t>
            </a:r>
            <a:r>
              <a:rPr lang="en-US" sz="1800" dirty="0"/>
              <a:t>introduce the replacement of ID:11 by ID:128 </a:t>
            </a:r>
            <a:r>
              <a:rPr lang="en-US" sz="1800" dirty="0" smtClean="0"/>
              <a:t> </a:t>
            </a:r>
          </a:p>
          <a:p>
            <a:pPr marL="1370012" lvl="5" indent="0">
              <a:buNone/>
            </a:pPr>
            <a:r>
              <a:rPr lang="en-US" sz="1800" dirty="0"/>
              <a:t> </a:t>
            </a:r>
            <a:r>
              <a:rPr lang="en-US" sz="1800" dirty="0" smtClean="0"/>
              <a:t>=&gt; APN </a:t>
            </a:r>
            <a:r>
              <a:rPr lang="en-US" sz="1800" dirty="0"/>
              <a:t>in the spec has now to be referenced by ID:128 instead of </a:t>
            </a:r>
            <a:r>
              <a:rPr lang="en-US" sz="1800" dirty="0" smtClean="0"/>
              <a:t>ID:11</a:t>
            </a:r>
          </a:p>
          <a:p>
            <a:pPr marL="1370012" lvl="5" indent="0">
              <a:buNone/>
            </a:pPr>
            <a:endParaRPr lang="en-US" sz="1800" dirty="0"/>
          </a:p>
          <a:p>
            <a:pPr lvl="1">
              <a:buClr>
                <a:srgbClr val="C00000"/>
              </a:buClr>
              <a:buFont typeface="Wingdings" panose="05000000000000000000" pitchFamily="2" charset="2"/>
              <a:buChar char="§"/>
            </a:pPr>
            <a:r>
              <a:rPr lang="en-US" sz="1800" dirty="0" smtClean="0">
                <a:solidFill>
                  <a:srgbClr val="FF0000"/>
                </a:solidFill>
              </a:rPr>
              <a:t> In </a:t>
            </a:r>
            <a:r>
              <a:rPr lang="en-US" sz="1800" dirty="0">
                <a:solidFill>
                  <a:srgbClr val="FF0000"/>
                </a:solidFill>
              </a:rPr>
              <a:t>the LWM2M Client</a:t>
            </a:r>
            <a:r>
              <a:rPr lang="en-US" sz="1800" dirty="0"/>
              <a:t>, fixing Object ID:11 by Object ID:128, means </a:t>
            </a:r>
            <a:r>
              <a:rPr lang="en-US" sz="1800" dirty="0" smtClean="0"/>
              <a:t>modifying</a:t>
            </a:r>
            <a:r>
              <a:rPr lang="en-US" sz="1800" dirty="0" smtClean="0"/>
              <a:t> </a:t>
            </a:r>
            <a:r>
              <a:rPr lang="en-US" sz="1800" dirty="0"/>
              <a:t>all the objects referencing this object ID:11 : i.e. ACL object instances and cellular Object Instances  (see </a:t>
            </a:r>
            <a:r>
              <a:rPr lang="en-US" sz="1800" dirty="0" smtClean="0"/>
              <a:t>below) </a:t>
            </a:r>
          </a:p>
          <a:p>
            <a:pPr marL="225425" lvl="1" indent="0">
              <a:buClr>
                <a:srgbClr val="C00000"/>
              </a:buClr>
              <a:buNone/>
            </a:pPr>
            <a:r>
              <a:rPr lang="en-US" sz="1800" dirty="0"/>
              <a:t> </a:t>
            </a:r>
            <a:r>
              <a:rPr lang="en-US" sz="1800" dirty="0" smtClean="0"/>
              <a:t>                    =&gt;  </a:t>
            </a:r>
            <a:r>
              <a:rPr lang="en-US" sz="1800" dirty="0" smtClean="0"/>
              <a:t>all </a:t>
            </a:r>
            <a:r>
              <a:rPr lang="en-US" sz="1800" dirty="0"/>
              <a:t>references to </a:t>
            </a:r>
            <a:r>
              <a:rPr lang="en-US" sz="1800" dirty="0" smtClean="0"/>
              <a:t>ID:11 </a:t>
            </a:r>
            <a:r>
              <a:rPr lang="en-US" sz="1800" dirty="0"/>
              <a:t>must be changed into </a:t>
            </a:r>
            <a:r>
              <a:rPr lang="en-US" sz="1800" dirty="0" smtClean="0"/>
              <a:t>ID:128</a:t>
            </a:r>
            <a:r>
              <a:rPr lang="en-US" sz="1800" dirty="0"/>
              <a:t>) </a:t>
            </a:r>
            <a:r>
              <a:rPr lang="en-US" sz="1800" dirty="0" smtClean="0"/>
              <a:t>  (heavy process, source error ..)</a:t>
            </a:r>
            <a:endParaRPr lang="en-US" sz="2400" dirty="0"/>
          </a:p>
          <a:p>
            <a:pPr>
              <a:buClr>
                <a:srgbClr val="C00000"/>
              </a:buClr>
              <a:buFont typeface="Wingdings" panose="05000000000000000000" pitchFamily="2" charset="2"/>
              <a:buChar char="Ø"/>
            </a:pPr>
            <a:endParaRPr lang="en-US" sz="2200" u="sng" dirty="0">
              <a:solidFill>
                <a:srgbClr val="330066"/>
              </a:solidFill>
            </a:endParaRPr>
          </a:p>
          <a:p>
            <a:pPr lvl="1">
              <a:buClr>
                <a:srgbClr val="C00000"/>
              </a:buClr>
              <a:buFont typeface="Wingdings" panose="05000000000000000000" pitchFamily="2" charset="2"/>
              <a:buChar char="Ø"/>
            </a:pPr>
            <a:endParaRPr lang="en-GB" altLang="en-US" b="1" u="sng" dirty="0" smtClean="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a:solidFill>
                <a:srgbClr val="C00000"/>
              </a:solidFill>
            </a:endParaRPr>
          </a:p>
          <a:p>
            <a:pPr lvl="1">
              <a:buClr>
                <a:srgbClr val="C00000"/>
              </a:buClr>
              <a:buFont typeface="Wingdings" panose="05000000000000000000" pitchFamily="2" charset="2"/>
              <a:buChar char="Ø"/>
            </a:pPr>
            <a:endParaRPr lang="en-GB" altLang="en-US" b="1" dirty="0" smtClean="0">
              <a:solidFill>
                <a:srgbClr val="C00000"/>
              </a:solidFill>
            </a:endParaRP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41649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62009</TotalTime>
  <Pages>15</Pages>
  <Words>1304</Words>
  <Application>Microsoft Office PowerPoint</Application>
  <PresentationFormat>Custom</PresentationFormat>
  <Paragraphs>367</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ＭＳ Ｐゴシック</vt:lpstr>
      <vt:lpstr>宋体</vt:lpstr>
      <vt:lpstr>Arial</vt:lpstr>
      <vt:lpstr>Arial Narrow</vt:lpstr>
      <vt:lpstr>Tahoma</vt:lpstr>
      <vt:lpstr>Times New Roman</vt:lpstr>
      <vt:lpstr>Wingdings</vt:lpstr>
      <vt:lpstr>OMA Template</vt:lpstr>
      <vt:lpstr>OMA-LWM2M-2016-0013R01-INP_LWM2M Object Versioning  LWM2M Objects Versioning  </vt:lpstr>
      <vt:lpstr>LWM2M Objects Versioning</vt:lpstr>
      <vt:lpstr>LWM2M Objects Versioning</vt:lpstr>
      <vt:lpstr>LWM2M Objects Versioning</vt:lpstr>
      <vt:lpstr>LWM2M Objects Versioning</vt:lpstr>
      <vt:lpstr>LWM2M Objects Versioning</vt:lpstr>
      <vt:lpstr>LWM2M Objects Versioning</vt:lpstr>
      <vt:lpstr>LWM2M Objects Versioning</vt:lpstr>
      <vt:lpstr>LWM2M Objects Versioning</vt:lpstr>
      <vt:lpstr>LWM2M Objects Versioning</vt:lpstr>
      <vt:lpstr>LWM2M Objects Versioning</vt:lpstr>
      <vt:lpstr>LWM2M Objects Versioning</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tgarnier4</cp:lastModifiedBy>
  <cp:revision>535</cp:revision>
  <cp:lastPrinted>2016-02-26T08:21:43Z</cp:lastPrinted>
  <dcterms:created xsi:type="dcterms:W3CDTF">2002-03-19T14:05:12Z</dcterms:created>
  <dcterms:modified xsi:type="dcterms:W3CDTF">2016-05-03T00:40:01Z</dcterms:modified>
</cp:coreProperties>
</file>