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6"/>
  </p:notesMasterIdLst>
  <p:handoutMasterIdLst>
    <p:handoutMasterId r:id="rId7"/>
  </p:handoutMasterIdLst>
  <p:sldIdLst>
    <p:sldId id="293" r:id="rId2"/>
    <p:sldId id="319" r:id="rId3"/>
    <p:sldId id="320" r:id="rId4"/>
    <p:sldId id="321" r:id="rId5"/>
  </p:sldIdLst>
  <p:sldSz cx="9363075" cy="7023100"/>
  <p:notesSz cx="6797675" cy="9928225"/>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860043"/>
    <a:srgbClr val="330066"/>
    <a:srgbClr val="543800"/>
    <a:srgbClr val="660033"/>
    <a:srgbClr val="FDB5C3"/>
    <a:srgbClr val="99FFCC"/>
    <a:srgbClr val="FFCCCC"/>
    <a:srgbClr val="FEEDCE"/>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224" autoAdjust="0"/>
    <p:restoredTop sz="94624" autoAdjust="0"/>
  </p:normalViewPr>
  <p:slideViewPr>
    <p:cSldViewPr>
      <p:cViewPr varScale="1">
        <p:scale>
          <a:sx n="76" d="100"/>
          <a:sy n="76" d="100"/>
        </p:scale>
        <p:origin x="456" y="9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0" d="100"/>
          <a:sy n="60" d="100"/>
        </p:scale>
        <p:origin x="1392" y="72"/>
      </p:cViewPr>
      <p:guideLst>
        <p:guide orient="horz" pos="3128"/>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38704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6463" y="4733852"/>
            <a:ext cx="4984750" cy="4487710"/>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5" name="Rectangle 3"/>
          <p:cNvSpPr>
            <a:spLocks noGrp="1" noRot="1" noChangeAspect="1" noChangeArrowheads="1" noTextEdit="1"/>
          </p:cNvSpPr>
          <p:nvPr>
            <p:ph type="sldImg" idx="2"/>
          </p:nvPr>
        </p:nvSpPr>
        <p:spPr bwMode="auto">
          <a:xfrm>
            <a:off x="1079500" y="862013"/>
            <a:ext cx="4638675" cy="34798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749614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a:ln/>
        </p:spPr>
      </p:sp>
      <p:sp>
        <p:nvSpPr>
          <p:cNvPr id="5123"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dirty="0" smtClean="0">
              <a:latin typeface="Arial" panose="020B0604020202020204" pitchFamily="34" charset="0"/>
            </a:endParaRPr>
          </a:p>
        </p:txBody>
      </p:sp>
    </p:spTree>
    <p:extLst>
      <p:ext uri="{BB962C8B-B14F-4D97-AF65-F5344CB8AC3E}">
        <p14:creationId xmlns:p14="http://schemas.microsoft.com/office/powerpoint/2010/main" val="18325735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31703021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11470494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9113028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112569407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2596747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9040282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635801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1851721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itle 3"/>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17481291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835049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1747446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387157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23495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64911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1048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r>
              <a:rPr lang="en-GB" altLang="en-US" sz="1000" b="1" dirty="0">
                <a:cs typeface="Times New Roman" panose="02020603050405020304" pitchFamily="18" charset="0"/>
              </a:rPr>
              <a:t>© </a:t>
            </a:r>
            <a:r>
              <a:rPr lang="en-GB" altLang="en-US" sz="1000" b="1" dirty="0" smtClean="0">
                <a:cs typeface="Times New Roman" panose="02020603050405020304" pitchFamily="18" charset="0"/>
              </a:rPr>
              <a:t>2016 </a:t>
            </a:r>
            <a:r>
              <a:rPr lang="en-GB" altLang="en-US" sz="1000" b="1" dirty="0">
                <a:cs typeface="Times New Roman" panose="02020603050405020304" pitchFamily="18" charset="0"/>
              </a:rPr>
              <a:t>Open Mobile Alliance Ltd.  All Rights Reserved.</a:t>
            </a:r>
            <a:endParaRPr lang="en-US" altLang="en-US" sz="1000" b="1" dirty="0"/>
          </a:p>
          <a:p>
            <a:r>
              <a:rPr lang="en-US" altLang="en-US" sz="900" b="1" dirty="0">
                <a:latin typeface="Arial Narrow" panose="020B0606020202030204" pitchFamily="34" charset="0"/>
                <a:cs typeface="Times New Roman" panose="02020603050405020304" pitchFamily="18" charset="0"/>
              </a:rPr>
              <a:t>Used with the permission of the Open Mobile Alliance Ltd. under the terms as stated in this document.</a:t>
            </a:r>
            <a:endParaRPr lang="en-US" altLang="en-US" sz="900" b="1" dirty="0">
              <a:solidFill>
                <a:srgbClr val="999999"/>
              </a:solidFill>
              <a:latin typeface="Arial Narrow" panose="020B0606020202030204" pitchFamily="34" charset="0"/>
            </a:endParaRPr>
          </a:p>
        </p:txBody>
      </p:sp>
      <p:sp>
        <p:nvSpPr>
          <p:cNvPr id="1031" name="Rectangle 18"/>
          <p:cNvSpPr>
            <a:spLocks noChangeArrowheads="1"/>
          </p:cNvSpPr>
          <p:nvPr userDrawn="1"/>
        </p:nvSpPr>
        <p:spPr bwMode="auto">
          <a:xfrm>
            <a:off x="4724400" y="6629400"/>
            <a:ext cx="3352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ctr"/>
            <a:r>
              <a:rPr lang="en-US" altLang="ja-JP" sz="1800" dirty="0" smtClean="0">
                <a:ea typeface="ＭＳ Ｐゴシック" panose="020B0600070205080204" pitchFamily="34" charset="-128"/>
              </a:rPr>
              <a:t>OMA-LWM2M-2016-0034-INP</a:t>
            </a:r>
            <a:endParaRPr lang="en-US" altLang="en-US" sz="1800" b="1" dirty="0">
              <a:latin typeface="Arial Narrow" panose="020B0606020202030204" pitchFamily="34" charset="0"/>
            </a:endParaRPr>
          </a:p>
        </p:txBody>
      </p:sp>
      <p:sp>
        <p:nvSpPr>
          <p:cNvPr id="1032" name="Rectangle 19"/>
          <p:cNvSpPr>
            <a:spLocks noChangeArrowheads="1"/>
          </p:cNvSpPr>
          <p:nvPr userDrawn="1"/>
        </p:nvSpPr>
        <p:spPr bwMode="auto">
          <a:xfrm>
            <a:off x="8001000" y="6629400"/>
            <a:ext cx="1362075" cy="404813"/>
          </a:xfrm>
          <a:prstGeom prst="rect">
            <a:avLst/>
          </a:prstGeom>
          <a:noFill/>
          <a:ln w="12700">
            <a:noFill/>
            <a:miter lim="800000"/>
            <a:headEnd/>
            <a:tailEnd/>
          </a:ln>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en-US" sz="1800" b="1" smtClean="0">
                <a:latin typeface="Arial Narrow" panose="020B0606020202030204" pitchFamily="34" charset="0"/>
              </a:rPr>
              <a:t>Slide #</a:t>
            </a:r>
            <a:fld id="{FD6CA7DB-08DD-4033-8306-D47E4195CDD5}" type="slidenum">
              <a:rPr lang="en-US" altLang="en-US" sz="1800" b="1" smtClean="0">
                <a:latin typeface="Arial Narrow" panose="020B0606020202030204" pitchFamily="34" charset="0"/>
              </a:rPr>
              <a:pPr algn="r">
                <a:lnSpc>
                  <a:spcPct val="90000"/>
                </a:lnSpc>
                <a:defRPr/>
              </a:pPr>
              <a:t>‹#›</a:t>
            </a:fld>
            <a:r>
              <a:rPr lang="en-US" altLang="en-US" sz="1800" b="1" smtClean="0">
                <a:latin typeface="Arial Narrow" panose="020B0606020202030204" pitchFamily="34" charset="0"/>
              </a:rPr>
              <a:t/>
            </a:r>
            <a:br>
              <a:rPr lang="en-US" altLang="en-US" sz="1800" b="1" smtClean="0">
                <a:latin typeface="Arial Narrow" panose="020B0606020202030204" pitchFamily="34" charset="0"/>
              </a:rPr>
            </a:br>
            <a:r>
              <a:rPr lang="en-US" altLang="en-US" sz="500" smtClean="0">
                <a:solidFill>
                  <a:srgbClr val="999999"/>
                </a:solidFill>
              </a:rPr>
              <a:t>[OMA-Template-SlideDeck-20140101-I]</a:t>
            </a:r>
            <a:endParaRPr lang="en-US" altLang="en-US" sz="1800" b="1" smtClean="0">
              <a:latin typeface="Arial Narrow" panose="020B0606020202030204"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en-US"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dirty="0" smtClean="0"/>
              <a:t>1st Level Bullet</a:t>
            </a:r>
          </a:p>
          <a:p>
            <a:pPr lvl="1"/>
            <a:r>
              <a:rPr lang="en-US" altLang="en-US" dirty="0" smtClean="0"/>
              <a:t>2nd Level Bullet</a:t>
            </a:r>
          </a:p>
          <a:p>
            <a:pPr lvl="2"/>
            <a:r>
              <a:rPr lang="en-US" altLang="en-US" dirty="0" smtClean="0"/>
              <a:t>3rd Level Bullet</a:t>
            </a:r>
          </a:p>
          <a:p>
            <a:pPr lvl="3"/>
            <a:r>
              <a:rPr lang="en-US" altLang="en-US" dirty="0" smtClean="0"/>
              <a:t>4th Level Bullet</a:t>
            </a:r>
          </a:p>
          <a:p>
            <a:pPr lvl="4"/>
            <a:r>
              <a:rPr lang="en-US" altLang="en-US" dirty="0" smtClean="0"/>
              <a:t>5th Level Bullet</a:t>
            </a:r>
          </a:p>
        </p:txBody>
      </p:sp>
    </p:spTree>
  </p:cSld>
  <p:clrMap bg1="lt1" tx1="dk1" bg2="lt2" tx2="dk2" accent1="accent1" accent2="accent2" accent3="accent3" accent4="accent4" accent5="accent5" accent6="accent6" hlink="hlink" folHlink="folHlink"/>
  <p:sldLayoutIdLst>
    <p:sldLayoutId id="2147483674"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http://www.openmobilealliance.org/UseAgreement.html" TargetMode="External"/><Relationship Id="rId4" Type="http://schemas.openxmlformats.org/officeDocument/2006/relationships/hyperlink" Target="mailto:thierry.garnier@gemalto.com"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6.jpeg"/><Relationship Id="rId5" Type="http://schemas.openxmlformats.org/officeDocument/2006/relationships/image" Target="../media/image5.gif"/><Relationship Id="rId4" Type="http://schemas.openxmlformats.org/officeDocument/2006/relationships/image" Target="../media/image4.gi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098"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27"/>
          <p:cNvSpPr>
            <a:spLocks noChangeArrowheads="1"/>
          </p:cNvSpPr>
          <p:nvPr/>
        </p:nvSpPr>
        <p:spPr bwMode="auto">
          <a:xfrm>
            <a:off x="642938" y="1981200"/>
            <a:ext cx="830580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tabLst>
                <a:tab pos="1827213" algn="r"/>
                <a:tab pos="1939925" algn="l"/>
              </a:tabLst>
              <a:defRPr sz="2000">
                <a:solidFill>
                  <a:schemeClr val="tx1"/>
                </a:solidFill>
                <a:latin typeface="Arial" panose="020B0604020202020204" pitchFamily="34" charset="0"/>
              </a:defRPr>
            </a:lvl1pPr>
            <a:lvl2pPr marL="742950" indent="-285750" defTabSz="762000">
              <a:lnSpc>
                <a:spcPct val="90000"/>
              </a:lnSpc>
              <a:tabLst>
                <a:tab pos="1827213" algn="r"/>
                <a:tab pos="1939925" algn="l"/>
              </a:tabLst>
              <a:defRPr sz="2000">
                <a:solidFill>
                  <a:schemeClr val="tx1"/>
                </a:solidFill>
                <a:latin typeface="Arial" panose="020B0604020202020204" pitchFamily="34" charset="0"/>
              </a:defRPr>
            </a:lvl2pPr>
            <a:lvl3pPr marL="1143000" indent="-228600" defTabSz="762000">
              <a:lnSpc>
                <a:spcPct val="90000"/>
              </a:lnSpc>
              <a:tabLst>
                <a:tab pos="1827213" algn="r"/>
                <a:tab pos="1939925" algn="l"/>
              </a:tabLst>
              <a:defRPr sz="2000">
                <a:solidFill>
                  <a:schemeClr val="tx1"/>
                </a:solidFill>
                <a:latin typeface="Arial" panose="020B0604020202020204" pitchFamily="34" charset="0"/>
              </a:defRPr>
            </a:lvl3pPr>
            <a:lvl4pPr marL="1600200" indent="-228600" defTabSz="762000">
              <a:lnSpc>
                <a:spcPct val="90000"/>
              </a:lnSpc>
              <a:tabLst>
                <a:tab pos="1827213" algn="r"/>
                <a:tab pos="1939925" algn="l"/>
              </a:tabLst>
              <a:defRPr sz="2000">
                <a:solidFill>
                  <a:schemeClr val="tx1"/>
                </a:solidFill>
                <a:latin typeface="Arial" panose="020B0604020202020204" pitchFamily="34" charset="0"/>
              </a:defRPr>
            </a:lvl4pPr>
            <a:lvl5pPr marL="2057400" indent="-228600" defTabSz="762000">
              <a:lnSpc>
                <a:spcPct val="90000"/>
              </a:lnSpc>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en-US" b="1" dirty="0">
                <a:latin typeface="Tahoma" panose="020B0604030504040204" pitchFamily="34" charset="0"/>
              </a:rPr>
              <a:t>	Submitted To:	OMA-DM</a:t>
            </a:r>
          </a:p>
          <a:p>
            <a:pPr>
              <a:lnSpc>
                <a:spcPct val="95000"/>
              </a:lnSpc>
              <a:spcAft>
                <a:spcPct val="35000"/>
              </a:spcAft>
            </a:pPr>
            <a:r>
              <a:rPr lang="en-US" altLang="en-US" b="1" dirty="0">
                <a:latin typeface="Tahoma" panose="020B0604030504040204" pitchFamily="34" charset="0"/>
              </a:rPr>
              <a:t>	Date:	</a:t>
            </a:r>
            <a:r>
              <a:rPr lang="en-US" altLang="en-US" b="1" dirty="0" smtClean="0">
                <a:latin typeface="Tahoma" panose="020B0604030504040204" pitchFamily="34" charset="0"/>
              </a:rPr>
              <a:t>2016 April 25th</a:t>
            </a:r>
            <a:r>
              <a:rPr lang="en-US" altLang="en-US" b="1" dirty="0">
                <a:latin typeface="Tahoma" panose="020B0604030504040204" pitchFamily="34" charset="0"/>
              </a:rPr>
              <a:t>	</a:t>
            </a:r>
          </a:p>
          <a:p>
            <a:pPr>
              <a:lnSpc>
                <a:spcPct val="95000"/>
              </a:lnSpc>
              <a:spcAft>
                <a:spcPct val="35000"/>
              </a:spcAft>
            </a:pPr>
            <a:r>
              <a:rPr lang="en-US" altLang="en-US" b="1" dirty="0">
                <a:latin typeface="Tahoma" panose="020B0604030504040204" pitchFamily="34" charset="0"/>
              </a:rPr>
              <a:t>	Availability:	      Public            OMA Confidential</a:t>
            </a:r>
          </a:p>
          <a:p>
            <a:pPr>
              <a:lnSpc>
                <a:spcPct val="95000"/>
              </a:lnSpc>
              <a:spcAft>
                <a:spcPct val="35000"/>
              </a:spcAft>
            </a:pPr>
            <a:endParaRPr lang="en-US" altLang="en-US" b="1" dirty="0">
              <a:latin typeface="Tahoma" panose="020B0604030504040204" pitchFamily="34" charset="0"/>
            </a:endParaRPr>
          </a:p>
          <a:p>
            <a:pPr>
              <a:lnSpc>
                <a:spcPct val="95000"/>
              </a:lnSpc>
              <a:spcAft>
                <a:spcPct val="35000"/>
              </a:spcAft>
            </a:pPr>
            <a:r>
              <a:rPr lang="en-US" altLang="en-US" b="1" dirty="0">
                <a:latin typeface="Tahoma" panose="020B0604030504040204" pitchFamily="34" charset="0"/>
              </a:rPr>
              <a:t>	Contact:	Thierry GARNIER, </a:t>
            </a:r>
            <a:r>
              <a:rPr lang="en-US" altLang="en-US" b="1" dirty="0" smtClean="0">
                <a:latin typeface="Tahoma" panose="020B0604030504040204" pitchFamily="34" charset="0"/>
                <a:hlinkClick r:id="rId4"/>
              </a:rPr>
              <a:t>thierry.garnier@gemalto.com</a:t>
            </a:r>
            <a:endParaRPr lang="en-US" altLang="en-US" b="1" dirty="0" smtClean="0">
              <a:latin typeface="Tahoma" panose="020B0604030504040204" pitchFamily="34" charset="0"/>
            </a:endParaRPr>
          </a:p>
          <a:p>
            <a:pPr>
              <a:lnSpc>
                <a:spcPct val="95000"/>
              </a:lnSpc>
              <a:spcAft>
                <a:spcPct val="35000"/>
              </a:spcAft>
            </a:pPr>
            <a:r>
              <a:rPr lang="fr-FR" altLang="en-US" b="1" dirty="0">
                <a:latin typeface="Tahoma" panose="020B0604030504040204" pitchFamily="34" charset="0"/>
              </a:rPr>
              <a:t> </a:t>
            </a:r>
            <a:r>
              <a:rPr lang="fr-FR" altLang="en-US" b="1" dirty="0" smtClean="0">
                <a:latin typeface="Tahoma" panose="020B0604030504040204" pitchFamily="34" charset="0"/>
              </a:rPr>
              <a:t>                         </a:t>
            </a:r>
            <a:endParaRPr lang="en-US" altLang="en-US" sz="1800" b="1" dirty="0">
              <a:latin typeface="Tahoma" panose="020B0604030504040204" pitchFamily="34" charset="0"/>
            </a:endParaRPr>
          </a:p>
          <a:p>
            <a:pPr>
              <a:lnSpc>
                <a:spcPct val="95000"/>
              </a:lnSpc>
              <a:spcAft>
                <a:spcPct val="35000"/>
              </a:spcAft>
            </a:pPr>
            <a:r>
              <a:rPr lang="en-US" altLang="en-US" b="1" dirty="0">
                <a:latin typeface="Tahoma" panose="020B0604030504040204" pitchFamily="34" charset="0"/>
              </a:rPr>
              <a:t>	 	</a:t>
            </a:r>
          </a:p>
          <a:p>
            <a:pPr>
              <a:lnSpc>
                <a:spcPct val="95000"/>
              </a:lnSpc>
              <a:spcAft>
                <a:spcPct val="35000"/>
              </a:spcAft>
            </a:pPr>
            <a:r>
              <a:rPr lang="en-US" altLang="en-US" b="1" dirty="0">
                <a:latin typeface="Tahoma" panose="020B0604030504040204" pitchFamily="34" charset="0"/>
              </a:rPr>
              <a:t>          	Source:  </a:t>
            </a:r>
            <a:r>
              <a:rPr lang="en-US" altLang="en-US" b="1" dirty="0" err="1">
                <a:latin typeface="Tahoma" panose="020B0604030504040204" pitchFamily="34" charset="0"/>
              </a:rPr>
              <a:t>Gemalto</a:t>
            </a:r>
            <a:r>
              <a:rPr lang="en-US" altLang="en-US" b="1" dirty="0">
                <a:latin typeface="Tahoma" panose="020B0604030504040204" pitchFamily="34" charset="0"/>
              </a:rPr>
              <a:t> N.V</a:t>
            </a:r>
          </a:p>
        </p:txBody>
      </p:sp>
      <p:sp>
        <p:nvSpPr>
          <p:cNvPr id="4100" name="Rectangle 26"/>
          <p:cNvSpPr>
            <a:spLocks noGrp="1" noChangeArrowheads="1"/>
          </p:cNvSpPr>
          <p:nvPr>
            <p:ph type="ctrTitle" idx="4294967295"/>
          </p:nvPr>
        </p:nvSpPr>
        <p:spPr>
          <a:xfrm>
            <a:off x="1366838" y="228600"/>
            <a:ext cx="7996237" cy="1549400"/>
          </a:xfrm>
          <a:noFill/>
        </p:spPr>
        <p:txBody>
          <a:bodyPr anchor="t"/>
          <a:lstStyle/>
          <a:p>
            <a:r>
              <a:rPr lang="en-US" altLang="ja-JP" sz="2800" dirty="0" smtClean="0">
                <a:ea typeface="ＭＳ Ｐゴシック" panose="020B0600070205080204" pitchFamily="34" charset="-128"/>
              </a:rPr>
              <a:t>OMA-DM-LightweightM2M-2016-0034-INP</a:t>
            </a:r>
            <a:br>
              <a:rPr lang="en-US" altLang="ja-JP" sz="2800" dirty="0" smtClean="0">
                <a:ea typeface="ＭＳ Ｐゴシック" panose="020B0600070205080204" pitchFamily="34" charset="-128"/>
              </a:rPr>
            </a:br>
            <a:r>
              <a:rPr lang="en-US" altLang="ja-JP" sz="2800" dirty="0" smtClean="0">
                <a:ea typeface="ＭＳ Ｐゴシック" panose="020B0600070205080204" pitchFamily="34" charset="-128"/>
              </a:rPr>
              <a:t/>
            </a:r>
            <a:br>
              <a:rPr lang="en-US" altLang="ja-JP" sz="2800" dirty="0" smtClean="0">
                <a:ea typeface="ＭＳ Ｐゴシック" panose="020B0600070205080204" pitchFamily="34" charset="-128"/>
              </a:rPr>
            </a:br>
            <a:r>
              <a:rPr lang="en-US" altLang="ja-JP" sz="2800" dirty="0" err="1" smtClean="0">
                <a:ea typeface="ＭＳ Ｐゴシック" panose="020B0600070205080204" pitchFamily="34" charset="-128"/>
              </a:rPr>
              <a:t>Github_Issues_Synthesis</a:t>
            </a:r>
            <a:r>
              <a:rPr lang="en-US" altLang="ja-JP" sz="2800" dirty="0" smtClean="0">
                <a:ea typeface="ＭＳ Ｐゴシック" panose="020B0600070205080204" pitchFamily="34" charset="-128"/>
              </a:rPr>
              <a:t> I)</a:t>
            </a:r>
            <a:br>
              <a:rPr lang="en-US" altLang="ja-JP" sz="2800" dirty="0" smtClean="0">
                <a:ea typeface="ＭＳ Ｐゴシック" panose="020B0600070205080204" pitchFamily="34" charset="-128"/>
              </a:rPr>
            </a:br>
            <a:endParaRPr lang="en-US" altLang="en-US" sz="2800" dirty="0" smtClean="0"/>
          </a:p>
        </p:txBody>
      </p:sp>
      <p:sp>
        <p:nvSpPr>
          <p:cNvPr id="4101"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r>
              <a:rPr lang="en-US" altLang="en-US" sz="1800" b="1">
                <a:solidFill>
                  <a:srgbClr val="800000"/>
                </a:solidFill>
                <a:latin typeface="Tahoma" panose="020B0604030504040204" pitchFamily="34" charset="0"/>
              </a:rPr>
              <a:t>X</a:t>
            </a:r>
          </a:p>
        </p:txBody>
      </p:sp>
      <p:sp>
        <p:nvSpPr>
          <p:cNvPr id="4102"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endParaRPr lang="en-GB" altLang="en-US" sz="1800" b="1">
              <a:solidFill>
                <a:srgbClr val="800000"/>
              </a:solidFill>
              <a:latin typeface="Tahoma" panose="020B0604030504040204" pitchFamily="34" charset="0"/>
            </a:endParaRPr>
          </a:p>
        </p:txBody>
      </p:sp>
      <p:sp>
        <p:nvSpPr>
          <p:cNvPr id="4103" name="Text Box 57"/>
          <p:cNvSpPr txBox="1">
            <a:spLocks noChangeArrowheads="1"/>
          </p:cNvSpPr>
          <p:nvPr/>
        </p:nvSpPr>
        <p:spPr bwMode="auto">
          <a:xfrm>
            <a:off x="1296988" y="5080000"/>
            <a:ext cx="6781800" cy="635000"/>
          </a:xfrm>
          <a:prstGeom prst="rect">
            <a:avLst/>
          </a:prstGeom>
          <a:solidFill>
            <a:srgbClr val="EAEAEA"/>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spcBef>
                <a:spcPct val="35000"/>
              </a:spcBef>
            </a:pPr>
            <a:r>
              <a:rPr lang="en-US" altLang="en-US" sz="900">
                <a:cs typeface="Times New Roman" panose="02020603050405020304" pitchFamily="18" charset="0"/>
              </a:rPr>
              <a:t>USE OF THIS DOCUMENT BY NON-OMA MEMBERS IS SUBJECT TO ALL OF THE TERMS AND CONDITIONS OF THE USE AGREEMENT (located at </a:t>
            </a:r>
            <a:r>
              <a:rPr lang="en-US" altLang="en-US" sz="900">
                <a:cs typeface="Times New Roman" panose="02020603050405020304" pitchFamily="18" charset="0"/>
                <a:hlinkClick r:id="rId5"/>
              </a:rPr>
              <a:t>http://www.openmobilealliance.org/UseAgreement.html</a:t>
            </a:r>
            <a:r>
              <a:rPr lang="en-US" altLang="en-US" sz="900">
                <a:cs typeface="Times New Roman" panose="02020603050405020304" pitchFamily="18" charset="0"/>
              </a:rPr>
              <a:t>) AND IF YOU HAVE NOT AGREED TO THE TERMS OF THE USE AGREEMENT, YOU DO NOT HAVE THE RIGHT TO USE, COPY OR DISTRIBUTE THIS DOCUMENT.</a:t>
            </a:r>
          </a:p>
          <a:p>
            <a:pPr>
              <a:spcBef>
                <a:spcPct val="35000"/>
              </a:spcBef>
            </a:pPr>
            <a:r>
              <a:rPr lang="en-US" altLang="en-US" sz="900">
                <a:cs typeface="Times New Roman" panose="02020603050405020304" pitchFamily="18" charset="0"/>
              </a:rPr>
              <a:t>THIS DOCUMENT IS PROVIDED ON AN "AS IS" "AS AVAILABLE" AND "WITH ALL FAULTS" BASIS.</a:t>
            </a:r>
            <a:endParaRPr lang="en-US" altLang="en-US" sz="900"/>
          </a:p>
        </p:txBody>
      </p:sp>
      <p:sp>
        <p:nvSpPr>
          <p:cNvPr id="4104"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35000"/>
              </a:spcBef>
            </a:pPr>
            <a:r>
              <a:rPr lang="en-US" altLang="en-US" sz="900" b="1">
                <a:cs typeface="Times New Roman" panose="02020603050405020304" pitchFamily="18" charset="0"/>
              </a:rPr>
              <a:t>Intellectual Property Rights</a:t>
            </a:r>
          </a:p>
          <a:p>
            <a:pPr>
              <a:spcBef>
                <a:spcPct val="35000"/>
              </a:spcBef>
            </a:pPr>
            <a:r>
              <a:rPr lang="en-US" altLang="en-US" sz="900">
                <a:cs typeface="Times New Roman" panose="02020603050405020304"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p:nvPr>
        </p:nvSpPr>
        <p:spPr>
          <a:xfrm>
            <a:off x="306388" y="233363"/>
            <a:ext cx="8748712" cy="703262"/>
          </a:xfrm>
        </p:spPr>
        <p:txBody>
          <a:bodyPr/>
          <a:lstStyle/>
          <a:p>
            <a:r>
              <a:rPr lang="fr-FR" altLang="en-US" dirty="0" err="1" smtClean="0">
                <a:ea typeface="ＭＳ Ｐゴシック" panose="020B0600070205080204" pitchFamily="34" charset="-128"/>
              </a:rPr>
              <a:t>Github</a:t>
            </a:r>
            <a:r>
              <a:rPr lang="fr-FR" altLang="en-US" dirty="0" smtClean="0">
                <a:ea typeface="ＭＳ Ｐゴシック" panose="020B0600070205080204" pitchFamily="34" charset="-128"/>
              </a:rPr>
              <a:t> Issues : April Picture in </a:t>
            </a:r>
            <a:r>
              <a:rPr lang="fr-FR" altLang="en-US" dirty="0" err="1" smtClean="0">
                <a:ea typeface="ＭＳ Ｐゴシック" panose="020B0600070205080204" pitchFamily="34" charset="-128"/>
              </a:rPr>
              <a:t>brief</a:t>
            </a:r>
            <a:endParaRPr lang="en-GB" altLang="en-US" dirty="0" smtClean="0"/>
          </a:p>
        </p:txBody>
      </p:sp>
      <p:sp>
        <p:nvSpPr>
          <p:cNvPr id="8195" name="Rectangle 5"/>
          <p:cNvSpPr>
            <a:spLocks noGrp="1" noChangeArrowheads="1"/>
          </p:cNvSpPr>
          <p:nvPr>
            <p:ph type="body" idx="1"/>
          </p:nvPr>
        </p:nvSpPr>
        <p:spPr>
          <a:xfrm>
            <a:off x="306388" y="1149350"/>
            <a:ext cx="8885237" cy="5237162"/>
          </a:xfrm>
        </p:spPr>
        <p:txBody>
          <a:bodyPr/>
          <a:lstStyle/>
          <a:p>
            <a:pPr>
              <a:buClr>
                <a:srgbClr val="C00000"/>
              </a:buClr>
              <a:buFont typeface="Wingdings" panose="05000000000000000000" pitchFamily="2" charset="2"/>
              <a:buChar char="q"/>
            </a:pPr>
            <a:r>
              <a:rPr lang="en-GB" altLang="en-US" sz="2000" b="1" dirty="0" smtClean="0"/>
              <a:t>   April 26</a:t>
            </a:r>
            <a:r>
              <a:rPr lang="en-GB" altLang="en-US" sz="2000" b="1" baseline="30000" dirty="0" smtClean="0"/>
              <a:t>th</a:t>
            </a:r>
            <a:r>
              <a:rPr lang="en-GB" altLang="en-US" sz="2000" b="1" dirty="0" smtClean="0"/>
              <a:t>, Status </a:t>
            </a:r>
          </a:p>
          <a:p>
            <a:pPr marL="0" indent="0">
              <a:buClr>
                <a:srgbClr val="C00000"/>
              </a:buClr>
              <a:buNone/>
            </a:pPr>
            <a:endParaRPr lang="en-GB" altLang="en-US" sz="2000" b="1" dirty="0" smtClean="0"/>
          </a:p>
          <a:p>
            <a:pPr marL="0" indent="0">
              <a:buClr>
                <a:srgbClr val="C00000"/>
              </a:buClr>
              <a:buNone/>
            </a:pPr>
            <a:endParaRPr lang="en-GB" altLang="en-US" sz="2000" b="1" dirty="0" smtClean="0"/>
          </a:p>
          <a:p>
            <a:pPr marL="0" indent="0">
              <a:buClr>
                <a:srgbClr val="C00000"/>
              </a:buClr>
              <a:buNone/>
            </a:pPr>
            <a:endParaRPr lang="en-GB" altLang="en-US" sz="2000" b="1" dirty="0">
              <a:solidFill>
                <a:schemeClr val="tx1"/>
              </a:solidFill>
            </a:endParaRPr>
          </a:p>
          <a:p>
            <a:pPr marL="0" indent="0">
              <a:buClr>
                <a:srgbClr val="C00000"/>
              </a:buClr>
              <a:buNone/>
            </a:pPr>
            <a:endParaRPr lang="en-GB" altLang="en-US" sz="2800" b="1" dirty="0" smtClean="0">
              <a:solidFill>
                <a:schemeClr val="tx1"/>
              </a:solidFill>
            </a:endParaRPr>
          </a:p>
          <a:p>
            <a:pPr marL="225425" lvl="1" indent="0">
              <a:buClr>
                <a:srgbClr val="C00000"/>
              </a:buClr>
              <a:buNone/>
            </a:pPr>
            <a:endParaRPr lang="en-GB" altLang="en-US" sz="1800" b="1" dirty="0" smtClean="0">
              <a:solidFill>
                <a:schemeClr val="tx1"/>
              </a:solidFill>
            </a:endParaRPr>
          </a:p>
          <a:p>
            <a:pPr marL="355600" lvl="1" indent="-355600">
              <a:buClr>
                <a:srgbClr val="C00000"/>
              </a:buClr>
              <a:buFont typeface="Wingdings" panose="05000000000000000000" pitchFamily="2" charset="2"/>
              <a:buChar char="q"/>
            </a:pPr>
            <a:r>
              <a:rPr lang="en-GB" altLang="en-US" sz="2000" b="1" dirty="0"/>
              <a:t> </a:t>
            </a:r>
            <a:r>
              <a:rPr lang="en-GB" altLang="en-US" sz="2000" b="1" dirty="0" smtClean="0">
                <a:solidFill>
                  <a:srgbClr val="002060"/>
                </a:solidFill>
              </a:rPr>
              <a:t> After Edinburgh  F2F meeting :  about ~10  issues are expected  to be closed </a:t>
            </a:r>
          </a:p>
          <a:p>
            <a:pPr marL="0" lvl="1" indent="0">
              <a:buClr>
                <a:srgbClr val="C00000"/>
              </a:buClr>
              <a:buNone/>
            </a:pPr>
            <a:endParaRPr lang="en-GB" altLang="en-US" sz="2000" b="1" dirty="0">
              <a:solidFill>
                <a:srgbClr val="002060"/>
              </a:solidFill>
            </a:endParaRPr>
          </a:p>
          <a:p>
            <a:pPr marL="355600" lvl="1" indent="-355600">
              <a:buClr>
                <a:srgbClr val="C00000"/>
              </a:buClr>
              <a:buFont typeface="Wingdings" panose="05000000000000000000" pitchFamily="2" charset="2"/>
              <a:buChar char="q"/>
            </a:pPr>
            <a:r>
              <a:rPr lang="en-GB" altLang="en-US" sz="2000" b="1" dirty="0">
                <a:solidFill>
                  <a:srgbClr val="002060"/>
                </a:solidFill>
              </a:rPr>
              <a:t> </a:t>
            </a:r>
            <a:r>
              <a:rPr lang="en-GB" altLang="en-US" sz="2000" b="1" dirty="0" smtClean="0">
                <a:solidFill>
                  <a:srgbClr val="002060"/>
                </a:solidFill>
              </a:rPr>
              <a:t>Each issue is specific </a:t>
            </a:r>
          </a:p>
          <a:p>
            <a:pPr marL="584200" lvl="2" indent="-355600">
              <a:buClr>
                <a:srgbClr val="C00000"/>
              </a:buClr>
              <a:buFont typeface="Wingdings" panose="05000000000000000000" pitchFamily="2" charset="2"/>
              <a:buChar char="§"/>
            </a:pPr>
            <a:r>
              <a:rPr lang="en-GB" altLang="en-US" sz="1600" b="1" dirty="0" smtClean="0">
                <a:solidFill>
                  <a:srgbClr val="002060"/>
                </a:solidFill>
              </a:rPr>
              <a:t>Few issues require simple answer/explanation only</a:t>
            </a:r>
          </a:p>
          <a:p>
            <a:pPr marL="584200" lvl="2" indent="-355600">
              <a:buClr>
                <a:srgbClr val="C00000"/>
              </a:buClr>
              <a:buFont typeface="Wingdings" panose="05000000000000000000" pitchFamily="2" charset="2"/>
              <a:buChar char="§"/>
            </a:pPr>
            <a:r>
              <a:rPr lang="en-GB" altLang="en-US" sz="1600" b="1" dirty="0" smtClean="0">
                <a:solidFill>
                  <a:srgbClr val="002060"/>
                </a:solidFill>
              </a:rPr>
              <a:t>Few issues require simple correction through CR(s)</a:t>
            </a:r>
          </a:p>
          <a:p>
            <a:pPr marL="584200" lvl="2" indent="-355600">
              <a:buClr>
                <a:srgbClr val="C00000"/>
              </a:buClr>
              <a:buFont typeface="Wingdings" panose="05000000000000000000" pitchFamily="2" charset="2"/>
              <a:buChar char="§"/>
            </a:pPr>
            <a:r>
              <a:rPr lang="en-GB" altLang="en-US" sz="1600" b="1" dirty="0" smtClean="0">
                <a:solidFill>
                  <a:srgbClr val="002060"/>
                </a:solidFill>
              </a:rPr>
              <a:t>Few issues require to catch DM WG agreement for a position</a:t>
            </a:r>
          </a:p>
          <a:p>
            <a:pPr marL="584200" lvl="2" indent="-355600">
              <a:buClr>
                <a:srgbClr val="C00000"/>
              </a:buClr>
              <a:buFont typeface="Wingdings" panose="05000000000000000000" pitchFamily="2" charset="2"/>
              <a:buChar char="§"/>
            </a:pPr>
            <a:r>
              <a:rPr lang="en-GB" altLang="en-US" sz="1600" b="1" dirty="0" smtClean="0">
                <a:solidFill>
                  <a:srgbClr val="C00000"/>
                </a:solidFill>
              </a:rPr>
              <a:t>Few issues require to seriously </a:t>
            </a:r>
            <a:r>
              <a:rPr lang="en-GB" altLang="en-US" sz="1600" b="1" dirty="0" err="1" smtClean="0">
                <a:solidFill>
                  <a:srgbClr val="C00000"/>
                </a:solidFill>
              </a:rPr>
              <a:t>revisite</a:t>
            </a:r>
            <a:r>
              <a:rPr lang="en-GB" altLang="en-US" sz="1600" b="1" dirty="0" smtClean="0">
                <a:solidFill>
                  <a:srgbClr val="C00000"/>
                </a:solidFill>
              </a:rPr>
              <a:t> a specific LWM2M  feature </a:t>
            </a:r>
          </a:p>
          <a:p>
            <a:pPr marL="584200" lvl="2" indent="-355600">
              <a:buClr>
                <a:srgbClr val="C00000"/>
              </a:buClr>
              <a:buFont typeface="Wingdings" panose="05000000000000000000" pitchFamily="2" charset="2"/>
              <a:buChar char="§"/>
            </a:pPr>
            <a:r>
              <a:rPr lang="en-GB" altLang="en-US" sz="1600" b="1" dirty="0" smtClean="0">
                <a:solidFill>
                  <a:srgbClr val="002060"/>
                </a:solidFill>
              </a:rPr>
              <a:t>Few issues are good inputs for LWM2M next release</a:t>
            </a:r>
          </a:p>
          <a:p>
            <a:pPr marL="584200" lvl="2" indent="-355600">
              <a:buClr>
                <a:srgbClr val="C00000"/>
              </a:buClr>
              <a:buFont typeface="Wingdings" panose="05000000000000000000" pitchFamily="2" charset="2"/>
              <a:buChar char="§"/>
            </a:pPr>
            <a:r>
              <a:rPr lang="en-GB" altLang="en-US" sz="1600" b="1" dirty="0" smtClean="0">
                <a:solidFill>
                  <a:srgbClr val="002060"/>
                </a:solidFill>
              </a:rPr>
              <a:t>Others ….. </a:t>
            </a:r>
          </a:p>
          <a:p>
            <a:pPr marL="584200" lvl="2" indent="-355600">
              <a:buClr>
                <a:srgbClr val="C00000"/>
              </a:buClr>
              <a:buFont typeface="Wingdings" panose="05000000000000000000" pitchFamily="2" charset="2"/>
              <a:buChar char="§"/>
            </a:pPr>
            <a:endParaRPr lang="en-GB" altLang="en-US" sz="1600" b="1" dirty="0">
              <a:solidFill>
                <a:srgbClr val="002060"/>
              </a:solidFill>
            </a:endParaRPr>
          </a:p>
          <a:p>
            <a:pPr marL="342900" lvl="1" indent="-342900">
              <a:buClr>
                <a:srgbClr val="C00000"/>
              </a:buClr>
              <a:buFont typeface="Wingdings" panose="05000000000000000000" pitchFamily="2" charset="2"/>
              <a:buChar char="q"/>
            </a:pPr>
            <a:endParaRPr lang="en-GB" altLang="en-US" sz="2000" b="1" dirty="0" smtClean="0">
              <a:solidFill>
                <a:srgbClr val="002060"/>
              </a:solidFill>
            </a:endParaRPr>
          </a:p>
          <a:p>
            <a:pPr marL="225425" lvl="1" indent="0">
              <a:buClr>
                <a:srgbClr val="C00000"/>
              </a:buClr>
              <a:buNone/>
            </a:pPr>
            <a:endParaRPr lang="en-GB" altLang="en-US" sz="1800" b="1" dirty="0" smtClean="0">
              <a:solidFill>
                <a:schemeClr val="tx1"/>
              </a:solidFill>
            </a:endParaRPr>
          </a:p>
          <a:p>
            <a:pPr marL="0" lvl="1" indent="0">
              <a:buClr>
                <a:srgbClr val="C00000"/>
              </a:buClr>
              <a:buNone/>
            </a:pPr>
            <a:endParaRPr lang="en-GB" altLang="en-US" sz="1600" b="1" dirty="0">
              <a:solidFill>
                <a:schemeClr val="accent5">
                  <a:lumMod val="25000"/>
                </a:schemeClr>
              </a:solidFill>
            </a:endParaRPr>
          </a:p>
          <a:p>
            <a:pPr marL="225425" lvl="1" indent="0">
              <a:buClr>
                <a:srgbClr val="C00000"/>
              </a:buClr>
              <a:buNone/>
            </a:pPr>
            <a:endParaRPr lang="en-GB" altLang="en-US" sz="1800" b="1" dirty="0" smtClean="0">
              <a:solidFill>
                <a:schemeClr val="tx1"/>
              </a:solidFill>
            </a:endParaRPr>
          </a:p>
          <a:p>
            <a:pPr marL="225425" lvl="1" indent="0">
              <a:buClr>
                <a:srgbClr val="C00000"/>
              </a:buClr>
              <a:buNone/>
            </a:pPr>
            <a:endParaRPr lang="en-GB" altLang="en-US" sz="1800" b="1" dirty="0">
              <a:solidFill>
                <a:schemeClr val="tx1"/>
              </a:solidFill>
            </a:endParaRPr>
          </a:p>
          <a:p>
            <a:pPr lvl="1">
              <a:buClr>
                <a:srgbClr val="C00000"/>
              </a:buClr>
              <a:buFont typeface="Wingdings" panose="05000000000000000000" pitchFamily="2" charset="2"/>
              <a:buChar char="Ø"/>
            </a:pPr>
            <a:endParaRPr lang="en-GB" altLang="en-US" sz="2800" b="1" dirty="0" smtClean="0">
              <a:solidFill>
                <a:schemeClr val="tx1"/>
              </a:solidFill>
            </a:endParaRPr>
          </a:p>
          <a:p>
            <a:pPr marL="1366837" lvl="5" indent="0">
              <a:buClr>
                <a:srgbClr val="C00000"/>
              </a:buClr>
              <a:buSzPct val="100000"/>
              <a:buNone/>
            </a:pPr>
            <a:endParaRPr lang="en-GB" altLang="en-US" sz="1400" b="1" dirty="0" smtClean="0"/>
          </a:p>
          <a:p>
            <a:pPr>
              <a:buFontTx/>
              <a:buNone/>
            </a:pPr>
            <a:endParaRPr lang="en-GB" altLang="en-US" b="1"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graphicFrame>
        <p:nvGraphicFramePr>
          <p:cNvPr id="3" name="Table 2"/>
          <p:cNvGraphicFramePr>
            <a:graphicFrameLocks noGrp="1"/>
          </p:cNvGraphicFramePr>
          <p:nvPr>
            <p:extLst>
              <p:ext uri="{D42A27DB-BD31-4B8C-83A1-F6EECF244321}">
                <p14:modId xmlns:p14="http://schemas.microsoft.com/office/powerpoint/2010/main" val="4103824287"/>
              </p:ext>
            </p:extLst>
          </p:nvPr>
        </p:nvGraphicFramePr>
        <p:xfrm>
          <a:off x="1559718" y="2063750"/>
          <a:ext cx="6242052" cy="1112520"/>
        </p:xfrm>
        <a:graphic>
          <a:graphicData uri="http://schemas.openxmlformats.org/drawingml/2006/table">
            <a:tbl>
              <a:tblPr firstRow="1" bandRow="1">
                <a:tableStyleId>{5C22544A-7EE6-4342-B048-85BDC9FD1C3A}</a:tableStyleId>
              </a:tblPr>
              <a:tblGrid>
                <a:gridCol w="1560513"/>
                <a:gridCol w="1560513"/>
                <a:gridCol w="1560513"/>
                <a:gridCol w="1560513"/>
              </a:tblGrid>
              <a:tr h="370840">
                <a:tc gridSpan="2">
                  <a:txBody>
                    <a:bodyPr/>
                    <a:lstStyle/>
                    <a:p>
                      <a:pPr algn="ctr"/>
                      <a:r>
                        <a:rPr lang="fr-FR" dirty="0" smtClean="0"/>
                        <a:t>May Total   Issues </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tc>
                <a:tc gridSpan="2">
                  <a:txBody>
                    <a:bodyPr/>
                    <a:lstStyle/>
                    <a:p>
                      <a:pPr algn="ctr"/>
                      <a:r>
                        <a:rPr lang="fr-FR" dirty="0" smtClean="0"/>
                        <a:t> April</a:t>
                      </a:r>
                      <a:r>
                        <a:rPr lang="fr-FR" baseline="0" dirty="0" smtClean="0"/>
                        <a:t>  Issues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tc>
              </a:tr>
              <a:tr h="370840">
                <a:tc>
                  <a:txBody>
                    <a:bodyPr/>
                    <a:lstStyle/>
                    <a:p>
                      <a:pPr algn="ctr"/>
                      <a:r>
                        <a:rPr lang="fr-FR" dirty="0" smtClean="0"/>
                        <a:t>Open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r-FR" dirty="0" err="1" smtClean="0"/>
                        <a:t>Closed</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r-FR" dirty="0" smtClean="0"/>
                        <a:t> Open (New)</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r-FR" dirty="0" smtClean="0"/>
                        <a:t> </a:t>
                      </a:r>
                      <a:r>
                        <a:rPr lang="fr-FR" dirty="0" err="1" smtClean="0"/>
                        <a:t>Closed</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fr-FR" dirty="0" smtClean="0"/>
                        <a:t>53</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r-FR" dirty="0" smtClean="0"/>
                        <a:t>59</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r-FR" dirty="0" smtClean="0"/>
                        <a:t>14</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r-FR" dirty="0" smtClean="0"/>
                        <a:t> 10</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5"/>
          <p:cNvSpPr>
            <a:spLocks noGrp="1" noChangeArrowheads="1"/>
          </p:cNvSpPr>
          <p:nvPr>
            <p:ph idx="1"/>
          </p:nvPr>
        </p:nvSpPr>
        <p:spPr>
          <a:xfrm>
            <a:off x="292100" y="1169988"/>
            <a:ext cx="8961437" cy="5383212"/>
          </a:xfrm>
        </p:spPr>
        <p:txBody>
          <a:bodyPr/>
          <a:lstStyle/>
          <a:p>
            <a:pPr lvl="1" indent="-341313">
              <a:buClr>
                <a:srgbClr val="C00000"/>
              </a:buClr>
              <a:buFont typeface="Wingdings" panose="05000000000000000000" pitchFamily="2" charset="2"/>
              <a:buChar char="q"/>
            </a:pPr>
            <a:r>
              <a:rPr lang="en-GB" altLang="en-US" b="1" dirty="0" smtClean="0"/>
              <a:t> </a:t>
            </a:r>
            <a:r>
              <a:rPr lang="en-GB" altLang="en-US" b="1" dirty="0" smtClean="0">
                <a:solidFill>
                  <a:schemeClr val="accent5">
                    <a:lumMod val="25000"/>
                  </a:schemeClr>
                </a:solidFill>
              </a:rPr>
              <a:t>Issues are dispatched in several categories (labels) </a:t>
            </a:r>
          </a:p>
          <a:p>
            <a:pPr marL="0" lvl="1" indent="0">
              <a:buClr>
                <a:srgbClr val="C00000"/>
              </a:buClr>
              <a:buNone/>
            </a:pPr>
            <a:r>
              <a:rPr lang="en-GB" altLang="en-US" b="1" dirty="0" smtClean="0">
                <a:solidFill>
                  <a:schemeClr val="accent5">
                    <a:lumMod val="25000"/>
                  </a:schemeClr>
                </a:solidFill>
              </a:rPr>
              <a:t>              </a:t>
            </a:r>
            <a:r>
              <a:rPr lang="en-GB" altLang="en-US" sz="2000" b="1" dirty="0" smtClean="0">
                <a:solidFill>
                  <a:schemeClr val="accent5">
                    <a:lumMod val="25000"/>
                  </a:schemeClr>
                </a:solidFill>
              </a:rPr>
              <a:t> =&gt;  </a:t>
            </a:r>
            <a:r>
              <a:rPr lang="en-GB" altLang="en-US" sz="1800" b="1" dirty="0" smtClean="0">
                <a:solidFill>
                  <a:schemeClr val="accent5">
                    <a:lumMod val="25000"/>
                  </a:schemeClr>
                </a:solidFill>
              </a:rPr>
              <a:t>just an help for a rough divide-and-conquer approach (not perfect)</a:t>
            </a:r>
          </a:p>
          <a:p>
            <a:pPr marL="0" lvl="1" indent="0">
              <a:buClr>
                <a:srgbClr val="C00000"/>
              </a:buClr>
              <a:buNone/>
            </a:pPr>
            <a:endParaRPr lang="en-GB" altLang="en-US" sz="1800" b="1" dirty="0" smtClean="0">
              <a:solidFill>
                <a:schemeClr val="accent5">
                  <a:lumMod val="25000"/>
                </a:schemeClr>
              </a:solidFill>
            </a:endParaRPr>
          </a:p>
          <a:p>
            <a:pPr marL="571500" lvl="2" indent="-342900">
              <a:buClr>
                <a:srgbClr val="C00000"/>
              </a:buClr>
              <a:buFont typeface="Wingdings" panose="05000000000000000000" pitchFamily="2" charset="2"/>
              <a:buChar char="§"/>
            </a:pPr>
            <a:r>
              <a:rPr lang="en-GB" altLang="en-US" sz="1600" b="1" i="1" dirty="0">
                <a:solidFill>
                  <a:schemeClr val="accent5">
                    <a:lumMod val="25000"/>
                  </a:schemeClr>
                </a:solidFill>
              </a:rPr>
              <a:t>h</a:t>
            </a:r>
            <a:r>
              <a:rPr lang="en-GB" altLang="en-US" sz="1600" b="1" i="1" dirty="0" smtClean="0">
                <a:solidFill>
                  <a:schemeClr val="accent5">
                    <a:lumMod val="25000"/>
                  </a:schemeClr>
                </a:solidFill>
              </a:rPr>
              <a:t>elp wanted     </a:t>
            </a:r>
            <a:r>
              <a:rPr lang="en-GB" altLang="en-US" sz="1600" b="1" dirty="0" smtClean="0">
                <a:solidFill>
                  <a:schemeClr val="accent5">
                    <a:lumMod val="25000"/>
                  </a:schemeClr>
                </a:solidFill>
              </a:rPr>
              <a:t>:  should require only answer or explanation   (no CR needed)  (~6)</a:t>
            </a:r>
          </a:p>
          <a:p>
            <a:pPr marL="571500" lvl="2" indent="-342900">
              <a:buClr>
                <a:srgbClr val="C00000"/>
              </a:buClr>
              <a:buFont typeface="Wingdings" panose="05000000000000000000" pitchFamily="2" charset="2"/>
              <a:buChar char="§"/>
            </a:pPr>
            <a:r>
              <a:rPr lang="en-GB" altLang="en-US" sz="1600" b="1" i="1" dirty="0" smtClean="0">
                <a:solidFill>
                  <a:schemeClr val="accent5">
                    <a:lumMod val="25000"/>
                  </a:schemeClr>
                </a:solidFill>
              </a:rPr>
              <a:t>Extra Objects   : </a:t>
            </a:r>
            <a:r>
              <a:rPr lang="en-GB" altLang="en-US" sz="1600" b="1" dirty="0">
                <a:solidFill>
                  <a:schemeClr val="accent5">
                    <a:lumMod val="25000"/>
                  </a:schemeClr>
                </a:solidFill>
              </a:rPr>
              <a:t> </a:t>
            </a:r>
            <a:r>
              <a:rPr lang="en-GB" altLang="en-US" sz="1600" b="1" dirty="0" smtClean="0">
                <a:solidFill>
                  <a:schemeClr val="accent5">
                    <a:lumMod val="25000"/>
                  </a:schemeClr>
                </a:solidFill>
              </a:rPr>
              <a:t>concerns LWM2M Objects out of the </a:t>
            </a:r>
            <a:r>
              <a:rPr lang="en-GB" altLang="en-US" sz="1600" b="1" dirty="0">
                <a:solidFill>
                  <a:schemeClr val="accent5">
                    <a:lumMod val="25000"/>
                  </a:schemeClr>
                </a:solidFill>
              </a:rPr>
              <a:t>C</a:t>
            </a:r>
            <a:r>
              <a:rPr lang="en-GB" altLang="en-US" sz="1600" b="1" dirty="0" smtClean="0">
                <a:solidFill>
                  <a:schemeClr val="accent5">
                    <a:lumMod val="25000"/>
                  </a:schemeClr>
                </a:solidFill>
              </a:rPr>
              <a:t>ore Spec (~3)</a:t>
            </a:r>
          </a:p>
          <a:p>
            <a:pPr marL="571500" lvl="2" indent="-342900">
              <a:buClr>
                <a:srgbClr val="C00000"/>
              </a:buClr>
              <a:buFont typeface="Wingdings" panose="05000000000000000000" pitchFamily="2" charset="2"/>
              <a:buChar char="§"/>
            </a:pPr>
            <a:r>
              <a:rPr lang="en-GB" altLang="en-US" sz="1600" b="1" i="1" dirty="0" smtClean="0">
                <a:solidFill>
                  <a:srgbClr val="C00000"/>
                </a:solidFill>
              </a:rPr>
              <a:t>Packet 0 (P0)    </a:t>
            </a:r>
            <a:r>
              <a:rPr lang="en-GB" altLang="en-US" sz="1600" b="1" dirty="0" smtClean="0">
                <a:solidFill>
                  <a:srgbClr val="C00000"/>
                </a:solidFill>
              </a:rPr>
              <a:t>:  Issues relative to Queue Mode (~5) </a:t>
            </a:r>
          </a:p>
          <a:p>
            <a:pPr marL="571500" lvl="2" indent="-342900">
              <a:buClr>
                <a:srgbClr val="C00000"/>
              </a:buClr>
              <a:buFont typeface="Wingdings" panose="05000000000000000000" pitchFamily="2" charset="2"/>
              <a:buChar char="§"/>
            </a:pPr>
            <a:r>
              <a:rPr lang="en-GB" altLang="en-US" sz="1600" b="1" i="1" dirty="0" smtClean="0">
                <a:solidFill>
                  <a:srgbClr val="FF0000"/>
                </a:solidFill>
              </a:rPr>
              <a:t>Packet 1 (P1)    </a:t>
            </a:r>
            <a:r>
              <a:rPr lang="en-GB" altLang="en-US" sz="1600" b="1" dirty="0" smtClean="0">
                <a:solidFill>
                  <a:srgbClr val="FF0000"/>
                </a:solidFill>
              </a:rPr>
              <a:t>:  under-specified features (Alternate path ..)  (~2)</a:t>
            </a:r>
          </a:p>
          <a:p>
            <a:pPr marL="571500" lvl="2" indent="-342900">
              <a:buClr>
                <a:srgbClr val="C00000"/>
              </a:buClr>
              <a:buFont typeface="Wingdings" panose="05000000000000000000" pitchFamily="2" charset="2"/>
              <a:buChar char="§"/>
            </a:pPr>
            <a:r>
              <a:rPr lang="en-GB" altLang="en-US" sz="1600" b="1" i="1" dirty="0" smtClean="0">
                <a:solidFill>
                  <a:schemeClr val="accent5">
                    <a:lumMod val="25000"/>
                  </a:schemeClr>
                </a:solidFill>
              </a:rPr>
              <a:t>Packet 2 (P2)    </a:t>
            </a:r>
            <a:r>
              <a:rPr lang="en-GB" altLang="en-US" sz="1600" b="1" dirty="0" smtClean="0">
                <a:solidFill>
                  <a:schemeClr val="accent5">
                    <a:lumMod val="25000"/>
                  </a:schemeClr>
                </a:solidFill>
              </a:rPr>
              <a:t>:  Editors +++  (~9) </a:t>
            </a:r>
          </a:p>
          <a:p>
            <a:pPr marL="571500" lvl="2" indent="-342900">
              <a:buClr>
                <a:srgbClr val="C00000"/>
              </a:buClr>
              <a:buFont typeface="Wingdings" panose="05000000000000000000" pitchFamily="2" charset="2"/>
              <a:buChar char="§"/>
            </a:pPr>
            <a:r>
              <a:rPr lang="en-GB" altLang="en-US" sz="1600" b="1" i="1" dirty="0" smtClean="0">
                <a:solidFill>
                  <a:schemeClr val="accent5">
                    <a:lumMod val="25000"/>
                  </a:schemeClr>
                </a:solidFill>
              </a:rPr>
              <a:t>Packet 3 (P3)    </a:t>
            </a:r>
            <a:r>
              <a:rPr lang="en-GB" altLang="en-US" sz="1600" b="1" dirty="0" smtClean="0">
                <a:solidFill>
                  <a:schemeClr val="accent5">
                    <a:lumMod val="25000"/>
                  </a:schemeClr>
                </a:solidFill>
              </a:rPr>
              <a:t>:  Questions requiring  WG discussion/agreement for a proper answer (CR needed) (~10)</a:t>
            </a:r>
          </a:p>
          <a:p>
            <a:pPr marL="571500" lvl="2" indent="-342900">
              <a:buClr>
                <a:srgbClr val="C00000"/>
              </a:buClr>
              <a:buFont typeface="Wingdings" panose="05000000000000000000" pitchFamily="2" charset="2"/>
              <a:buChar char="§"/>
            </a:pPr>
            <a:r>
              <a:rPr lang="en-GB" altLang="en-US" sz="1600" b="1" i="1" dirty="0" smtClean="0">
                <a:solidFill>
                  <a:schemeClr val="accent5">
                    <a:lumMod val="25000"/>
                  </a:schemeClr>
                </a:solidFill>
              </a:rPr>
              <a:t>Packet 4 (P4)    </a:t>
            </a:r>
            <a:r>
              <a:rPr lang="en-GB" altLang="en-US" sz="1600" b="1" dirty="0" smtClean="0">
                <a:solidFill>
                  <a:schemeClr val="accent5">
                    <a:lumMod val="25000"/>
                  </a:schemeClr>
                </a:solidFill>
              </a:rPr>
              <a:t>: requests for modifying Core Spec Object </a:t>
            </a:r>
            <a:r>
              <a:rPr lang="en-GB" altLang="en-US" sz="1600" b="1" dirty="0">
                <a:solidFill>
                  <a:schemeClr val="accent5">
                    <a:lumMod val="25000"/>
                  </a:schemeClr>
                </a:solidFill>
              </a:rPr>
              <a:t>resources</a:t>
            </a:r>
            <a:r>
              <a:rPr lang="en-GB" altLang="en-US" sz="1600" b="1" dirty="0" smtClean="0">
                <a:solidFill>
                  <a:schemeClr val="accent5">
                    <a:lumMod val="25000"/>
                  </a:schemeClr>
                </a:solidFill>
              </a:rPr>
              <a:t> (multiplicity / optionality ..) (~</a:t>
            </a:r>
            <a:r>
              <a:rPr lang="en-GB" altLang="en-US" sz="1600" b="1" dirty="0">
                <a:solidFill>
                  <a:schemeClr val="accent5">
                    <a:lumMod val="25000"/>
                  </a:schemeClr>
                </a:solidFill>
              </a:rPr>
              <a:t>6) </a:t>
            </a:r>
            <a:endParaRPr lang="en-GB" altLang="en-US" sz="1600" b="1" dirty="0" smtClean="0">
              <a:solidFill>
                <a:schemeClr val="accent5">
                  <a:lumMod val="25000"/>
                </a:schemeClr>
              </a:solidFill>
            </a:endParaRPr>
          </a:p>
          <a:p>
            <a:pPr marL="571500" lvl="2" indent="-342900">
              <a:buClr>
                <a:srgbClr val="C00000"/>
              </a:buClr>
              <a:buFont typeface="Wingdings" panose="05000000000000000000" pitchFamily="2" charset="2"/>
              <a:buChar char="§"/>
            </a:pPr>
            <a:r>
              <a:rPr lang="en-GB" altLang="en-US" sz="1600" b="1" i="1" dirty="0" smtClean="0">
                <a:solidFill>
                  <a:schemeClr val="accent5">
                    <a:lumMod val="25000"/>
                  </a:schemeClr>
                </a:solidFill>
              </a:rPr>
              <a:t>Packet 5 (P5)    </a:t>
            </a:r>
            <a:r>
              <a:rPr lang="en-GB" altLang="en-US" sz="1600" b="1" dirty="0" smtClean="0">
                <a:solidFill>
                  <a:schemeClr val="accent5">
                    <a:lumMod val="25000"/>
                  </a:schemeClr>
                </a:solidFill>
              </a:rPr>
              <a:t>: issues  linked to  lifetime  (~2) </a:t>
            </a:r>
          </a:p>
          <a:p>
            <a:pPr marL="571500" lvl="2" indent="-342900">
              <a:buClr>
                <a:srgbClr val="C00000"/>
              </a:buClr>
              <a:buFont typeface="Wingdings" panose="05000000000000000000" pitchFamily="2" charset="2"/>
              <a:buChar char="§"/>
            </a:pPr>
            <a:r>
              <a:rPr lang="en-GB" altLang="en-US" sz="1600" b="1" i="1" dirty="0" smtClean="0">
                <a:solidFill>
                  <a:schemeClr val="accent5">
                    <a:lumMod val="25000"/>
                  </a:schemeClr>
                </a:solidFill>
              </a:rPr>
              <a:t>Packet 6 (P6)    </a:t>
            </a:r>
            <a:r>
              <a:rPr lang="en-GB" altLang="en-US" sz="1600" b="1" dirty="0" smtClean="0">
                <a:solidFill>
                  <a:schemeClr val="accent5">
                    <a:lumMod val="25000"/>
                  </a:schemeClr>
                </a:solidFill>
              </a:rPr>
              <a:t>: Bootstrap / Registration issues (~3 + link with P1)</a:t>
            </a:r>
          </a:p>
          <a:p>
            <a:pPr marL="571500" lvl="2" indent="-342900">
              <a:buClr>
                <a:srgbClr val="C00000"/>
              </a:buClr>
              <a:buFont typeface="Wingdings" panose="05000000000000000000" pitchFamily="2" charset="2"/>
              <a:buChar char="§"/>
            </a:pPr>
            <a:r>
              <a:rPr lang="en-GB" altLang="en-US" sz="1600" b="1" i="1" dirty="0" smtClean="0">
                <a:solidFill>
                  <a:schemeClr val="accent5">
                    <a:lumMod val="25000"/>
                  </a:schemeClr>
                </a:solidFill>
              </a:rPr>
              <a:t>Packet 7 (P7)    </a:t>
            </a:r>
            <a:r>
              <a:rPr lang="en-GB" altLang="en-US" sz="1600" b="1" dirty="0" smtClean="0">
                <a:solidFill>
                  <a:schemeClr val="accent5">
                    <a:lumMod val="25000"/>
                  </a:schemeClr>
                </a:solidFill>
              </a:rPr>
              <a:t>: Related to crypto (</a:t>
            </a:r>
            <a:r>
              <a:rPr lang="en-GB" altLang="en-US" sz="1600" b="1" dirty="0" err="1" smtClean="0">
                <a:solidFill>
                  <a:schemeClr val="accent5">
                    <a:lumMod val="25000"/>
                  </a:schemeClr>
                </a:solidFill>
              </a:rPr>
              <a:t>e.g</a:t>
            </a:r>
            <a:r>
              <a:rPr lang="en-GB" altLang="en-US" sz="1600" b="1" dirty="0" smtClean="0">
                <a:solidFill>
                  <a:schemeClr val="accent5">
                    <a:lumMod val="25000"/>
                  </a:schemeClr>
                </a:solidFill>
              </a:rPr>
              <a:t> keys)   (~2) </a:t>
            </a:r>
          </a:p>
          <a:p>
            <a:pPr marL="571500" lvl="2" indent="-342900">
              <a:buClr>
                <a:srgbClr val="C00000"/>
              </a:buClr>
              <a:buFont typeface="Wingdings" panose="05000000000000000000" pitchFamily="2" charset="2"/>
              <a:buChar char="§"/>
            </a:pPr>
            <a:r>
              <a:rPr lang="en-GB" altLang="en-US" sz="1600" b="1" i="1" dirty="0" smtClean="0">
                <a:solidFill>
                  <a:schemeClr val="accent5">
                    <a:lumMod val="25000"/>
                  </a:schemeClr>
                </a:solidFill>
              </a:rPr>
              <a:t>Packet 8 (P8)    </a:t>
            </a:r>
            <a:r>
              <a:rPr lang="en-GB" altLang="en-US" sz="1600" b="1" dirty="0" smtClean="0">
                <a:solidFill>
                  <a:schemeClr val="accent5">
                    <a:lumMod val="25000"/>
                  </a:schemeClr>
                </a:solidFill>
              </a:rPr>
              <a:t>: looking forward, could be input for LWM2M 1.1 (~2)</a:t>
            </a:r>
          </a:p>
          <a:p>
            <a:pPr marL="571500" lvl="2" indent="-342900">
              <a:buClr>
                <a:srgbClr val="C00000"/>
              </a:buClr>
              <a:buFont typeface="Wingdings" panose="05000000000000000000" pitchFamily="2" charset="2"/>
              <a:buChar char="§"/>
            </a:pPr>
            <a:r>
              <a:rPr lang="en-GB" altLang="en-US" sz="1600" b="1" dirty="0" smtClean="0">
                <a:solidFill>
                  <a:schemeClr val="accent5">
                    <a:lumMod val="25000"/>
                  </a:schemeClr>
                </a:solidFill>
              </a:rPr>
              <a:t>Packet 9 (P9)    : unclassified </a:t>
            </a:r>
          </a:p>
          <a:p>
            <a:pPr marL="571500" lvl="2" indent="-342900">
              <a:buClr>
                <a:srgbClr val="C00000"/>
              </a:buClr>
              <a:buFont typeface="Wingdings" panose="05000000000000000000" pitchFamily="2" charset="2"/>
              <a:buChar char="§"/>
            </a:pPr>
            <a:r>
              <a:rPr lang="en-GB" altLang="en-US" sz="1600" b="1" dirty="0" smtClean="0">
                <a:solidFill>
                  <a:schemeClr val="accent5">
                    <a:lumMod val="25000"/>
                  </a:schemeClr>
                </a:solidFill>
              </a:rPr>
              <a:t>xml                    : any issues regarding xml, </a:t>
            </a:r>
            <a:r>
              <a:rPr lang="en-GB" altLang="en-US" sz="1600" b="1" dirty="0" err="1" smtClean="0">
                <a:solidFill>
                  <a:schemeClr val="accent5">
                    <a:lumMod val="25000"/>
                  </a:schemeClr>
                </a:solidFill>
              </a:rPr>
              <a:t>xsd</a:t>
            </a:r>
            <a:r>
              <a:rPr lang="en-GB" altLang="en-US" sz="1600" b="1" dirty="0" smtClean="0">
                <a:solidFill>
                  <a:schemeClr val="accent5">
                    <a:lumMod val="25000"/>
                  </a:schemeClr>
                </a:solidFill>
              </a:rPr>
              <a:t> files  (~2)</a:t>
            </a:r>
          </a:p>
          <a:p>
            <a:pPr marL="571500" lvl="2" indent="-342900">
              <a:buClr>
                <a:srgbClr val="C00000"/>
              </a:buClr>
              <a:buFont typeface="Wingdings" panose="05000000000000000000" pitchFamily="2" charset="2"/>
              <a:buChar char="§"/>
            </a:pPr>
            <a:r>
              <a:rPr lang="en-GB" altLang="en-US" sz="1600" b="1" smtClean="0">
                <a:solidFill>
                  <a:schemeClr val="accent5">
                    <a:lumMod val="25000"/>
                  </a:schemeClr>
                </a:solidFill>
              </a:rPr>
              <a:t>Test  </a:t>
            </a:r>
            <a:r>
              <a:rPr lang="en-GB" altLang="en-US" sz="1600" b="1" smtClean="0">
                <a:solidFill>
                  <a:schemeClr val="accent5">
                    <a:lumMod val="25000"/>
                  </a:schemeClr>
                </a:solidFill>
              </a:rPr>
              <a:t>Cases       </a:t>
            </a:r>
            <a:r>
              <a:rPr lang="en-GB" altLang="en-US" sz="1600" b="1" dirty="0" smtClean="0">
                <a:solidFill>
                  <a:schemeClr val="accent5">
                    <a:lumMod val="25000"/>
                  </a:schemeClr>
                </a:solidFill>
              </a:rPr>
              <a:t>: issues regarding the  LWM2M ETS (1?)</a:t>
            </a:r>
          </a:p>
          <a:p>
            <a:pPr marL="571500" lvl="2" indent="-342900">
              <a:buClr>
                <a:srgbClr val="C00000"/>
              </a:buClr>
              <a:buFont typeface="Wingdings" panose="05000000000000000000" pitchFamily="2" charset="2"/>
              <a:buChar char="§"/>
            </a:pPr>
            <a:endParaRPr lang="en-GB" altLang="en-US" sz="1600" b="1" dirty="0" smtClean="0">
              <a:solidFill>
                <a:schemeClr val="accent5">
                  <a:lumMod val="25000"/>
                </a:schemeClr>
              </a:solidFill>
            </a:endParaRPr>
          </a:p>
          <a:p>
            <a:pPr marL="571500" lvl="2" indent="-342900">
              <a:buClr>
                <a:srgbClr val="C00000"/>
              </a:buClr>
              <a:buFont typeface="Wingdings" panose="05000000000000000000" pitchFamily="2" charset="2"/>
              <a:buChar char="§"/>
            </a:pPr>
            <a:endParaRPr lang="en-GB" altLang="en-US" sz="1600" b="1" dirty="0">
              <a:solidFill>
                <a:schemeClr val="accent5">
                  <a:lumMod val="25000"/>
                </a:schemeClr>
              </a:solidFill>
            </a:endParaRPr>
          </a:p>
          <a:p>
            <a:pPr marL="225425" lvl="1" indent="0">
              <a:buClr>
                <a:srgbClr val="C00000"/>
              </a:buClr>
              <a:buNone/>
            </a:pPr>
            <a:endParaRPr lang="en-GB" altLang="en-US" sz="1800" b="1" dirty="0" smtClean="0">
              <a:solidFill>
                <a:schemeClr val="tx1"/>
              </a:solidFill>
            </a:endParaRPr>
          </a:p>
          <a:p>
            <a:pPr marL="225425" lvl="1" indent="0">
              <a:buClr>
                <a:srgbClr val="C00000"/>
              </a:buClr>
              <a:buNone/>
            </a:pPr>
            <a:endParaRPr lang="en-GB" altLang="en-US" sz="1800" b="1" dirty="0">
              <a:solidFill>
                <a:schemeClr val="tx1"/>
              </a:solidFill>
            </a:endParaRPr>
          </a:p>
          <a:p>
            <a:pPr lvl="1">
              <a:buClr>
                <a:srgbClr val="C00000"/>
              </a:buClr>
              <a:buFont typeface="Wingdings" panose="05000000000000000000" pitchFamily="2" charset="2"/>
              <a:buChar char="Ø"/>
            </a:pPr>
            <a:endParaRPr lang="en-GB" altLang="en-US" sz="2800" b="1" dirty="0" smtClean="0">
              <a:solidFill>
                <a:schemeClr val="tx1"/>
              </a:solidFill>
            </a:endParaRPr>
          </a:p>
          <a:p>
            <a:pPr marL="1366837" lvl="5" indent="0">
              <a:buClr>
                <a:srgbClr val="C00000"/>
              </a:buClr>
              <a:buSzPct val="100000"/>
              <a:buNone/>
            </a:pPr>
            <a:endParaRPr lang="en-GB" altLang="en-US" sz="1400" b="1" dirty="0" smtClean="0"/>
          </a:p>
          <a:p>
            <a:pPr>
              <a:buFontTx/>
              <a:buNone/>
            </a:pPr>
            <a:endParaRPr lang="en-GB" altLang="en-US" b="1"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sp>
        <p:nvSpPr>
          <p:cNvPr id="8194" name="Rectangle 4"/>
          <p:cNvSpPr>
            <a:spLocks noGrp="1" noChangeArrowheads="1"/>
          </p:cNvSpPr>
          <p:nvPr>
            <p:ph type="title"/>
          </p:nvPr>
        </p:nvSpPr>
        <p:spPr/>
        <p:txBody>
          <a:bodyPr/>
          <a:lstStyle/>
          <a:p>
            <a:r>
              <a:rPr lang="fr-FR" altLang="en-US" dirty="0" err="1" smtClean="0">
                <a:ea typeface="ＭＳ Ｐゴシック" panose="020B0600070205080204" pitchFamily="34" charset="-128"/>
              </a:rPr>
              <a:t>Github</a:t>
            </a:r>
            <a:r>
              <a:rPr lang="fr-FR" altLang="en-US" dirty="0" smtClean="0">
                <a:ea typeface="ＭＳ Ｐゴシック" panose="020B0600070205080204" pitchFamily="34" charset="-128"/>
              </a:rPr>
              <a:t> </a:t>
            </a:r>
            <a:r>
              <a:rPr lang="fr-FR" altLang="en-US" smtClean="0">
                <a:ea typeface="ＭＳ Ｐゴシック" panose="020B0600070205080204" pitchFamily="34" charset="-128"/>
              </a:rPr>
              <a:t>Issues : April </a:t>
            </a:r>
            <a:r>
              <a:rPr lang="fr-FR" altLang="en-US" dirty="0" smtClean="0">
                <a:ea typeface="ＭＳ Ｐゴシック" panose="020B0600070205080204" pitchFamily="34" charset="-128"/>
              </a:rPr>
              <a:t>Picture in </a:t>
            </a:r>
            <a:r>
              <a:rPr lang="fr-FR" altLang="en-US" dirty="0" err="1" smtClean="0">
                <a:ea typeface="ＭＳ Ｐゴシック" panose="020B0600070205080204" pitchFamily="34" charset="-128"/>
              </a:rPr>
              <a:t>brief</a:t>
            </a:r>
            <a:endParaRPr lang="en-GB" altLang="en-US" dirty="0" smtClean="0"/>
          </a:p>
        </p:txBody>
      </p:sp>
      <p:pic>
        <p:nvPicPr>
          <p:cNvPr id="4" name="Picture 9" descr="D:\Users\Thierry\Public\Standardization\Quaterly\May13\worker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537" y="1530350"/>
            <a:ext cx="835025"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5412587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p:nvPr>
        </p:nvSpPr>
        <p:spPr>
          <a:xfrm>
            <a:off x="306388" y="233363"/>
            <a:ext cx="8748712" cy="703262"/>
          </a:xfrm>
        </p:spPr>
        <p:txBody>
          <a:bodyPr/>
          <a:lstStyle/>
          <a:p>
            <a:r>
              <a:rPr lang="fr-FR" altLang="en-US" dirty="0" err="1" smtClean="0">
                <a:ea typeface="ＭＳ Ｐゴシック" panose="020B0600070205080204" pitchFamily="34" charset="-128"/>
              </a:rPr>
              <a:t>Github</a:t>
            </a:r>
            <a:r>
              <a:rPr lang="fr-FR" altLang="en-US" dirty="0" smtClean="0">
                <a:ea typeface="ＭＳ Ｐゴシック" panose="020B0600070205080204" pitchFamily="34" charset="-128"/>
              </a:rPr>
              <a:t> Issues : DM WG actions </a:t>
            </a:r>
            <a:r>
              <a:rPr lang="fr-FR" altLang="en-US" dirty="0" err="1" smtClean="0">
                <a:ea typeface="ＭＳ Ｐゴシック" panose="020B0600070205080204" pitchFamily="34" charset="-128"/>
              </a:rPr>
              <a:t>required</a:t>
            </a:r>
            <a:r>
              <a:rPr lang="fr-FR" altLang="en-US" dirty="0" smtClean="0">
                <a:ea typeface="ＭＳ Ｐゴシック" panose="020B0600070205080204" pitchFamily="34" charset="-128"/>
              </a:rPr>
              <a:t> </a:t>
            </a:r>
            <a:endParaRPr lang="en-GB" altLang="en-US" dirty="0" smtClean="0"/>
          </a:p>
        </p:txBody>
      </p:sp>
      <p:sp>
        <p:nvSpPr>
          <p:cNvPr id="8195" name="Rectangle 5"/>
          <p:cNvSpPr>
            <a:spLocks noGrp="1" noChangeArrowheads="1"/>
          </p:cNvSpPr>
          <p:nvPr>
            <p:ph type="body" idx="1"/>
          </p:nvPr>
        </p:nvSpPr>
        <p:spPr>
          <a:xfrm>
            <a:off x="276225" y="1162843"/>
            <a:ext cx="8885237" cy="5237162"/>
          </a:xfrm>
        </p:spPr>
        <p:txBody>
          <a:bodyPr/>
          <a:lstStyle/>
          <a:p>
            <a:pPr>
              <a:buClr>
                <a:srgbClr val="C00000"/>
              </a:buClr>
              <a:buFont typeface="Wingdings" panose="05000000000000000000" pitchFamily="2" charset="2"/>
              <a:buChar char="q"/>
            </a:pPr>
            <a:r>
              <a:rPr lang="en-GB" altLang="en-US" sz="2000" b="1" dirty="0" smtClean="0"/>
              <a:t>  Simple statement :</a:t>
            </a:r>
          </a:p>
          <a:p>
            <a:pPr lvl="1" indent="373063">
              <a:buClr>
                <a:srgbClr val="C00000"/>
              </a:buClr>
              <a:buFont typeface="Wingdings" panose="05000000000000000000" pitchFamily="2" charset="2"/>
              <a:buChar char="ü"/>
            </a:pPr>
            <a:r>
              <a:rPr lang="en-GB" altLang="en-US" sz="1800" b="1" dirty="0" smtClean="0"/>
              <a:t>  </a:t>
            </a:r>
            <a:r>
              <a:rPr lang="en-GB" altLang="en-US" sz="1800" b="1" dirty="0" smtClean="0">
                <a:solidFill>
                  <a:srgbClr val="002060"/>
                </a:solidFill>
              </a:rPr>
              <a:t>still </a:t>
            </a:r>
            <a:r>
              <a:rPr lang="en-GB" altLang="en-US" sz="1800" b="1" dirty="0" smtClean="0">
                <a:solidFill>
                  <a:srgbClr val="002060"/>
                </a:solidFill>
              </a:rPr>
              <a:t>too many new </a:t>
            </a:r>
            <a:r>
              <a:rPr lang="en-GB" altLang="en-US" sz="1800" b="1" dirty="0" smtClean="0">
                <a:solidFill>
                  <a:srgbClr val="002060"/>
                </a:solidFill>
              </a:rPr>
              <a:t>issues </a:t>
            </a:r>
            <a:r>
              <a:rPr lang="en-GB" altLang="en-US" sz="1800" b="1" dirty="0" smtClean="0">
                <a:solidFill>
                  <a:srgbClr val="002060"/>
                </a:solidFill>
              </a:rPr>
              <a:t>appeared in April (&gt;</a:t>
            </a:r>
            <a:r>
              <a:rPr lang="en-GB" altLang="en-US" sz="1800" b="1" dirty="0" smtClean="0">
                <a:solidFill>
                  <a:srgbClr val="002060"/>
                </a:solidFill>
              </a:rPr>
              <a:t>10) </a:t>
            </a:r>
          </a:p>
          <a:p>
            <a:pPr lvl="1" indent="373063">
              <a:buClr>
                <a:srgbClr val="C00000"/>
              </a:buClr>
              <a:buFont typeface="Wingdings" panose="05000000000000000000" pitchFamily="2" charset="2"/>
              <a:buChar char="ü"/>
            </a:pPr>
            <a:r>
              <a:rPr lang="en-GB" altLang="en-US" sz="1800" b="1" dirty="0" smtClean="0">
                <a:solidFill>
                  <a:srgbClr val="002060"/>
                </a:solidFill>
              </a:rPr>
              <a:t>  too few issues closed this month again  </a:t>
            </a:r>
            <a:r>
              <a:rPr lang="en-GB" altLang="en-US" sz="1800" b="1" dirty="0" smtClean="0">
                <a:solidFill>
                  <a:srgbClr val="002060"/>
                </a:solidFill>
              </a:rPr>
              <a:t>(~10)</a:t>
            </a:r>
            <a:endParaRPr lang="en-GB" altLang="en-US" sz="1800" b="1" dirty="0" smtClean="0">
              <a:solidFill>
                <a:srgbClr val="002060"/>
              </a:solidFill>
            </a:endParaRPr>
          </a:p>
          <a:p>
            <a:pPr lvl="1" indent="373063">
              <a:buClr>
                <a:srgbClr val="C00000"/>
              </a:buClr>
              <a:buFont typeface="Wingdings" panose="05000000000000000000" pitchFamily="2" charset="2"/>
              <a:buChar char="ü"/>
            </a:pPr>
            <a:r>
              <a:rPr lang="en-GB" altLang="en-US" sz="1800" b="1" dirty="0"/>
              <a:t> </a:t>
            </a:r>
            <a:r>
              <a:rPr lang="en-GB" altLang="en-US" sz="1800" b="1" dirty="0" smtClean="0"/>
              <a:t> </a:t>
            </a:r>
            <a:r>
              <a:rPr lang="en-GB" altLang="en-US" sz="1800" b="1" dirty="0" smtClean="0">
                <a:solidFill>
                  <a:srgbClr val="860043"/>
                </a:solidFill>
              </a:rPr>
              <a:t>f</a:t>
            </a:r>
            <a:r>
              <a:rPr lang="en-GB" altLang="en-US" sz="1800" b="1" dirty="0" smtClean="0">
                <a:solidFill>
                  <a:srgbClr val="860043"/>
                </a:solidFill>
              </a:rPr>
              <a:t>or </a:t>
            </a:r>
            <a:r>
              <a:rPr lang="en-GB" altLang="en-US" sz="1800" b="1" dirty="0" smtClean="0">
                <a:solidFill>
                  <a:srgbClr val="860043"/>
                </a:solidFill>
              </a:rPr>
              <a:t>months</a:t>
            </a:r>
            <a:r>
              <a:rPr lang="en-GB" altLang="en-US" sz="1800" b="1" dirty="0" smtClean="0">
                <a:solidFill>
                  <a:srgbClr val="860043"/>
                </a:solidFill>
              </a:rPr>
              <a:t>, open issues trend is to continue </a:t>
            </a:r>
            <a:r>
              <a:rPr lang="en-GB" altLang="en-US" sz="1800" b="1" dirty="0" smtClean="0">
                <a:solidFill>
                  <a:srgbClr val="860043"/>
                </a:solidFill>
              </a:rPr>
              <a:t>to </a:t>
            </a:r>
            <a:r>
              <a:rPr lang="en-GB" altLang="en-US" sz="1800" b="1" dirty="0" smtClean="0">
                <a:solidFill>
                  <a:srgbClr val="860043"/>
                </a:solidFill>
              </a:rPr>
              <a:t>grow </a:t>
            </a:r>
            <a:endParaRPr lang="en-GB" altLang="en-US" sz="1800" b="1" dirty="0" smtClean="0">
              <a:solidFill>
                <a:srgbClr val="860043"/>
              </a:solidFill>
            </a:endParaRPr>
          </a:p>
          <a:p>
            <a:pPr lvl="1" indent="0">
              <a:buClr>
                <a:srgbClr val="C00000"/>
              </a:buClr>
              <a:buNone/>
            </a:pPr>
            <a:endParaRPr lang="en-GB" altLang="en-US" sz="1800" b="1" dirty="0"/>
          </a:p>
          <a:p>
            <a:pPr marL="0" lvl="1" indent="174625">
              <a:buClr>
                <a:srgbClr val="C00000"/>
              </a:buClr>
              <a:buFont typeface="Wingdings" panose="05000000000000000000" pitchFamily="2" charset="2"/>
              <a:buChar char="q"/>
            </a:pPr>
            <a:r>
              <a:rPr lang="en-GB" altLang="en-US" sz="1800" b="1" dirty="0"/>
              <a:t> </a:t>
            </a:r>
            <a:r>
              <a:rPr lang="en-GB" altLang="en-US" sz="1800" b="1" dirty="0" smtClean="0"/>
              <a:t> </a:t>
            </a:r>
            <a:r>
              <a:rPr lang="en-GB" altLang="en-US" sz="1800" b="1" dirty="0" smtClean="0">
                <a:solidFill>
                  <a:srgbClr val="002060"/>
                </a:solidFill>
              </a:rPr>
              <a:t>As long as the LwM2M TS 1.0  final approval is maintained for July </a:t>
            </a:r>
            <a:r>
              <a:rPr lang="en-GB" altLang="en-US" sz="1800" b="1" dirty="0" smtClean="0">
                <a:solidFill>
                  <a:srgbClr val="002060"/>
                </a:solidFill>
              </a:rPr>
              <a:t>2016, strong </a:t>
            </a:r>
            <a:r>
              <a:rPr lang="en-GB" altLang="en-US" sz="1800" b="1" dirty="0" err="1" smtClean="0">
                <a:solidFill>
                  <a:srgbClr val="002060"/>
                </a:solidFill>
              </a:rPr>
              <a:t>actionsmuts</a:t>
            </a:r>
            <a:r>
              <a:rPr lang="en-GB" altLang="en-US" sz="1800" b="1" dirty="0" smtClean="0">
                <a:solidFill>
                  <a:srgbClr val="002060"/>
                </a:solidFill>
              </a:rPr>
              <a:t> be taken : </a:t>
            </a:r>
          </a:p>
          <a:p>
            <a:pPr marL="0" lvl="1" indent="0">
              <a:buClr>
                <a:srgbClr val="C00000"/>
              </a:buClr>
              <a:buNone/>
            </a:pPr>
            <a:endParaRPr lang="en-GB" altLang="en-US" sz="1800" b="1" dirty="0" smtClean="0">
              <a:solidFill>
                <a:srgbClr val="002060"/>
              </a:solidFill>
            </a:endParaRPr>
          </a:p>
          <a:p>
            <a:pPr marL="989013" lvl="1" indent="-285750">
              <a:buClr>
                <a:srgbClr val="C00000"/>
              </a:buClr>
              <a:buFont typeface="Wingdings" panose="05000000000000000000" pitchFamily="2" charset="2"/>
              <a:buChar char="ü"/>
            </a:pPr>
            <a:r>
              <a:rPr lang="en-GB" altLang="en-US" sz="1800" b="1" dirty="0" smtClean="0"/>
              <a:t> </a:t>
            </a:r>
            <a:r>
              <a:rPr lang="en-GB" altLang="en-US" sz="1800" b="1" dirty="0" smtClean="0">
                <a:solidFill>
                  <a:srgbClr val="002060"/>
                </a:solidFill>
              </a:rPr>
              <a:t>need to mobilize more DM WG driving forces to address issues</a:t>
            </a:r>
          </a:p>
          <a:p>
            <a:pPr marL="989013" lvl="1" indent="-285750">
              <a:buClr>
                <a:srgbClr val="C00000"/>
              </a:buClr>
              <a:buFont typeface="Wingdings" panose="05000000000000000000" pitchFamily="2" charset="2"/>
              <a:buChar char="ü"/>
            </a:pPr>
            <a:r>
              <a:rPr lang="en-GB" altLang="en-US" sz="1800" b="1" dirty="0">
                <a:solidFill>
                  <a:srgbClr val="002060"/>
                </a:solidFill>
              </a:rPr>
              <a:t> </a:t>
            </a:r>
            <a:r>
              <a:rPr lang="en-GB" altLang="en-US" sz="1800" b="1" dirty="0" smtClean="0">
                <a:solidFill>
                  <a:srgbClr val="002060"/>
                </a:solidFill>
              </a:rPr>
              <a:t>need </a:t>
            </a:r>
            <a:r>
              <a:rPr lang="en-GB" altLang="en-US" sz="1800" b="1" dirty="0" smtClean="0">
                <a:solidFill>
                  <a:srgbClr val="002060"/>
                </a:solidFill>
              </a:rPr>
              <a:t>to lighten </a:t>
            </a:r>
            <a:r>
              <a:rPr lang="en-GB" altLang="en-US" sz="1800" b="1" dirty="0" smtClean="0">
                <a:solidFill>
                  <a:srgbClr val="002060"/>
                </a:solidFill>
              </a:rPr>
              <a:t>or </a:t>
            </a:r>
            <a:r>
              <a:rPr lang="en-GB" altLang="en-US" sz="1800" b="1" dirty="0" smtClean="0">
                <a:solidFill>
                  <a:srgbClr val="002060"/>
                </a:solidFill>
              </a:rPr>
              <a:t>postpone (to next release) LWM2M features </a:t>
            </a:r>
            <a:r>
              <a:rPr lang="en-GB" altLang="en-US" sz="1800" b="1" dirty="0" smtClean="0">
                <a:solidFill>
                  <a:srgbClr val="002060"/>
                </a:solidFill>
              </a:rPr>
              <a:t>which are currently under-specified for months.</a:t>
            </a:r>
          </a:p>
          <a:p>
            <a:pPr marL="989013" lvl="1" indent="-285750">
              <a:buClr>
                <a:srgbClr val="C00000"/>
              </a:buClr>
              <a:buFont typeface="Wingdings" panose="05000000000000000000" pitchFamily="2" charset="2"/>
              <a:buChar char="ü"/>
            </a:pPr>
            <a:r>
              <a:rPr lang="en-GB" altLang="en-US" sz="1800" b="1" dirty="0">
                <a:solidFill>
                  <a:srgbClr val="002060"/>
                </a:solidFill>
              </a:rPr>
              <a:t>c</a:t>
            </a:r>
            <a:r>
              <a:rPr lang="en-GB" altLang="en-US" sz="1800" b="1" dirty="0" smtClean="0">
                <a:solidFill>
                  <a:srgbClr val="002060"/>
                </a:solidFill>
              </a:rPr>
              <a:t>reate </a:t>
            </a:r>
            <a:r>
              <a:rPr lang="en-GB" altLang="en-US" sz="1800" b="1" dirty="0" smtClean="0">
                <a:solidFill>
                  <a:srgbClr val="002060"/>
                </a:solidFill>
              </a:rPr>
              <a:t>a task force to </a:t>
            </a:r>
            <a:r>
              <a:rPr lang="en-GB" altLang="en-US" sz="1800" b="1" dirty="0" smtClean="0">
                <a:solidFill>
                  <a:srgbClr val="002060"/>
                </a:solidFill>
              </a:rPr>
              <a:t>re-visit LWM2M Queue </a:t>
            </a:r>
            <a:r>
              <a:rPr lang="en-GB" altLang="en-US" sz="1800" b="1" dirty="0" smtClean="0">
                <a:solidFill>
                  <a:srgbClr val="002060"/>
                </a:solidFill>
              </a:rPr>
              <a:t>Mode </a:t>
            </a:r>
            <a:r>
              <a:rPr lang="en-GB" altLang="en-US" sz="1800" b="1" dirty="0" smtClean="0">
                <a:solidFill>
                  <a:srgbClr val="002060"/>
                </a:solidFill>
              </a:rPr>
              <a:t>features (5 reported issues !!)</a:t>
            </a:r>
          </a:p>
          <a:p>
            <a:pPr marL="989013" lvl="1" indent="-285750">
              <a:buClr>
                <a:srgbClr val="C00000"/>
              </a:buClr>
              <a:buFont typeface="Wingdings" panose="05000000000000000000" pitchFamily="2" charset="2"/>
              <a:buChar char="ü"/>
            </a:pPr>
            <a:r>
              <a:rPr lang="en-GB" altLang="en-US" sz="1800" b="1" dirty="0" smtClean="0">
                <a:solidFill>
                  <a:srgbClr val="002060"/>
                </a:solidFill>
              </a:rPr>
              <a:t>create </a:t>
            </a:r>
            <a:r>
              <a:rPr lang="en-GB" altLang="en-US" sz="1800" b="1" dirty="0" smtClean="0">
                <a:solidFill>
                  <a:srgbClr val="002060"/>
                </a:solidFill>
              </a:rPr>
              <a:t>a task force </a:t>
            </a:r>
            <a:r>
              <a:rPr lang="en-GB" altLang="en-US" sz="1800" b="1" dirty="0" smtClean="0">
                <a:solidFill>
                  <a:srgbClr val="002060"/>
                </a:solidFill>
              </a:rPr>
              <a:t>to increase</a:t>
            </a:r>
            <a:r>
              <a:rPr lang="en-GB" altLang="en-US" sz="1800" b="1" dirty="0" smtClean="0">
                <a:solidFill>
                  <a:srgbClr val="002060"/>
                </a:solidFill>
              </a:rPr>
              <a:t> </a:t>
            </a:r>
            <a:r>
              <a:rPr lang="en-GB" altLang="en-US" sz="1800" b="1" dirty="0">
                <a:solidFill>
                  <a:srgbClr val="002060"/>
                </a:solidFill>
              </a:rPr>
              <a:t>LWM2M </a:t>
            </a:r>
            <a:r>
              <a:rPr lang="en-GB" altLang="en-US" sz="1800" b="1" dirty="0" smtClean="0">
                <a:solidFill>
                  <a:srgbClr val="002060"/>
                </a:solidFill>
              </a:rPr>
              <a:t>t</a:t>
            </a:r>
            <a:r>
              <a:rPr lang="en-GB" altLang="en-US" sz="1800" b="1" dirty="0" smtClean="0">
                <a:solidFill>
                  <a:srgbClr val="002060"/>
                </a:solidFill>
              </a:rPr>
              <a:t>est coverage for features </a:t>
            </a:r>
            <a:r>
              <a:rPr lang="en-GB" altLang="en-US" sz="1800" b="1" dirty="0" smtClean="0">
                <a:solidFill>
                  <a:srgbClr val="002060"/>
                </a:solidFill>
              </a:rPr>
              <a:t>not addressed yet in ETS document  </a:t>
            </a:r>
            <a:r>
              <a:rPr lang="en-GB" altLang="en-US" sz="1800" b="1" dirty="0" smtClean="0">
                <a:solidFill>
                  <a:srgbClr val="002060"/>
                </a:solidFill>
              </a:rPr>
              <a:t> </a:t>
            </a:r>
            <a:r>
              <a:rPr lang="en-GB" altLang="en-US" sz="1800" b="1" dirty="0" smtClean="0">
                <a:solidFill>
                  <a:srgbClr val="860043"/>
                </a:solidFill>
              </a:rPr>
              <a:t>=&gt; </a:t>
            </a:r>
            <a:r>
              <a:rPr lang="en-US" altLang="en-US" sz="1800" b="1" dirty="0">
                <a:solidFill>
                  <a:srgbClr val="860043"/>
                </a:solidFill>
              </a:rPr>
              <a:t>a weak LWM2M test coverage is a “sword of Damocles” hung above the LWM2M  TS 1.0 products deployed on the field</a:t>
            </a:r>
          </a:p>
          <a:p>
            <a:pPr marL="225425" lvl="1" indent="0">
              <a:buClr>
                <a:srgbClr val="C00000"/>
              </a:buClr>
              <a:buNone/>
            </a:pPr>
            <a:endParaRPr lang="en-GB" altLang="en-US" sz="1800" b="1" dirty="0" smtClean="0">
              <a:solidFill>
                <a:schemeClr val="tx1"/>
              </a:solidFill>
            </a:endParaRPr>
          </a:p>
          <a:p>
            <a:pPr marL="0" lvl="1" indent="0">
              <a:buClr>
                <a:srgbClr val="C00000"/>
              </a:buClr>
              <a:buNone/>
            </a:pPr>
            <a:endParaRPr lang="en-GB" altLang="en-US" sz="1600" b="1" dirty="0">
              <a:solidFill>
                <a:srgbClr val="002060"/>
              </a:solidFill>
            </a:endParaRPr>
          </a:p>
          <a:p>
            <a:pPr marL="342900" lvl="1" indent="-342900">
              <a:buClr>
                <a:srgbClr val="C00000"/>
              </a:buClr>
              <a:buFont typeface="Wingdings" panose="05000000000000000000" pitchFamily="2" charset="2"/>
              <a:buChar char="q"/>
            </a:pPr>
            <a:endParaRPr lang="en-GB" altLang="en-US" sz="2000" b="1" dirty="0" smtClean="0">
              <a:solidFill>
                <a:srgbClr val="002060"/>
              </a:solidFill>
            </a:endParaRPr>
          </a:p>
          <a:p>
            <a:pPr marL="225425" lvl="1" indent="0">
              <a:buClr>
                <a:srgbClr val="C00000"/>
              </a:buClr>
              <a:buNone/>
            </a:pPr>
            <a:endParaRPr lang="en-GB" altLang="en-US" sz="1800" b="1" dirty="0" smtClean="0">
              <a:solidFill>
                <a:schemeClr val="tx1"/>
              </a:solidFill>
            </a:endParaRPr>
          </a:p>
          <a:p>
            <a:pPr marL="0" lvl="1" indent="0">
              <a:buClr>
                <a:srgbClr val="C00000"/>
              </a:buClr>
              <a:buNone/>
            </a:pPr>
            <a:endParaRPr lang="en-GB" altLang="en-US" sz="1600" b="1" dirty="0">
              <a:solidFill>
                <a:schemeClr val="accent5">
                  <a:lumMod val="25000"/>
                </a:schemeClr>
              </a:solidFill>
            </a:endParaRPr>
          </a:p>
          <a:p>
            <a:pPr marL="225425" lvl="1" indent="0">
              <a:buClr>
                <a:srgbClr val="C00000"/>
              </a:buClr>
              <a:buNone/>
            </a:pPr>
            <a:endParaRPr lang="en-GB" altLang="en-US" sz="1800" b="1" dirty="0" smtClean="0">
              <a:solidFill>
                <a:schemeClr val="tx1"/>
              </a:solidFill>
            </a:endParaRPr>
          </a:p>
          <a:p>
            <a:pPr marL="225425" lvl="1" indent="0">
              <a:buClr>
                <a:srgbClr val="C00000"/>
              </a:buClr>
              <a:buNone/>
            </a:pPr>
            <a:endParaRPr lang="en-GB" altLang="en-US" sz="1800" b="1" dirty="0">
              <a:solidFill>
                <a:schemeClr val="tx1"/>
              </a:solidFill>
            </a:endParaRPr>
          </a:p>
          <a:p>
            <a:pPr lvl="1">
              <a:buClr>
                <a:srgbClr val="C00000"/>
              </a:buClr>
              <a:buFont typeface="Wingdings" panose="05000000000000000000" pitchFamily="2" charset="2"/>
              <a:buChar char="Ø"/>
            </a:pPr>
            <a:endParaRPr lang="en-GB" altLang="en-US" sz="2800" b="1" dirty="0" smtClean="0">
              <a:solidFill>
                <a:schemeClr val="tx1"/>
              </a:solidFill>
            </a:endParaRPr>
          </a:p>
          <a:p>
            <a:pPr marL="1366837" lvl="5" indent="0">
              <a:buClr>
                <a:srgbClr val="C00000"/>
              </a:buClr>
              <a:buSzPct val="100000"/>
              <a:buNone/>
            </a:pPr>
            <a:endParaRPr lang="en-GB" altLang="en-US" sz="1400" b="1" dirty="0" smtClean="0"/>
          </a:p>
          <a:p>
            <a:pPr>
              <a:buFontTx/>
              <a:buNone/>
            </a:pPr>
            <a:endParaRPr lang="en-GB" altLang="en-US" b="1"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pic>
        <p:nvPicPr>
          <p:cNvPr id="5" name="Picture 9" descr="D:\Users\Thierry\Public\Standardization\Quaterly\May13\worker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883150"/>
            <a:ext cx="835025"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descr="D:\Users\Thierry\Public\Standardization\Quaterly\May13\sweeping-smiley-emoticon.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5" y="3781424"/>
            <a:ext cx="1073150" cy="957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oup 16"/>
          <p:cNvGrpSpPr>
            <a:grpSpLocks/>
          </p:cNvGrpSpPr>
          <p:nvPr/>
        </p:nvGrpSpPr>
        <p:grpSpPr bwMode="auto">
          <a:xfrm>
            <a:off x="1314551" y="3133867"/>
            <a:ext cx="1136751" cy="1318872"/>
            <a:chOff x="364933" y="1919437"/>
            <a:chExt cx="1458932" cy="1973445"/>
          </a:xfrm>
        </p:grpSpPr>
        <p:grpSp>
          <p:nvGrpSpPr>
            <p:cNvPr id="8" name="Group 11"/>
            <p:cNvGrpSpPr>
              <a:grpSpLocks/>
            </p:cNvGrpSpPr>
            <p:nvPr/>
          </p:nvGrpSpPr>
          <p:grpSpPr bwMode="auto">
            <a:xfrm>
              <a:off x="364933" y="1919437"/>
              <a:ext cx="1458932" cy="1232765"/>
              <a:chOff x="375950" y="1721133"/>
              <a:chExt cx="1458932" cy="1232765"/>
            </a:xfrm>
          </p:grpSpPr>
          <p:pic>
            <p:nvPicPr>
              <p:cNvPr id="10" name="Picture 9" descr="gif_anime_sports_028.gif"/>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75950" y="1810898"/>
                <a:ext cx="1143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1156491" y="1721133"/>
                <a:ext cx="678391" cy="399988"/>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fontAlgn="auto">
                  <a:spcBef>
                    <a:spcPts val="0"/>
                  </a:spcBef>
                  <a:spcAft>
                    <a:spcPts val="0"/>
                  </a:spcAft>
                  <a:defRPr/>
                </a:pPr>
                <a:r>
                  <a:rPr lang="fr-FR"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cs typeface="+mn-cs"/>
                  </a:rPr>
                  <a:t>2016</a:t>
                </a:r>
                <a:endParaRPr lang="fr-FR"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cs typeface="+mn-cs"/>
                </a:endParaRPr>
              </a:p>
            </p:txBody>
          </p:sp>
        </p:grpSp>
        <p:sp>
          <p:nvSpPr>
            <p:cNvPr id="9" name="TextBox 15"/>
            <p:cNvSpPr txBox="1">
              <a:spLocks noChangeArrowheads="1"/>
            </p:cNvSpPr>
            <p:nvPr/>
          </p:nvSpPr>
          <p:spPr bwMode="auto">
            <a:xfrm>
              <a:off x="583895" y="3029635"/>
              <a:ext cx="683045" cy="863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endParaRPr lang="fr-FR" altLang="en-US" sz="4000" dirty="0">
                <a:latin typeface="Wide Latin" panose="020A0A07050505020404" pitchFamily="18" charset="0"/>
              </a:endParaRPr>
            </a:p>
          </p:txBody>
        </p:sp>
      </p:grpSp>
      <p:pic>
        <p:nvPicPr>
          <p:cNvPr id="12" name="Picture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29337" y="1606550"/>
            <a:ext cx="624284" cy="772187"/>
          </a:xfrm>
          <a:prstGeom prst="rect">
            <a:avLst/>
          </a:prstGeom>
        </p:spPr>
      </p:pic>
    </p:spTree>
    <p:extLst>
      <p:ext uri="{BB962C8B-B14F-4D97-AF65-F5344CB8AC3E}">
        <p14:creationId xmlns:p14="http://schemas.microsoft.com/office/powerpoint/2010/main" val="847603357"/>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62744</TotalTime>
  <Pages>15</Pages>
  <Words>686</Words>
  <Application>Microsoft Office PowerPoint</Application>
  <PresentationFormat>Custom</PresentationFormat>
  <Paragraphs>109</Paragraphs>
  <Slides>4</Slides>
  <Notes>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vt:i4>
      </vt:variant>
    </vt:vector>
  </HeadingPairs>
  <TitlesOfParts>
    <vt:vector size="12" baseType="lpstr">
      <vt:lpstr>MS PGothic</vt:lpstr>
      <vt:lpstr>Arial</vt:lpstr>
      <vt:lpstr>Arial Narrow</vt:lpstr>
      <vt:lpstr>Tahoma</vt:lpstr>
      <vt:lpstr>Times New Roman</vt:lpstr>
      <vt:lpstr>Wide Latin</vt:lpstr>
      <vt:lpstr>Wingdings</vt:lpstr>
      <vt:lpstr>OMA Template</vt:lpstr>
      <vt:lpstr>OMA-DM-LightweightM2M-2016-0034-INP  Github_Issues_Synthesis I) </vt:lpstr>
      <vt:lpstr>Github Issues : April Picture in brief</vt:lpstr>
      <vt:lpstr>Github Issues : April Picture in brief</vt:lpstr>
      <vt:lpstr>Github Issues : DM WG actions required </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tgarnier4</cp:lastModifiedBy>
  <cp:revision>548</cp:revision>
  <cp:lastPrinted>2016-04-27T08:13:20Z</cp:lastPrinted>
  <dcterms:created xsi:type="dcterms:W3CDTF">2002-03-19T14:05:12Z</dcterms:created>
  <dcterms:modified xsi:type="dcterms:W3CDTF">2016-04-27T13:19:33Z</dcterms:modified>
</cp:coreProperties>
</file>