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</p:sldMasterIdLst>
  <p:notesMasterIdLst>
    <p:notesMasterId r:id="rId12"/>
  </p:notesMasterIdLst>
  <p:handoutMasterIdLst>
    <p:handoutMasterId r:id="rId13"/>
  </p:handoutMasterIdLst>
  <p:sldIdLst>
    <p:sldId id="440" r:id="rId2"/>
    <p:sldId id="437" r:id="rId3"/>
    <p:sldId id="442" r:id="rId4"/>
    <p:sldId id="439" r:id="rId5"/>
    <p:sldId id="443" r:id="rId6"/>
    <p:sldId id="441" r:id="rId7"/>
    <p:sldId id="444" r:id="rId8"/>
    <p:sldId id="446" r:id="rId9"/>
    <p:sldId id="445" r:id="rId10"/>
    <p:sldId id="438" r:id="rId11"/>
  </p:sldIdLst>
  <p:sldSz cx="12188825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an Jeff" initials="" lastIdx="2" clrIdx="0"/>
  <p:cmAuthor id="1" name="eploof" initials="" lastIdx="68" clrIdx="1"/>
  <p:cmAuthor id="2" name="Stuart Waldron" initials="" lastIdx="0" clrIdx="2"/>
  <p:cmAuthor id="3" name="Simon Ford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0AD"/>
    <a:srgbClr val="8BE9FF"/>
    <a:srgbClr val="128CAB"/>
    <a:srgbClr val="F2F2F2"/>
    <a:srgbClr val="FFFF66"/>
    <a:srgbClr val="FFC000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0" autoAdjust="0"/>
    <p:restoredTop sz="78995" autoAdjust="0"/>
  </p:normalViewPr>
  <p:slideViewPr>
    <p:cSldViewPr snapToGrid="0">
      <p:cViewPr>
        <p:scale>
          <a:sx n="80" d="100"/>
          <a:sy n="80" d="100"/>
        </p:scale>
        <p:origin x="-1800" y="-624"/>
      </p:cViewPr>
      <p:guideLst>
        <p:guide orient="horz"/>
        <p:guide pos="6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2320"/>
    </p:cViewPr>
  </p:sorterViewPr>
  <p:notesViewPr>
    <p:cSldViewPr snapToGrid="0">
      <p:cViewPr varScale="1">
        <p:scale>
          <a:sx n="132" d="100"/>
          <a:sy n="132" d="100"/>
        </p:scale>
        <p:origin x="-33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0B7F0F7-8CFD-4E6D-8FF1-958FB7D76556}" type="datetimeFigureOut">
              <a:rPr lang="en-US"/>
              <a:pPr>
                <a:defRPr/>
              </a:pPr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5DFFC19-38CA-49EB-A9B3-51A2623E0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5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B66AAF-0CD0-4687-94D3-8C61675A4D92}" type="datetimeFigureOut">
              <a:rPr lang="en-US"/>
              <a:pPr>
                <a:defRPr/>
              </a:pPr>
              <a:t>4/28/2016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6E9EF58-4741-4238-BD19-9473C7E94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817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DEF7A69-5F17-4CE0-8038-B1CF8255FE18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00000" y="1440000"/>
            <a:ext cx="11037125" cy="1920000"/>
          </a:xfrm>
        </p:spPr>
        <p:txBody>
          <a:bodyPr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900000" y="3600000"/>
            <a:ext cx="11037125" cy="960000"/>
          </a:xfrm>
        </p:spPr>
        <p:txBody>
          <a:bodyPr/>
          <a:lstStyle>
            <a:lvl1pPr marL="36576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6983FA0-B592-4302-8644-3F08BEFA2700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01625" y="1196975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547" y="1440000"/>
            <a:ext cx="527433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6198" y="1440000"/>
            <a:ext cx="5561102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98608" y="920442"/>
            <a:ext cx="11160000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2160D77-2EF0-4CEC-80E9-6C2B0AE00B76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301625" y="1196975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546" y="1440000"/>
            <a:ext cx="11155753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98608" y="920442"/>
            <a:ext cx="11160000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earence check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AE3F323-8F96-4D57-91A2-F090EE651066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Rectangle 6"/>
          <p:cNvSpPr/>
          <p:nvPr/>
        </p:nvSpPr>
        <p:spPr bwMode="auto">
          <a:xfrm>
            <a:off x="0" y="1524000"/>
            <a:ext cx="12188825" cy="4581525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US" sz="1400" b="1">
              <a:solidFill>
                <a:srgbClr val="000000"/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9" name="Rectangle 7"/>
          <p:cNvSpPr/>
          <p:nvPr/>
        </p:nvSpPr>
        <p:spPr bwMode="auto">
          <a:xfrm>
            <a:off x="3987800" y="1023938"/>
            <a:ext cx="4083050" cy="49212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0" name="Rectangle 8"/>
          <p:cNvSpPr/>
          <p:nvPr/>
        </p:nvSpPr>
        <p:spPr bwMode="auto">
          <a:xfrm>
            <a:off x="3987800" y="6105525"/>
            <a:ext cx="4083050" cy="75247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3987800" y="835025"/>
            <a:ext cx="4083050" cy="49371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3987800" y="6153150"/>
            <a:ext cx="4083050" cy="704850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875" y="1440000"/>
            <a:ext cx="11157425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learence check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A5B464F-6A7F-414F-B6C8-B79AEBA9960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9" name="Rectangle 4"/>
          <p:cNvSpPr/>
          <p:nvPr/>
        </p:nvSpPr>
        <p:spPr bwMode="auto">
          <a:xfrm>
            <a:off x="0" y="1524000"/>
            <a:ext cx="12188825" cy="4581525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US" sz="1400" b="1">
              <a:solidFill>
                <a:srgbClr val="000000"/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10" name="Rectangle 5"/>
          <p:cNvSpPr/>
          <p:nvPr/>
        </p:nvSpPr>
        <p:spPr bwMode="auto">
          <a:xfrm>
            <a:off x="3987800" y="1023938"/>
            <a:ext cx="4083050" cy="49212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1" name="Rectangle 6"/>
          <p:cNvSpPr/>
          <p:nvPr/>
        </p:nvSpPr>
        <p:spPr bwMode="auto">
          <a:xfrm>
            <a:off x="3987800" y="6105525"/>
            <a:ext cx="4083050" cy="75247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cxnSp>
        <p:nvCxnSpPr>
          <p:cNvPr id="14" name="Straight Connector 10"/>
          <p:cNvCxnSpPr/>
          <p:nvPr/>
        </p:nvCxnSpPr>
        <p:spPr>
          <a:xfrm>
            <a:off x="6065838" y="1316038"/>
            <a:ext cx="0" cy="50911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9"/>
          <p:cNvSpPr/>
          <p:nvPr userDrawn="1"/>
        </p:nvSpPr>
        <p:spPr bwMode="auto">
          <a:xfrm>
            <a:off x="3987800" y="835025"/>
            <a:ext cx="4083050" cy="49371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6" name="Rectangle 13"/>
          <p:cNvSpPr/>
          <p:nvPr userDrawn="1"/>
        </p:nvSpPr>
        <p:spPr bwMode="auto">
          <a:xfrm>
            <a:off x="3987800" y="6153150"/>
            <a:ext cx="4083050" cy="704850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cxnSp>
        <p:nvCxnSpPr>
          <p:cNvPr id="17" name="Straight Connector 14"/>
          <p:cNvCxnSpPr/>
          <p:nvPr userDrawn="1"/>
        </p:nvCxnSpPr>
        <p:spPr>
          <a:xfrm>
            <a:off x="468313" y="1339850"/>
            <a:ext cx="0" cy="50673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5"/>
          <p:cNvCxnSpPr/>
          <p:nvPr userDrawn="1"/>
        </p:nvCxnSpPr>
        <p:spPr>
          <a:xfrm>
            <a:off x="6065838" y="1316038"/>
            <a:ext cx="0" cy="50911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79877" y="1440000"/>
            <a:ext cx="527433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6076800" y="1440000"/>
            <a:ext cx="55605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6DA1587-C83F-43EF-8F14-690275A5D898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3359150" y="451485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34990" y="2540000"/>
            <a:ext cx="9276208" cy="1479663"/>
          </a:xfrm>
        </p:spPr>
        <p:txBody>
          <a:bodyPr>
            <a:noAutofit/>
          </a:bodyPr>
          <a:lstStyle>
            <a:lvl1pPr algn="l">
              <a:defRPr sz="3200" b="0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6180846" y="4524558"/>
            <a:ext cx="4710991" cy="546041"/>
          </a:xfrm>
        </p:spPr>
        <p:txBody>
          <a:bodyPr/>
          <a:lstStyle>
            <a:lvl1pPr marL="0" indent="0" algn="r">
              <a:buNone/>
              <a:defRPr sz="1200">
                <a:solidFill>
                  <a:srgbClr val="7F7F7F"/>
                </a:solidFill>
              </a:defRPr>
            </a:lvl1pPr>
            <a:lvl2pPr marL="538162" indent="0">
              <a:buNone/>
              <a:defRPr sz="1200">
                <a:solidFill>
                  <a:srgbClr val="7F7F7F"/>
                </a:solidFill>
              </a:defRPr>
            </a:lvl2pPr>
            <a:lvl3pPr marL="538162" indent="0">
              <a:buNone/>
              <a:defRPr sz="1200">
                <a:solidFill>
                  <a:srgbClr val="7F7F7F"/>
                </a:solidFill>
              </a:defRPr>
            </a:lvl3pPr>
            <a:lvl4pPr marL="538162" indent="0">
              <a:buNone/>
              <a:defRPr sz="1200">
                <a:solidFill>
                  <a:srgbClr val="7F7F7F"/>
                </a:solidFill>
              </a:defRPr>
            </a:lvl4pPr>
            <a:lvl5pPr marL="538162" indent="0">
              <a:buNone/>
              <a:defRPr sz="1200"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764481"/>
      </p:ext>
    </p:extLst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925778"/>
      </p:ext>
    </p:extLst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327" y="12700"/>
            <a:ext cx="11909498" cy="839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11070" y="906463"/>
            <a:ext cx="11877755" cy="54229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58115"/>
      </p:ext>
    </p:extLst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2"/>
          <p:cNvSpPr>
            <a:spLocks noGrp="1"/>
          </p:cNvSpPr>
          <p:nvPr>
            <p:ph type="title"/>
          </p:nvPr>
        </p:nvSpPr>
        <p:spPr bwMode="auto">
          <a:xfrm>
            <a:off x="479425" y="336550"/>
            <a:ext cx="111601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Title</a:t>
            </a:r>
            <a:endParaRPr lang="en-US" smtClean="0"/>
          </a:p>
        </p:txBody>
      </p:sp>
      <p:sp>
        <p:nvSpPr>
          <p:cNvPr id="102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492125" y="1414463"/>
            <a:ext cx="111585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text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9pPr>
    </p:titleStyle>
    <p:bodyStyle>
      <a:lvl1pPr marL="265113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tf.org/mail-archive/web/core/current/maillist.html" TargetMode="External"/><Relationship Id="rId2" Type="http://schemas.openxmlformats.org/officeDocument/2006/relationships/hyperlink" Target="https://trac.tools.ietf.org/wg/core/trac/report/1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rfc4919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tools.ietf.org/html/draft-ietf-core-block-19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tf.org/mail-archive/web/core/current/msg07113.htm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CoAP</a:t>
            </a:r>
            <a:r>
              <a:rPr lang="en-US" dirty="0" smtClean="0"/>
              <a:t> </a:t>
            </a:r>
            <a:r>
              <a:rPr lang="en-US" dirty="0"/>
              <a:t>over TCP/TLS</a:t>
            </a:r>
            <a:br>
              <a:rPr lang="en-US" dirty="0"/>
            </a:br>
            <a:r>
              <a:rPr lang="en-US" dirty="0"/>
              <a:t>draft-ietf-core-coap-tcp-tls-02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Hannes Tschofenig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50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Next version will contain a strawman of the shim protocol.</a:t>
            </a:r>
          </a:p>
          <a:p>
            <a:r>
              <a:rPr lang="en-US" dirty="0" smtClean="0"/>
              <a:t>Open issues are captured in the</a:t>
            </a:r>
            <a:r>
              <a:rPr lang="en-US" dirty="0" smtClean="0"/>
              <a:t> </a:t>
            </a:r>
            <a:r>
              <a:rPr lang="en-US" dirty="0" smtClean="0"/>
              <a:t>working group issue tracker at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://trac.tools.ietf.org/wg/core/trac/report/1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Discussions take place on the </a:t>
            </a:r>
            <a:r>
              <a:rPr lang="en-US" dirty="0"/>
              <a:t>mailing list, see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www.ietf.org/mail-archive/web/core/current/maillist.html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Volunteers to review? </a:t>
            </a:r>
          </a:p>
          <a:p>
            <a:r>
              <a:rPr lang="en-US" dirty="0" smtClean="0"/>
              <a:t>Implementer feedback?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8225368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CoAP</a:t>
            </a:r>
            <a:r>
              <a:rPr lang="en-US" dirty="0"/>
              <a:t> </a:t>
            </a:r>
            <a:r>
              <a:rPr lang="en-US" dirty="0" smtClean="0"/>
              <a:t>Message Sizes</a:t>
            </a: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CoAP is optimized for small data transmissions.</a:t>
            </a:r>
          </a:p>
          <a:p>
            <a:r>
              <a:rPr lang="en-US" sz="2800" dirty="0" smtClean="0"/>
              <a:t>There is no length field in the CoAP header itself. The UDP length field is re-used. Maximum size of UDP payload length is ~64KB. </a:t>
            </a:r>
          </a:p>
          <a:p>
            <a:r>
              <a:rPr lang="en-US" sz="2800" dirty="0" smtClean="0"/>
              <a:t>Since this exceeds the MTU size </a:t>
            </a:r>
            <a:r>
              <a:rPr lang="en-US" sz="2800" dirty="0" smtClean="0"/>
              <a:t>IP and adaptation layer </a:t>
            </a:r>
            <a:r>
              <a:rPr lang="en-US" sz="2800" dirty="0" smtClean="0"/>
              <a:t>fragmentation will be required. IP fragmentation is </a:t>
            </a:r>
            <a:r>
              <a:rPr lang="en-US" sz="2800" dirty="0" smtClean="0"/>
              <a:t>inefficient. For example: </a:t>
            </a:r>
          </a:p>
          <a:p>
            <a:pPr lvl="1"/>
            <a:r>
              <a:rPr lang="en-GB" dirty="0" smtClean="0"/>
              <a:t>MTU </a:t>
            </a:r>
            <a:r>
              <a:rPr lang="en-GB" dirty="0"/>
              <a:t>of 1280 for </a:t>
            </a:r>
            <a:r>
              <a:rPr lang="en-GB" dirty="0" smtClean="0"/>
              <a:t>IPv6</a:t>
            </a:r>
          </a:p>
          <a:p>
            <a:pPr lvl="1"/>
            <a:r>
              <a:rPr lang="en-GB" dirty="0" smtClean="0"/>
              <a:t>60-80 </a:t>
            </a:r>
            <a:r>
              <a:rPr lang="en-GB" dirty="0"/>
              <a:t>bytes for 6LoWPAN [</a:t>
            </a:r>
            <a:r>
              <a:rPr lang="en-GB" dirty="0" smtClean="0">
                <a:hlinkClick r:id="rId2" tooltip="&quot;IPv6 over Low-Power Wireless Personal Area Networks (6LoWPANs): Overview, Assumptions, Problem Statement, and Goals&quot;"/>
              </a:rPr>
              <a:t>RFC4919</a:t>
            </a:r>
            <a:r>
              <a:rPr lang="en-GB" dirty="0"/>
              <a:t>]</a:t>
            </a:r>
            <a:endParaRPr lang="en-GB" dirty="0" smtClean="0"/>
          </a:p>
          <a:p>
            <a:r>
              <a:rPr lang="en-US" sz="2800" dirty="0" smtClean="0"/>
              <a:t>There </a:t>
            </a:r>
            <a:r>
              <a:rPr lang="en-US" sz="2800" dirty="0" smtClean="0"/>
              <a:t>is a limit about what hosts are mandated to </a:t>
            </a:r>
            <a:r>
              <a:rPr lang="en-US" sz="2800" dirty="0" smtClean="0"/>
              <a:t>reassemble</a:t>
            </a:r>
            <a:r>
              <a:rPr lang="en-US" sz="2800" dirty="0"/>
              <a:t> </a:t>
            </a:r>
            <a:r>
              <a:rPr lang="en-US" sz="2800" dirty="0" smtClean="0"/>
              <a:t>(since messages have to be buffered first).</a:t>
            </a: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642012790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Block-Wise Transfer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To deal with larger message sizes the </a:t>
            </a:r>
            <a:r>
              <a:rPr lang="en-US" sz="2800" dirty="0" err="1">
                <a:hlinkClick r:id="rId2"/>
              </a:rPr>
              <a:t>CoAP</a:t>
            </a:r>
            <a:r>
              <a:rPr lang="en-US" sz="2800" dirty="0">
                <a:hlinkClick r:id="rId2"/>
              </a:rPr>
              <a:t> block-wise transfer</a:t>
            </a:r>
            <a:r>
              <a:rPr lang="en-US" sz="2800" dirty="0"/>
              <a:t> was introduced: </a:t>
            </a:r>
          </a:p>
          <a:p>
            <a:pPr lvl="1"/>
            <a:r>
              <a:rPr lang="en-US" sz="2400" dirty="0"/>
              <a:t>Allows to split larger payload into chunks. </a:t>
            </a:r>
          </a:p>
          <a:p>
            <a:pPr lvl="1"/>
            <a:r>
              <a:rPr lang="en-US" sz="2400" dirty="0"/>
              <a:t>Maximum size of a single chunk is </a:t>
            </a:r>
            <a:r>
              <a:rPr lang="en-GB" sz="2400" dirty="0"/>
              <a:t>1024 bytes. </a:t>
            </a:r>
            <a:endParaRPr lang="en-US" sz="2400" dirty="0"/>
          </a:p>
          <a:p>
            <a:r>
              <a:rPr lang="en-US" dirty="0" smtClean="0"/>
              <a:t>Specification is in IESG processing. </a:t>
            </a:r>
            <a:endParaRPr lang="en-GB" dirty="0"/>
          </a:p>
        </p:txBody>
      </p:sp>
      <p:pic>
        <p:nvPicPr>
          <p:cNvPr id="4" name="Picture 4" descr="coap-block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3396" y="3565525"/>
            <a:ext cx="83597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761462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CoAP over </a:t>
            </a:r>
            <a:r>
              <a:rPr lang="en-US" dirty="0" smtClean="0"/>
              <a:t>TCP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5113" lvl="1"/>
            <a:r>
              <a:rPr lang="en-US" sz="2400" dirty="0" err="1"/>
              <a:t>CoAP</a:t>
            </a:r>
            <a:r>
              <a:rPr lang="en-US" sz="2400" dirty="0"/>
              <a:t> over TCP was introduced mainly as a solution to deal with NAT and firewall traversal (particularly in enterprise environments). </a:t>
            </a:r>
            <a:endParaRPr lang="en-US" sz="2400" dirty="0" smtClean="0"/>
          </a:p>
          <a:p>
            <a:pPr marL="265113" lvl="1"/>
            <a:r>
              <a:rPr lang="en-US" sz="2400" dirty="0" smtClean="0"/>
              <a:t>The </a:t>
            </a:r>
            <a:r>
              <a:rPr lang="en-US" sz="2400" dirty="0"/>
              <a:t>use of TCP requires an additional shim header conveying information about the length of the payload</a:t>
            </a:r>
            <a:r>
              <a:rPr lang="en-GB" sz="2400" dirty="0"/>
              <a:t>. </a:t>
            </a:r>
            <a:endParaRPr lang="en-GB" sz="2400" dirty="0" smtClean="0"/>
          </a:p>
          <a:p>
            <a:pPr marL="265113" lvl="1"/>
            <a:r>
              <a:rPr lang="en-GB" sz="2400" dirty="0" smtClean="0"/>
              <a:t>How </a:t>
            </a:r>
            <a:r>
              <a:rPr lang="en-GB" sz="2400" dirty="0"/>
              <a:t>long should length </a:t>
            </a:r>
            <a:r>
              <a:rPr lang="en-GB" sz="2400" dirty="0"/>
              <a:t>field </a:t>
            </a:r>
            <a:r>
              <a:rPr lang="en-GB" sz="2400" dirty="0"/>
              <a:t>be? </a:t>
            </a:r>
            <a:r>
              <a:rPr lang="en-US" sz="2400" dirty="0"/>
              <a:t>Most popular options were: </a:t>
            </a:r>
            <a:endParaRPr lang="en-GB" sz="2400" dirty="0"/>
          </a:p>
          <a:p>
            <a:pPr lvl="1"/>
            <a:r>
              <a:rPr lang="en-US" dirty="0"/>
              <a:t>Fixed length: 16 </a:t>
            </a:r>
            <a:r>
              <a:rPr lang="en-US" dirty="0" smtClean="0"/>
              <a:t>bit</a:t>
            </a:r>
            <a:endParaRPr lang="en-US" dirty="0"/>
          </a:p>
          <a:p>
            <a:pPr lvl="1"/>
            <a:r>
              <a:rPr lang="en-US" dirty="0"/>
              <a:t>Variable length: 8/16/32 </a:t>
            </a:r>
            <a:r>
              <a:rPr lang="en-US" dirty="0" smtClean="0"/>
              <a:t>bit</a:t>
            </a:r>
          </a:p>
          <a:p>
            <a:r>
              <a:rPr lang="en-US" dirty="0" smtClean="0"/>
              <a:t>The length field obviously determines how much data can be exchanged. The 16-bit encoding leads to bad performance when larger blobs need to be exchanged since </a:t>
            </a:r>
            <a:r>
              <a:rPr lang="en-US" dirty="0" err="1" smtClean="0"/>
              <a:t>CoAP</a:t>
            </a:r>
            <a:r>
              <a:rPr lang="en-US" dirty="0" smtClean="0"/>
              <a:t> over TCP then has to be combined with the Block-wise transfer. </a:t>
            </a:r>
            <a:endParaRPr lang="en-US" dirty="0" smtClean="0"/>
          </a:p>
          <a:p>
            <a:r>
              <a:rPr lang="en-US" dirty="0" smtClean="0"/>
              <a:t>Recently, the IETF CORE working group decided to go for a variable length encoding, see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www.ietf.org/mail-archive/web/core/current/msg07113.html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761407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Length Encoding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0                   1                   2                   3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0 1 2 3 4 5 6 7 8 9 0 1 2 3 4 5 6 7 8 9 0 1 2 3 4 5 6 7 8 9 0 1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+-+-+-+-+-+-+-+-+-+-+-+-+-+-+-+-+-+-+-+-+-+-+-+-+-+-+-+-+-+-+-+-+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|Len=13 |  TKL  | </a:t>
            </a:r>
            <a:r>
              <a:rPr lang="en-GB" sz="16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Length (8-bit)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|      Code     | TKL bytes ...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+-+-+-+-+-+-+-+-+-+-+-+-+-+-+-+-+-+-+-+-+-+-+-+-+-+-+-+-+-+-+-+-+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|  Options (if any) ...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+-+-+-+-+-+-+-+-+-+-+-+-+-+-+-+-+-+-+-+-+-+-+-+-+-+-+-+-+-+-+-+-+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|1 1 1 1 1 1 1 1|    Payload (if any) ...</a:t>
            </a: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+-+-+-+-+-+-+-+-+-+-+-+-+-+-+-+-+-+-+-+-+-+-+-+-+-+-+-+-+-+-+-+-+</a:t>
            </a: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Down Arrow 3"/>
          <p:cNvSpPr/>
          <p:nvPr/>
        </p:nvSpPr>
        <p:spPr>
          <a:xfrm rot="10800000">
            <a:off x="3669474" y="2861953"/>
            <a:ext cx="427512" cy="319446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493819" y="5948915"/>
            <a:ext cx="3537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Variable Length Field. </a:t>
            </a:r>
          </a:p>
          <a:p>
            <a:r>
              <a:rPr lang="en-US" dirty="0" smtClean="0"/>
              <a:t>Size dependent on the value</a:t>
            </a:r>
            <a:br>
              <a:rPr lang="en-US" dirty="0" smtClean="0"/>
            </a:br>
            <a:r>
              <a:rPr lang="en-US" dirty="0" smtClean="0"/>
              <a:t>in the initial length field.</a:t>
            </a:r>
          </a:p>
        </p:txBody>
      </p:sp>
      <p:sp>
        <p:nvSpPr>
          <p:cNvPr id="6" name="Down Arrow 5"/>
          <p:cNvSpPr/>
          <p:nvPr/>
        </p:nvSpPr>
        <p:spPr>
          <a:xfrm rot="8671492">
            <a:off x="2170186" y="2442146"/>
            <a:ext cx="427512" cy="393691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344615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Shim Header Protocol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Unfortunately, more than a shim header is needed for 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Conveying </a:t>
            </a:r>
            <a:r>
              <a:rPr lang="en-US" dirty="0">
                <a:sym typeface="Wingdings" panose="05000000000000000000" pitchFamily="2" charset="2"/>
              </a:rPr>
              <a:t>error information, 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Indicating </a:t>
            </a:r>
            <a:r>
              <a:rPr lang="en-US" dirty="0" err="1" smtClean="0">
                <a:sym typeface="Wingdings" panose="05000000000000000000" pitchFamily="2" charset="2"/>
              </a:rPr>
              <a:t>CoAP</a:t>
            </a:r>
            <a:r>
              <a:rPr lang="en-US" dirty="0" smtClean="0">
                <a:sym typeface="Wingdings" panose="05000000000000000000" pitchFamily="2" charset="2"/>
              </a:rPr>
              <a:t> version numbers, 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Expressing </a:t>
            </a:r>
            <a:r>
              <a:rPr lang="en-US" dirty="0">
                <a:sym typeface="Wingdings" panose="05000000000000000000" pitchFamily="2" charset="2"/>
              </a:rPr>
              <a:t>server name information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Exchange </a:t>
            </a:r>
            <a:r>
              <a:rPr lang="en-US" dirty="0">
                <a:sym typeface="Wingdings" panose="05000000000000000000" pitchFamily="2" charset="2"/>
              </a:rPr>
              <a:t>keep-alive </a:t>
            </a:r>
            <a:r>
              <a:rPr lang="en-US" dirty="0" smtClean="0">
                <a:sym typeface="Wingdings" panose="05000000000000000000" pitchFamily="2" charset="2"/>
              </a:rPr>
              <a:t>messages, 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Providing information about application layer protocol information.  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 Need to add a small protocol mechanism </a:t>
            </a:r>
          </a:p>
        </p:txBody>
      </p:sp>
    </p:spTree>
    <p:extLst>
      <p:ext uri="{BB962C8B-B14F-4D97-AF65-F5344CB8AC3E}">
        <p14:creationId xmlns:p14="http://schemas.microsoft.com/office/powerpoint/2010/main" val="3884941734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Shim </a:t>
            </a:r>
            <a:r>
              <a:rPr lang="en-US" dirty="0" smtClean="0"/>
              <a:t>Layer Protocol: SNI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5817" y="452562"/>
            <a:ext cx="4916385" cy="5532602"/>
          </a:xfrm>
        </p:spPr>
        <p:txBody>
          <a:bodyPr/>
          <a:lstStyle/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Client              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Server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&lt;--- TCP ---&gt;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Connection Setup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|7.03 </a:t>
            </a:r>
            <a:r>
              <a:rPr lang="en-GB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ClientHello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|+ SNI: example.com|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+-----------------&gt;|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|7.04 </a:t>
            </a:r>
            <a:r>
              <a:rPr lang="en-GB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ServerHello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|&lt;-----------------+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GET /temperature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(Token 0x74)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+-----------------&gt;|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[0x23bc]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2.05 Content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(Token 0x74)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"22.5 C"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|&lt;-----------------+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         |</a:t>
            </a:r>
          </a:p>
          <a:p>
            <a:pPr marL="0" indent="0">
              <a:buNone/>
            </a:pPr>
            <a:endParaRPr lang="en-GB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92125" y="1414463"/>
            <a:ext cx="856874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2800" dirty="0" smtClean="0"/>
              <a:t>For the encoding of the shim-layer </a:t>
            </a:r>
            <a:r>
              <a:rPr lang="en-US" sz="2800" dirty="0" err="1" smtClean="0"/>
              <a:t>CoAP</a:t>
            </a:r>
            <a:r>
              <a:rPr lang="en-US" sz="2800" dirty="0" smtClean="0"/>
              <a:t> itself is used (with new </a:t>
            </a:r>
            <a:r>
              <a:rPr lang="en-US" sz="2800" dirty="0" err="1" smtClean="0"/>
              <a:t>CoAP</a:t>
            </a:r>
            <a:r>
              <a:rPr lang="en-US" sz="2800" dirty="0" smtClean="0"/>
              <a:t> method codes and </a:t>
            </a:r>
            <a:r>
              <a:rPr lang="en-US" sz="2800" dirty="0" err="1" smtClean="0"/>
              <a:t>CoAP</a:t>
            </a:r>
            <a:r>
              <a:rPr lang="en-US" sz="2800" dirty="0" smtClean="0"/>
              <a:t> response codes.</a:t>
            </a:r>
          </a:p>
          <a:p>
            <a:pPr defTabSz="914400"/>
            <a:r>
              <a:rPr lang="en-US" sz="2800" dirty="0" smtClean="0"/>
              <a:t>For functionality that last the lifetime of the TCP session an additional handshake is used. </a:t>
            </a:r>
          </a:p>
          <a:p>
            <a:pPr lvl="1" defTabSz="914400"/>
            <a:r>
              <a:rPr lang="en-US" dirty="0" smtClean="0"/>
              <a:t>Denoted in the example as </a:t>
            </a:r>
            <a:r>
              <a:rPr lang="en-US" dirty="0" err="1" smtClean="0"/>
              <a:t>ClientHeloo</a:t>
            </a:r>
            <a:r>
              <a:rPr lang="en-US" dirty="0" smtClean="0"/>
              <a:t>/</a:t>
            </a:r>
            <a:r>
              <a:rPr lang="en-US" dirty="0" err="1" smtClean="0"/>
              <a:t>ServerHello</a:t>
            </a:r>
            <a:r>
              <a:rPr lang="en-US" dirty="0" smtClean="0"/>
              <a:t> messages. </a:t>
            </a:r>
          </a:p>
          <a:p>
            <a:pPr lvl="1" defTabSz="914400"/>
            <a:r>
              <a:rPr lang="en-US" dirty="0" smtClean="0"/>
              <a:t>Uses 7.xx codes (for illustration purposes)</a:t>
            </a:r>
          </a:p>
          <a:p>
            <a:pPr lvl="1" defTabSz="914400"/>
            <a:r>
              <a:rPr lang="en-US" dirty="0" smtClean="0"/>
              <a:t>SNI functionality is offered as a new option. </a:t>
            </a:r>
          </a:p>
          <a:p>
            <a:pPr lvl="1" defTabSz="914400"/>
            <a:endParaRPr lang="en-US" dirty="0" smtClean="0"/>
          </a:p>
          <a:p>
            <a:pPr defTabSz="91440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745137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Shim </a:t>
            </a:r>
            <a:r>
              <a:rPr lang="en-US" dirty="0" smtClean="0"/>
              <a:t>Layer Protocol: Error Handling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0685" y="2565070"/>
            <a:ext cx="4916385" cy="4857008"/>
          </a:xfrm>
        </p:spPr>
        <p:txBody>
          <a:bodyPr/>
          <a:lstStyle/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Client              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Server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&lt;--- TCP  ---&gt;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Connection Setup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GET /temperature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(Token 0x74)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+-----------------&gt;|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7.00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Alert     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</a:p>
          <a:p>
            <a:pPr marL="0" indent="0">
              <a:buNone/>
            </a:pP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|&lt;-----------------+</a:t>
            </a:r>
            <a:endParaRPr lang="en-GB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&lt;--- TCP ---&gt;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Conn. </a:t>
            </a:r>
            <a:r>
              <a:rPr lang="en-GB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Teadown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|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92125" y="1414463"/>
            <a:ext cx="856874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2800" dirty="0" smtClean="0"/>
              <a:t>To deal with errors related to the shim header a new error message, Alert, is defined.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61298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Shim </a:t>
            </a:r>
            <a:r>
              <a:rPr lang="en-US" dirty="0" smtClean="0"/>
              <a:t>Layer Protocol: Keep-alive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82771" y="452562"/>
            <a:ext cx="4606053" cy="5532602"/>
          </a:xfrm>
        </p:spPr>
        <p:txBody>
          <a:bodyPr/>
          <a:lstStyle/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Client              </a:t>
            </a: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Server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&lt;--- TCP ---&gt;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Connection Setup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|                  </a:t>
            </a:r>
            <a:endParaRPr lang="en-GB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GET /temperature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(Token 0x74)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+-----------------&gt;|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NON [0x23bc]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2.05 Content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(Token 0x74)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"22.5 C"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|&lt;-----------------+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</a:t>
            </a:r>
            <a:r>
              <a:rPr lang="en-GB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         |</a:t>
            </a:r>
            <a:endParaRPr lang="en-GB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|7.03 Ping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|(Token 0x7f)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+-----------------&gt;|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         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|7.02 Pong   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|(Token 0x7f)      |</a:t>
            </a:r>
          </a:p>
          <a:p>
            <a:pPr marL="0" indent="0">
              <a:buNone/>
            </a:pPr>
            <a:r>
              <a:rPr lang="en-GB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|&lt;-----------------+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92125" y="1414463"/>
            <a:ext cx="856874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B1DB"/>
              </a:buClr>
              <a:buSzPct val="9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2800" dirty="0" smtClean="0"/>
              <a:t>Shim-layer ping/pong messages are different than application layer pings.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29" y="3429000"/>
            <a:ext cx="4934573" cy="2758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02" y="3389205"/>
            <a:ext cx="4750583" cy="279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73968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M PPT Template 2014 Public">
  <a:themeElements>
    <a:clrScheme name="Custom 13">
      <a:dk1>
        <a:srgbClr val="000000"/>
      </a:dk1>
      <a:lt1>
        <a:srgbClr val="FFFFFF"/>
      </a:lt1>
      <a:dk2>
        <a:srgbClr val="61116A"/>
      </a:dk2>
      <a:lt2>
        <a:srgbClr val="F68A33"/>
      </a:lt2>
      <a:accent1>
        <a:srgbClr val="128CAB"/>
      </a:accent1>
      <a:accent2>
        <a:srgbClr val="ED174F"/>
      </a:accent2>
      <a:accent3>
        <a:srgbClr val="26CEAD"/>
      </a:accent3>
      <a:accent4>
        <a:srgbClr val="F68A33"/>
      </a:accent4>
      <a:accent5>
        <a:srgbClr val="00B1DB"/>
      </a:accent5>
      <a:accent6>
        <a:srgbClr val="61116A"/>
      </a:accent6>
      <a:hlink>
        <a:srgbClr val="128CAB"/>
      </a:hlink>
      <a:folHlink>
        <a:srgbClr val="9A8B7C"/>
      </a:folHlink>
    </a:clrScheme>
    <a:fontScheme name="ARM PPT Template 2014 Public">
      <a:majorFont>
        <a:latin typeface="Gill Sans MT"/>
        <a:ea typeface="Gill Sans MT"/>
        <a:cs typeface="Gill Sans MT"/>
      </a:majorFont>
      <a:minorFont>
        <a:latin typeface="Gill Sans MT"/>
        <a:ea typeface="Gill Sans MT"/>
        <a:cs typeface="Gill Sans MT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>
    <a:spDef>
      <a:spPr>
        <a:noFill/>
        <a:ln>
          <a:solidFill>
            <a:schemeClr val="accent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104619</TotalTime>
  <Words>832</Words>
  <Application>Microsoft Office PowerPoint</Application>
  <PresentationFormat>Custom</PresentationFormat>
  <Paragraphs>121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ARM PPT Template 2014 Public</vt:lpstr>
      <vt:lpstr>CoAP over TCP/TLS draft-ietf-core-coap-tcp-tls-02</vt:lpstr>
      <vt:lpstr>CoAP Message Sizes </vt:lpstr>
      <vt:lpstr>Block-Wise Transfer</vt:lpstr>
      <vt:lpstr>CoAP over TCP</vt:lpstr>
      <vt:lpstr>New Length Encoding</vt:lpstr>
      <vt:lpstr>Shim Header Protocol</vt:lpstr>
      <vt:lpstr>Shim Layer Protocol: SNI</vt:lpstr>
      <vt:lpstr>Shim Layer Protocol: Error Handling</vt:lpstr>
      <vt:lpstr>Shim Layer Protocol: Keep-alive</vt:lpstr>
      <vt:lpstr>Next Steps</vt:lpstr>
    </vt:vector>
  </TitlesOfParts>
  <Company>ARM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Keynote Presentation template</dc:title>
  <dc:creator>Stuart Waldron</dc:creator>
  <cp:lastModifiedBy>Hannes Tschofenig</cp:lastModifiedBy>
  <cp:revision>1070</cp:revision>
  <cp:lastPrinted>2014-09-11T20:44:42Z</cp:lastPrinted>
  <dcterms:created xsi:type="dcterms:W3CDTF">2012-09-17T13:33:29Z</dcterms:created>
  <dcterms:modified xsi:type="dcterms:W3CDTF">2016-04-28T09:21:11Z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0x010102005A5C1BE65173D647975D08D04557E024</vt:lpwstr>
  </property>
  <property fmtid="{D5CDD505-2E9C-101B-9397-08002B2CF9AE}" pid="3" name="_dlc_DocIdItemGuid">
    <vt:lpwstr>d0713a34-1062-48d0-aada-3b674e8d17e0</vt:lpwstr>
  </property>
  <property fmtid="{D5CDD505-2E9C-101B-9397-08002B2CF9AE}" pid="4" name="vti_description">
    <vt:lpwstr/>
  </property>
  <property fmtid="{D5CDD505-2E9C-101B-9397-08002B2CF9AE}" pid="5" name="AlternateThumbnailUrl">
    <vt:lpwstr/>
  </property>
  <property fmtid="{D5CDD505-2E9C-101B-9397-08002B2CF9AE}" pid="6" name="ImageCreateDate">
    <vt:lpwstr/>
  </property>
  <property fmtid="{D5CDD505-2E9C-101B-9397-08002B2CF9AE}" pid="7" name="Description">
    <vt:lpwstr/>
  </property>
  <property fmtid="{D5CDD505-2E9C-101B-9397-08002B2CF9AE}" pid="8" name="_dlc_DocId">
    <vt:lpwstr>ARM-ECM-0151353</vt:lpwstr>
  </property>
  <property fmtid="{D5CDD505-2E9C-101B-9397-08002B2CF9AE}" pid="9" name="_dlc_DocIdUrl">
    <vt:lpwstr>http://teamsites.arm.com/sites/marketing/branding/_layouts/DocIdRedir.aspx?ID=ARM-ECM-0151353, ARM-ECM-0151353</vt:lpwstr>
  </property>
</Properties>
</file>