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3" r:id="rId1"/>
  </p:sldMasterIdLst>
  <p:notesMasterIdLst>
    <p:notesMasterId r:id="rId6"/>
  </p:notesMasterIdLst>
  <p:handoutMasterIdLst>
    <p:handoutMasterId r:id="rId7"/>
  </p:handoutMasterIdLst>
  <p:sldIdLst>
    <p:sldId id="440" r:id="rId2"/>
    <p:sldId id="437" r:id="rId3"/>
    <p:sldId id="447" r:id="rId4"/>
    <p:sldId id="448" r:id="rId5"/>
  </p:sldIdLst>
  <p:sldSz cx="12188825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ill Sans MT"/>
        <a:cs typeface="Gill Sans MT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ill Sans MT"/>
        <a:cs typeface="Gill Sans MT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ill Sans MT"/>
        <a:cs typeface="Gill Sans MT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ill Sans MT"/>
        <a:cs typeface="Gill Sans MT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ill Sans MT"/>
        <a:cs typeface="Gill Sans MT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Gill Sans MT"/>
        <a:cs typeface="Gill Sans MT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Gill Sans MT"/>
        <a:cs typeface="Gill Sans MT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Gill Sans MT"/>
        <a:cs typeface="Gill Sans MT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Gill Sans MT"/>
        <a:cs typeface="Gill Sans M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ian Jeff" initials="" lastIdx="2" clrIdx="0"/>
  <p:cmAuthor id="1" name="eploof" initials="" lastIdx="68" clrIdx="1"/>
  <p:cmAuthor id="2" name="Stuart Waldron" initials="" lastIdx="0" clrIdx="2"/>
  <p:cmAuthor id="3" name="Simon Ford" initials="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D0AD"/>
    <a:srgbClr val="8BE9FF"/>
    <a:srgbClr val="128CAB"/>
    <a:srgbClr val="F2F2F2"/>
    <a:srgbClr val="FFFF66"/>
    <a:srgbClr val="FFC000"/>
    <a:srgbClr val="CCE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90" autoAdjust="0"/>
    <p:restoredTop sz="78995" autoAdjust="0"/>
  </p:normalViewPr>
  <p:slideViewPr>
    <p:cSldViewPr snapToGrid="0">
      <p:cViewPr>
        <p:scale>
          <a:sx n="80" d="100"/>
          <a:sy n="80" d="100"/>
        </p:scale>
        <p:origin x="-1800" y="-624"/>
      </p:cViewPr>
      <p:guideLst>
        <p:guide orient="horz"/>
        <p:guide pos="68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2320"/>
    </p:cViewPr>
  </p:sorterViewPr>
  <p:notesViewPr>
    <p:cSldViewPr snapToGrid="0">
      <p:cViewPr varScale="1">
        <p:scale>
          <a:sx n="132" d="100"/>
          <a:sy n="132" d="100"/>
        </p:scale>
        <p:origin x="-338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0B7F0F7-8CFD-4E6D-8FF1-958FB7D76556}" type="datetimeFigureOut">
              <a:rPr lang="en-US"/>
              <a:pPr>
                <a:defRPr/>
              </a:pPr>
              <a:t>4/28/2016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5DFFC19-38CA-49EB-A9B3-51A2623E0C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7554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3B66AAF-0CD0-4687-94D3-8C61675A4D92}" type="datetimeFigureOut">
              <a:rPr lang="en-US"/>
              <a:pPr>
                <a:defRPr/>
              </a:pPr>
              <a:t>4/28/2016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6E9EF58-4741-4238-BD19-9473C7E94D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817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 txBox="1">
            <a:spLocks/>
          </p:cNvSpPr>
          <p:nvPr/>
        </p:nvSpPr>
        <p:spPr>
          <a:xfrm>
            <a:off x="477838" y="6559550"/>
            <a:ext cx="1303337" cy="239713"/>
          </a:xfrm>
          <a:prstGeom prst="rect">
            <a:avLst/>
          </a:prstGeom>
        </p:spPr>
        <p:txBody>
          <a:bodyPr lIns="0" tIns="0" bIns="0"/>
          <a:lstStyle>
            <a:defPPr>
              <a:defRPr lang="en-US"/>
            </a:defPPr>
            <a:lvl1pPr marL="0" algn="l" defTabSz="457200" rtl="0" eaLnBrk="1" latinLnBrk="0" hangingPunct="1"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Gill Sans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BDEF7A69-5F17-4CE0-8038-B1CF8255FE18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TextBox 1"/>
          <p:cNvSpPr txBox="1"/>
          <p:nvPr userDrawn="1"/>
        </p:nvSpPr>
        <p:spPr>
          <a:xfrm>
            <a:off x="11366500" y="65278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4"/>
          <p:cNvSpPr txBox="1"/>
          <p:nvPr userDrawn="1"/>
        </p:nvSpPr>
        <p:spPr>
          <a:xfrm>
            <a:off x="109855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 userDrawn="1"/>
        </p:nvSpPr>
        <p:spPr>
          <a:xfrm>
            <a:off x="109220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00000" y="1440000"/>
            <a:ext cx="11037125" cy="1920000"/>
          </a:xfrm>
        </p:spPr>
        <p:txBody>
          <a:bodyPr>
            <a:normAutofit/>
          </a:bodyPr>
          <a:lstStyle>
            <a:lvl1pPr algn="r">
              <a:defRPr sz="48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900000" y="3600000"/>
            <a:ext cx="11037125" cy="960000"/>
          </a:xfrm>
        </p:spPr>
        <p:txBody>
          <a:bodyPr/>
          <a:lstStyle>
            <a:lvl1pPr marL="36576" indent="0" algn="r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 txBox="1">
            <a:spLocks/>
          </p:cNvSpPr>
          <p:nvPr/>
        </p:nvSpPr>
        <p:spPr>
          <a:xfrm>
            <a:off x="477838" y="6559550"/>
            <a:ext cx="1303337" cy="239713"/>
          </a:xfrm>
          <a:prstGeom prst="rect">
            <a:avLst/>
          </a:prstGeom>
        </p:spPr>
        <p:txBody>
          <a:bodyPr lIns="0" tIns="0" bIns="0"/>
          <a:lstStyle>
            <a:defPPr>
              <a:defRPr lang="en-US"/>
            </a:defPPr>
            <a:lvl1pPr marL="0" algn="l" defTabSz="457200" rtl="0" eaLnBrk="1" latinLnBrk="0" hangingPunct="1"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Gill Sans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E6983FA0-B592-4302-8644-3F08BEFA2700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TextBox 1"/>
          <p:cNvSpPr txBox="1"/>
          <p:nvPr userDrawn="1"/>
        </p:nvSpPr>
        <p:spPr>
          <a:xfrm>
            <a:off x="11366500" y="65278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TextBox 4"/>
          <p:cNvSpPr txBox="1"/>
          <p:nvPr userDrawn="1"/>
        </p:nvSpPr>
        <p:spPr>
          <a:xfrm>
            <a:off x="109855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10" name="TextBox 8"/>
          <p:cNvSpPr txBox="1"/>
          <p:nvPr userDrawn="1"/>
        </p:nvSpPr>
        <p:spPr>
          <a:xfrm>
            <a:off x="109220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301625" y="1196975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547" y="1440000"/>
            <a:ext cx="5274338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76198" y="1440000"/>
            <a:ext cx="5561102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98608" y="920442"/>
            <a:ext cx="11160000" cy="396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um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 txBox="1">
            <a:spLocks/>
          </p:cNvSpPr>
          <p:nvPr/>
        </p:nvSpPr>
        <p:spPr>
          <a:xfrm>
            <a:off x="477838" y="6559550"/>
            <a:ext cx="1303337" cy="239713"/>
          </a:xfrm>
          <a:prstGeom prst="rect">
            <a:avLst/>
          </a:prstGeom>
        </p:spPr>
        <p:txBody>
          <a:bodyPr lIns="0" tIns="0" bIns="0"/>
          <a:lstStyle>
            <a:defPPr>
              <a:defRPr lang="en-US"/>
            </a:defPPr>
            <a:lvl1pPr marL="0" algn="l" defTabSz="457200" rtl="0" eaLnBrk="1" latinLnBrk="0" hangingPunct="1"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Gill Sans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2160D77-2EF0-4CEC-80E9-6C2B0AE00B76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TextBox 1"/>
          <p:cNvSpPr txBox="1"/>
          <p:nvPr userDrawn="1"/>
        </p:nvSpPr>
        <p:spPr>
          <a:xfrm>
            <a:off x="11366500" y="65278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4"/>
          <p:cNvSpPr txBox="1"/>
          <p:nvPr userDrawn="1"/>
        </p:nvSpPr>
        <p:spPr>
          <a:xfrm>
            <a:off x="109855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 userDrawn="1"/>
        </p:nvSpPr>
        <p:spPr>
          <a:xfrm>
            <a:off x="109220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301625" y="1196975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546" y="1440000"/>
            <a:ext cx="11155753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498608" y="920442"/>
            <a:ext cx="11160000" cy="396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earence check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 txBox="1">
            <a:spLocks/>
          </p:cNvSpPr>
          <p:nvPr/>
        </p:nvSpPr>
        <p:spPr>
          <a:xfrm>
            <a:off x="477838" y="6559550"/>
            <a:ext cx="1303337" cy="239713"/>
          </a:xfrm>
          <a:prstGeom prst="rect">
            <a:avLst/>
          </a:prstGeom>
        </p:spPr>
        <p:txBody>
          <a:bodyPr lIns="0" tIns="0" bIns="0"/>
          <a:lstStyle>
            <a:defPPr>
              <a:defRPr lang="en-US"/>
            </a:defPPr>
            <a:lvl1pPr marL="0" algn="l" defTabSz="457200" rtl="0" eaLnBrk="1" latinLnBrk="0" hangingPunct="1"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Gill Sans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1AE3F323-8F96-4D57-91A2-F090EE651066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extBox 1"/>
          <p:cNvSpPr txBox="1"/>
          <p:nvPr userDrawn="1"/>
        </p:nvSpPr>
        <p:spPr>
          <a:xfrm>
            <a:off x="11366500" y="65278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6" name="TextBox 4"/>
          <p:cNvSpPr txBox="1"/>
          <p:nvPr userDrawn="1"/>
        </p:nvSpPr>
        <p:spPr>
          <a:xfrm>
            <a:off x="109855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8"/>
          <p:cNvSpPr txBox="1"/>
          <p:nvPr userDrawn="1"/>
        </p:nvSpPr>
        <p:spPr>
          <a:xfrm>
            <a:off x="109220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Rectangle 6"/>
          <p:cNvSpPr/>
          <p:nvPr/>
        </p:nvSpPr>
        <p:spPr bwMode="auto">
          <a:xfrm>
            <a:off x="0" y="1524000"/>
            <a:ext cx="12188825" cy="4581525"/>
          </a:xfrm>
          <a:prstGeom prst="rect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endParaRPr lang="en-US" sz="1400" b="1">
              <a:solidFill>
                <a:srgbClr val="000000"/>
              </a:solidFill>
              <a:ea typeface="MS PGothic" pitchFamily="34" charset="-128"/>
              <a:cs typeface="+mn-cs"/>
            </a:endParaRPr>
          </a:p>
        </p:txBody>
      </p:sp>
      <p:sp>
        <p:nvSpPr>
          <p:cNvPr id="9" name="Rectangle 7"/>
          <p:cNvSpPr/>
          <p:nvPr/>
        </p:nvSpPr>
        <p:spPr bwMode="auto">
          <a:xfrm>
            <a:off x="3987800" y="1023938"/>
            <a:ext cx="4083050" cy="492125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r>
              <a:rPr lang="en-US" sz="1000" b="1" dirty="0">
                <a:solidFill>
                  <a:srgbClr val="FFFFFF"/>
                </a:solidFill>
                <a:ea typeface="MS PGothic" pitchFamily="34" charset="-128"/>
                <a:cs typeface="+mn-cs"/>
              </a:rPr>
              <a:t>Approximate clearance</a:t>
            </a:r>
          </a:p>
        </p:txBody>
      </p:sp>
      <p:sp>
        <p:nvSpPr>
          <p:cNvPr id="10" name="Rectangle 8"/>
          <p:cNvSpPr/>
          <p:nvPr/>
        </p:nvSpPr>
        <p:spPr bwMode="auto">
          <a:xfrm>
            <a:off x="3987800" y="6105525"/>
            <a:ext cx="4083050" cy="752475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r>
              <a:rPr lang="en-US" sz="1000" b="1" dirty="0">
                <a:solidFill>
                  <a:srgbClr val="FFFFFF"/>
                </a:solidFill>
                <a:ea typeface="MS PGothic" pitchFamily="34" charset="-128"/>
                <a:cs typeface="+mn-cs"/>
              </a:rPr>
              <a:t>Approximate clearance</a:t>
            </a: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3987800" y="835025"/>
            <a:ext cx="4083050" cy="493713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r>
              <a:rPr lang="en-US" sz="1000" b="1" dirty="0">
                <a:solidFill>
                  <a:srgbClr val="FFFFFF"/>
                </a:solidFill>
                <a:ea typeface="MS PGothic" pitchFamily="34" charset="-128"/>
                <a:cs typeface="+mn-cs"/>
              </a:rPr>
              <a:t>Approximate clearance</a:t>
            </a:r>
          </a:p>
        </p:txBody>
      </p:sp>
      <p:sp>
        <p:nvSpPr>
          <p:cNvPr id="12" name="Rectangle 11"/>
          <p:cNvSpPr/>
          <p:nvPr userDrawn="1"/>
        </p:nvSpPr>
        <p:spPr bwMode="auto">
          <a:xfrm>
            <a:off x="3987800" y="6153150"/>
            <a:ext cx="4083050" cy="704850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r>
              <a:rPr lang="en-US" sz="1000" b="1" dirty="0">
                <a:solidFill>
                  <a:srgbClr val="FFFFFF"/>
                </a:solidFill>
                <a:ea typeface="MS PGothic" pitchFamily="34" charset="-128"/>
                <a:cs typeface="+mn-cs"/>
              </a:rPr>
              <a:t>Approximate clearance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9875" y="1440000"/>
            <a:ext cx="11157425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learence check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 txBox="1">
            <a:spLocks/>
          </p:cNvSpPr>
          <p:nvPr/>
        </p:nvSpPr>
        <p:spPr>
          <a:xfrm>
            <a:off x="477838" y="6559550"/>
            <a:ext cx="1303337" cy="239713"/>
          </a:xfrm>
          <a:prstGeom prst="rect">
            <a:avLst/>
          </a:prstGeom>
        </p:spPr>
        <p:txBody>
          <a:bodyPr lIns="0" tIns="0" bIns="0"/>
          <a:lstStyle>
            <a:defPPr>
              <a:defRPr lang="en-US"/>
            </a:defPPr>
            <a:lvl1pPr marL="0" algn="l" defTabSz="457200" rtl="0" eaLnBrk="1" latinLnBrk="0" hangingPunct="1"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Gill Sans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3A5B464F-6A7F-414F-B6C8-B79AEBA9960F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TextBox 1"/>
          <p:cNvSpPr txBox="1"/>
          <p:nvPr userDrawn="1"/>
        </p:nvSpPr>
        <p:spPr>
          <a:xfrm>
            <a:off x="11366500" y="65278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4"/>
          <p:cNvSpPr txBox="1"/>
          <p:nvPr userDrawn="1"/>
        </p:nvSpPr>
        <p:spPr>
          <a:xfrm>
            <a:off x="109855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 userDrawn="1"/>
        </p:nvSpPr>
        <p:spPr>
          <a:xfrm>
            <a:off x="109220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9" name="Rectangle 4"/>
          <p:cNvSpPr/>
          <p:nvPr/>
        </p:nvSpPr>
        <p:spPr bwMode="auto">
          <a:xfrm>
            <a:off x="0" y="1524000"/>
            <a:ext cx="12188825" cy="4581525"/>
          </a:xfrm>
          <a:prstGeom prst="rect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endParaRPr lang="en-US" sz="1400" b="1">
              <a:solidFill>
                <a:srgbClr val="000000"/>
              </a:solidFill>
              <a:ea typeface="MS PGothic" pitchFamily="34" charset="-128"/>
              <a:cs typeface="+mn-cs"/>
            </a:endParaRPr>
          </a:p>
        </p:txBody>
      </p:sp>
      <p:sp>
        <p:nvSpPr>
          <p:cNvPr id="10" name="Rectangle 5"/>
          <p:cNvSpPr/>
          <p:nvPr/>
        </p:nvSpPr>
        <p:spPr bwMode="auto">
          <a:xfrm>
            <a:off x="3987800" y="1023938"/>
            <a:ext cx="4083050" cy="492125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r>
              <a:rPr lang="en-US" sz="1000" b="1" dirty="0">
                <a:solidFill>
                  <a:srgbClr val="FFFFFF"/>
                </a:solidFill>
                <a:ea typeface="MS PGothic" pitchFamily="34" charset="-128"/>
                <a:cs typeface="+mn-cs"/>
              </a:rPr>
              <a:t>Approximate clearance</a:t>
            </a:r>
          </a:p>
        </p:txBody>
      </p:sp>
      <p:sp>
        <p:nvSpPr>
          <p:cNvPr id="11" name="Rectangle 6"/>
          <p:cNvSpPr/>
          <p:nvPr/>
        </p:nvSpPr>
        <p:spPr bwMode="auto">
          <a:xfrm>
            <a:off x="3987800" y="6105525"/>
            <a:ext cx="4083050" cy="752475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r>
              <a:rPr lang="en-US" sz="1000" b="1" dirty="0">
                <a:solidFill>
                  <a:srgbClr val="FFFFFF"/>
                </a:solidFill>
                <a:ea typeface="MS PGothic" pitchFamily="34" charset="-128"/>
                <a:cs typeface="+mn-cs"/>
              </a:rPr>
              <a:t>Approximate clearance</a:t>
            </a:r>
          </a:p>
        </p:txBody>
      </p:sp>
      <p:cxnSp>
        <p:nvCxnSpPr>
          <p:cNvPr id="14" name="Straight Connector 10"/>
          <p:cNvCxnSpPr/>
          <p:nvPr/>
        </p:nvCxnSpPr>
        <p:spPr>
          <a:xfrm>
            <a:off x="6065838" y="1316038"/>
            <a:ext cx="0" cy="509111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9"/>
          <p:cNvSpPr/>
          <p:nvPr userDrawn="1"/>
        </p:nvSpPr>
        <p:spPr bwMode="auto">
          <a:xfrm>
            <a:off x="3987800" y="835025"/>
            <a:ext cx="4083050" cy="493713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r>
              <a:rPr lang="en-US" sz="1000" b="1" dirty="0">
                <a:solidFill>
                  <a:srgbClr val="FFFFFF"/>
                </a:solidFill>
                <a:ea typeface="MS PGothic" pitchFamily="34" charset="-128"/>
                <a:cs typeface="+mn-cs"/>
              </a:rPr>
              <a:t>Approximate clearance</a:t>
            </a:r>
          </a:p>
        </p:txBody>
      </p:sp>
      <p:sp>
        <p:nvSpPr>
          <p:cNvPr id="16" name="Rectangle 13"/>
          <p:cNvSpPr/>
          <p:nvPr userDrawn="1"/>
        </p:nvSpPr>
        <p:spPr bwMode="auto">
          <a:xfrm>
            <a:off x="3987800" y="6153150"/>
            <a:ext cx="4083050" cy="704850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defTabSz="914400">
              <a:defRPr/>
            </a:pPr>
            <a:r>
              <a:rPr lang="en-US" sz="1000" b="1" dirty="0">
                <a:solidFill>
                  <a:srgbClr val="FFFFFF"/>
                </a:solidFill>
                <a:ea typeface="MS PGothic" pitchFamily="34" charset="-128"/>
                <a:cs typeface="+mn-cs"/>
              </a:rPr>
              <a:t>Approximate clearance</a:t>
            </a:r>
          </a:p>
        </p:txBody>
      </p:sp>
      <p:cxnSp>
        <p:nvCxnSpPr>
          <p:cNvPr id="17" name="Straight Connector 14"/>
          <p:cNvCxnSpPr/>
          <p:nvPr userDrawn="1"/>
        </p:nvCxnSpPr>
        <p:spPr>
          <a:xfrm>
            <a:off x="468313" y="1339850"/>
            <a:ext cx="0" cy="506730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5"/>
          <p:cNvCxnSpPr/>
          <p:nvPr userDrawn="1"/>
        </p:nvCxnSpPr>
        <p:spPr>
          <a:xfrm>
            <a:off x="6065838" y="1316038"/>
            <a:ext cx="0" cy="509111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"/>
          </p:nvPr>
        </p:nvSpPr>
        <p:spPr>
          <a:xfrm>
            <a:off x="479877" y="1440000"/>
            <a:ext cx="5274338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6076800" y="1440000"/>
            <a:ext cx="5560500" cy="46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 txBox="1">
            <a:spLocks/>
          </p:cNvSpPr>
          <p:nvPr/>
        </p:nvSpPr>
        <p:spPr>
          <a:xfrm>
            <a:off x="477838" y="6559550"/>
            <a:ext cx="1303337" cy="239713"/>
          </a:xfrm>
          <a:prstGeom prst="rect">
            <a:avLst/>
          </a:prstGeom>
        </p:spPr>
        <p:txBody>
          <a:bodyPr lIns="0" tIns="0" bIns="0"/>
          <a:lstStyle>
            <a:defPPr>
              <a:defRPr lang="en-US"/>
            </a:defPPr>
            <a:lvl1pPr marL="0" algn="l" defTabSz="457200" rtl="0" eaLnBrk="1" latinLnBrk="0" hangingPunct="1">
              <a:defRPr kumimoji="0" sz="1000" kern="1200">
                <a:solidFill>
                  <a:schemeClr val="tx1"/>
                </a:solidFill>
                <a:latin typeface="+mn-lt"/>
                <a:ea typeface="+mn-ea"/>
                <a:cs typeface="Gill Sans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A6DA1587-C83F-43EF-8F14-690275A5D898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TextBox 1"/>
          <p:cNvSpPr txBox="1"/>
          <p:nvPr userDrawn="1"/>
        </p:nvSpPr>
        <p:spPr>
          <a:xfrm>
            <a:off x="11366500" y="65278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7" name="TextBox 4"/>
          <p:cNvSpPr txBox="1"/>
          <p:nvPr userDrawn="1"/>
        </p:nvSpPr>
        <p:spPr>
          <a:xfrm>
            <a:off x="109855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 userDrawn="1"/>
        </p:nvSpPr>
        <p:spPr>
          <a:xfrm>
            <a:off x="10922000" y="594360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9" name="TextBox 11"/>
          <p:cNvSpPr txBox="1"/>
          <p:nvPr userDrawn="1"/>
        </p:nvSpPr>
        <p:spPr>
          <a:xfrm>
            <a:off x="3359150" y="4514850"/>
            <a:ext cx="914400" cy="9144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34990" y="2540000"/>
            <a:ext cx="9276208" cy="1479663"/>
          </a:xfrm>
        </p:spPr>
        <p:txBody>
          <a:bodyPr>
            <a:noAutofit/>
          </a:bodyPr>
          <a:lstStyle>
            <a:lvl1pPr algn="l">
              <a:defRPr sz="3200" b="0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6180846" y="4524558"/>
            <a:ext cx="4710991" cy="546041"/>
          </a:xfrm>
        </p:spPr>
        <p:txBody>
          <a:bodyPr/>
          <a:lstStyle>
            <a:lvl1pPr marL="0" indent="0" algn="r">
              <a:buNone/>
              <a:defRPr sz="1200">
                <a:solidFill>
                  <a:srgbClr val="7F7F7F"/>
                </a:solidFill>
              </a:defRPr>
            </a:lvl1pPr>
            <a:lvl2pPr marL="538162" indent="0">
              <a:buNone/>
              <a:defRPr sz="1200">
                <a:solidFill>
                  <a:srgbClr val="7F7F7F"/>
                </a:solidFill>
              </a:defRPr>
            </a:lvl2pPr>
            <a:lvl3pPr marL="538162" indent="0">
              <a:buNone/>
              <a:defRPr sz="1200">
                <a:solidFill>
                  <a:srgbClr val="7F7F7F"/>
                </a:solidFill>
              </a:defRPr>
            </a:lvl3pPr>
            <a:lvl4pPr marL="538162" indent="0">
              <a:buNone/>
              <a:defRPr sz="1200">
                <a:solidFill>
                  <a:srgbClr val="7F7F7F"/>
                </a:solidFill>
              </a:defRPr>
            </a:lvl4pPr>
            <a:lvl5pPr marL="538162" indent="0">
              <a:buNone/>
              <a:defRPr sz="1200">
                <a:solidFill>
                  <a:srgbClr val="7F7F7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3764481"/>
      </p:ext>
    </p:extLst>
  </p:cSld>
  <p:clrMapOvr>
    <a:masterClrMapping/>
  </p:clrMapOvr>
  <p:transition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6925778"/>
      </p:ext>
    </p:extLst>
  </p:cSld>
  <p:clrMapOvr>
    <a:masterClrMapping/>
  </p:clrMapOvr>
  <p:transition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327" y="12700"/>
            <a:ext cx="11909498" cy="8397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11070" y="906463"/>
            <a:ext cx="11877755" cy="54229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258115"/>
      </p:ext>
    </p:extLst>
  </p:cSld>
  <p:clrMapOvr>
    <a:masterClrMapping/>
  </p:clrMapOvr>
  <p:transition spd="med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2"/>
          <p:cNvSpPr>
            <a:spLocks noGrp="1"/>
          </p:cNvSpPr>
          <p:nvPr>
            <p:ph type="title"/>
          </p:nvPr>
        </p:nvSpPr>
        <p:spPr bwMode="auto">
          <a:xfrm>
            <a:off x="479425" y="336550"/>
            <a:ext cx="1116012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Title</a:t>
            </a:r>
            <a:endParaRPr lang="en-US" smtClean="0"/>
          </a:p>
        </p:txBody>
      </p:sp>
      <p:sp>
        <p:nvSpPr>
          <p:cNvPr id="1027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492125" y="1414463"/>
            <a:ext cx="11158538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text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tabLst>
          <a:tab pos="2155825" algn="l"/>
        </a:tabLst>
        <a:defRPr sz="38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tabLst>
          <a:tab pos="2155825" algn="l"/>
        </a:tabLst>
        <a:defRPr sz="3800">
          <a:solidFill>
            <a:schemeClr val="accent1"/>
          </a:solidFill>
          <a:latin typeface="Gill Sans MT"/>
          <a:ea typeface="Gill Sans MT"/>
          <a:cs typeface="Gill Sans MT"/>
        </a:defRPr>
      </a:lvl2pPr>
      <a:lvl3pPr algn="l" rtl="0" eaLnBrk="0" fontAlgn="base" hangingPunct="0">
        <a:spcBef>
          <a:spcPct val="0"/>
        </a:spcBef>
        <a:spcAft>
          <a:spcPct val="0"/>
        </a:spcAft>
        <a:tabLst>
          <a:tab pos="2155825" algn="l"/>
        </a:tabLst>
        <a:defRPr sz="3800">
          <a:solidFill>
            <a:schemeClr val="accent1"/>
          </a:solidFill>
          <a:latin typeface="Gill Sans MT"/>
          <a:ea typeface="Gill Sans MT"/>
          <a:cs typeface="Gill Sans MT"/>
        </a:defRPr>
      </a:lvl3pPr>
      <a:lvl4pPr algn="l" rtl="0" eaLnBrk="0" fontAlgn="base" hangingPunct="0">
        <a:spcBef>
          <a:spcPct val="0"/>
        </a:spcBef>
        <a:spcAft>
          <a:spcPct val="0"/>
        </a:spcAft>
        <a:tabLst>
          <a:tab pos="2155825" algn="l"/>
        </a:tabLst>
        <a:defRPr sz="3800">
          <a:solidFill>
            <a:schemeClr val="accent1"/>
          </a:solidFill>
          <a:latin typeface="Gill Sans MT"/>
          <a:ea typeface="Gill Sans MT"/>
          <a:cs typeface="Gill Sans MT"/>
        </a:defRPr>
      </a:lvl4pPr>
      <a:lvl5pPr algn="l" rtl="0" eaLnBrk="0" fontAlgn="base" hangingPunct="0">
        <a:spcBef>
          <a:spcPct val="0"/>
        </a:spcBef>
        <a:spcAft>
          <a:spcPct val="0"/>
        </a:spcAft>
        <a:tabLst>
          <a:tab pos="2155825" algn="l"/>
        </a:tabLst>
        <a:defRPr sz="3800">
          <a:solidFill>
            <a:schemeClr val="accent1"/>
          </a:solidFill>
          <a:latin typeface="Gill Sans MT"/>
          <a:ea typeface="Gill Sans MT"/>
          <a:cs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tabLst>
          <a:tab pos="2155825" algn="l"/>
        </a:tabLst>
        <a:defRPr sz="3800">
          <a:solidFill>
            <a:schemeClr val="accent1"/>
          </a:solidFill>
          <a:latin typeface="Gill Sans MT"/>
          <a:ea typeface="Gill Sans MT"/>
          <a:cs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tabLst>
          <a:tab pos="2155825" algn="l"/>
        </a:tabLst>
        <a:defRPr sz="3800">
          <a:solidFill>
            <a:schemeClr val="accent1"/>
          </a:solidFill>
          <a:latin typeface="Gill Sans MT"/>
          <a:ea typeface="Gill Sans MT"/>
          <a:cs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tabLst>
          <a:tab pos="2155825" algn="l"/>
        </a:tabLst>
        <a:defRPr sz="3800">
          <a:solidFill>
            <a:schemeClr val="accent1"/>
          </a:solidFill>
          <a:latin typeface="Gill Sans MT"/>
          <a:ea typeface="Gill Sans MT"/>
          <a:cs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tabLst>
          <a:tab pos="2155825" algn="l"/>
        </a:tabLst>
        <a:defRPr sz="3800">
          <a:solidFill>
            <a:schemeClr val="accent1"/>
          </a:solidFill>
          <a:latin typeface="Gill Sans MT"/>
          <a:ea typeface="Gill Sans MT"/>
          <a:cs typeface="Gill Sans MT"/>
        </a:defRPr>
      </a:lvl9pPr>
    </p:titleStyle>
    <p:bodyStyle>
      <a:lvl1pPr marL="265113" indent="-265113" algn="l" rtl="0" eaLnBrk="0" fontAlgn="base" hangingPunct="0">
        <a:spcBef>
          <a:spcPts val="400"/>
        </a:spcBef>
        <a:spcAft>
          <a:spcPct val="0"/>
        </a:spcAft>
        <a:buClr>
          <a:srgbClr val="00B1DB"/>
        </a:buClr>
        <a:buSzPct val="95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803275" indent="-265113" algn="l" rtl="0" eaLnBrk="0" fontAlgn="base" hangingPunct="0">
        <a:spcBef>
          <a:spcPts val="400"/>
        </a:spcBef>
        <a:spcAft>
          <a:spcPct val="0"/>
        </a:spcAft>
        <a:buClr>
          <a:srgbClr val="00B1DB"/>
        </a:buClr>
        <a:buSzPct val="9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265113" algn="l" rtl="0" eaLnBrk="0" fontAlgn="base" hangingPunct="0">
        <a:spcBef>
          <a:spcPts val="400"/>
        </a:spcBef>
        <a:spcAft>
          <a:spcPct val="0"/>
        </a:spcAft>
        <a:buClr>
          <a:srgbClr val="00B1DB"/>
        </a:buClr>
        <a:buSzPct val="9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803275" indent="-265113" algn="l" rtl="0" eaLnBrk="0" fontAlgn="base" hangingPunct="0">
        <a:spcBef>
          <a:spcPts val="400"/>
        </a:spcBef>
        <a:spcAft>
          <a:spcPct val="0"/>
        </a:spcAft>
        <a:buClr>
          <a:srgbClr val="00B1DB"/>
        </a:buClr>
        <a:buSzPct val="9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rtl="0" eaLnBrk="0" fontAlgn="base" hangingPunct="0">
        <a:spcBef>
          <a:spcPts val="400"/>
        </a:spcBef>
        <a:spcAft>
          <a:spcPct val="0"/>
        </a:spcAft>
        <a:buClr>
          <a:srgbClr val="00B1DB"/>
        </a:buClr>
        <a:buSzPct val="9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ools.ietf.org/html/draft-mathis-frag-harmful-00" TargetMode="External"/><Relationship Id="rId2" Type="http://schemas.openxmlformats.org/officeDocument/2006/relationships/hyperlink" Target="http://www.hpl.hp.com/techreports/Compaq-DEC/WRL-87-3.pdf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tools.ietf.org/html/draft-ietf-core-block-19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LWM2M Software/Firmware Updates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Hannes Tschofenig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650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CoAP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CoAP</a:t>
            </a:r>
            <a:r>
              <a:rPr lang="en-US" sz="2800" dirty="0" smtClean="0"/>
              <a:t>, as defined </a:t>
            </a:r>
            <a:r>
              <a:rPr lang="en-US" sz="2800" dirty="0"/>
              <a:t>in RFC </a:t>
            </a:r>
            <a:r>
              <a:rPr lang="en-US" sz="2800" dirty="0" smtClean="0"/>
              <a:t>7252 was not designed for transmission of large payloads. </a:t>
            </a:r>
          </a:p>
          <a:p>
            <a:r>
              <a:rPr lang="en-US" sz="2800" dirty="0" smtClean="0"/>
              <a:t>Since the </a:t>
            </a:r>
            <a:r>
              <a:rPr lang="en-US" sz="2800" dirty="0" err="1" smtClean="0"/>
              <a:t>CoAP</a:t>
            </a:r>
            <a:r>
              <a:rPr lang="en-US" sz="2800" dirty="0" smtClean="0"/>
              <a:t> header itself does not contain length information the UDP length header is used instead. The maximum UDP </a:t>
            </a:r>
            <a:r>
              <a:rPr lang="en-GB" sz="2800" dirty="0" smtClean="0"/>
              <a:t>datagram </a:t>
            </a:r>
            <a:r>
              <a:rPr lang="en-GB" sz="2800" dirty="0"/>
              <a:t>size </a:t>
            </a:r>
            <a:r>
              <a:rPr lang="en-GB" sz="2800" dirty="0" smtClean="0"/>
              <a:t>is limited to ~64 KB.</a:t>
            </a:r>
          </a:p>
          <a:p>
            <a:r>
              <a:rPr lang="en-US" sz="2800" dirty="0" smtClean="0"/>
              <a:t>Transmitting data beyond the (path) MTU size will, however, lead to inefficiency because of IP fragmentation and fragmentation at the adaptation layer. </a:t>
            </a:r>
          </a:p>
          <a:p>
            <a:r>
              <a:rPr lang="en-US" sz="2800" dirty="0" smtClean="0"/>
              <a:t>Selected references about IP fragmentation: </a:t>
            </a:r>
          </a:p>
          <a:p>
            <a:pPr lvl="1"/>
            <a:r>
              <a:rPr lang="en-GB" dirty="0" smtClean="0"/>
              <a:t>Kent, Mogul, “</a:t>
            </a:r>
            <a:r>
              <a:rPr lang="en-GB" dirty="0" smtClean="0">
                <a:hlinkClick r:id="rId2"/>
              </a:rPr>
              <a:t>Fragmentation </a:t>
            </a:r>
            <a:r>
              <a:rPr lang="en-GB" dirty="0">
                <a:hlinkClick r:id="rId2"/>
              </a:rPr>
              <a:t>Considered </a:t>
            </a:r>
            <a:r>
              <a:rPr lang="en-GB" dirty="0" smtClean="0">
                <a:hlinkClick r:id="rId2"/>
              </a:rPr>
              <a:t>Harmful</a:t>
            </a:r>
            <a:r>
              <a:rPr lang="en-GB" dirty="0" smtClean="0"/>
              <a:t>”</a:t>
            </a:r>
            <a:endParaRPr lang="en-US" dirty="0" smtClean="0"/>
          </a:p>
          <a:p>
            <a:pPr lvl="1"/>
            <a:r>
              <a:rPr lang="en-GB" dirty="0" smtClean="0"/>
              <a:t>Mathis, Heffner, Chandler, ”</a:t>
            </a:r>
            <a:r>
              <a:rPr lang="en-GB" dirty="0" smtClean="0">
                <a:hlinkClick r:id="rId3"/>
              </a:rPr>
              <a:t>Fragmentation </a:t>
            </a:r>
            <a:r>
              <a:rPr lang="en-GB" dirty="0">
                <a:hlinkClick r:id="rId3"/>
              </a:rPr>
              <a:t>Considered Very </a:t>
            </a:r>
            <a:r>
              <a:rPr lang="en-GB" dirty="0" smtClean="0">
                <a:hlinkClick r:id="rId3"/>
              </a:rPr>
              <a:t>Harmful</a:t>
            </a:r>
            <a:r>
              <a:rPr lang="en-GB" dirty="0" smtClean="0"/>
              <a:t>”</a:t>
            </a:r>
            <a:endParaRPr lang="en-US" dirty="0" smtClean="0"/>
          </a:p>
          <a:p>
            <a:r>
              <a:rPr lang="en-US" sz="2800" dirty="0" smtClean="0"/>
              <a:t>Firmware images can, however, easily be larger than 64 KB.</a:t>
            </a:r>
          </a:p>
          <a:p>
            <a:pPr marL="0" indent="0">
              <a:buNone/>
            </a:pP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42012790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#1: </a:t>
            </a:r>
            <a:r>
              <a:rPr lang="en-US" dirty="0"/>
              <a:t>Block-wise Transfer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Introduce Block-wise Transfer in LWM2M v1.0 for the use of large payloads. </a:t>
            </a:r>
          </a:p>
          <a:p>
            <a:r>
              <a:rPr lang="en-GB" dirty="0">
                <a:hlinkClick r:id="rId2"/>
              </a:rPr>
              <a:t>https://tools.ietf.org/html/draft-ietf-core-block-19</a:t>
            </a:r>
            <a:endParaRPr lang="en-GB" dirty="0"/>
          </a:p>
          <a:p>
            <a:endParaRPr lang="en-US" dirty="0" smtClean="0"/>
          </a:p>
          <a:p>
            <a:r>
              <a:rPr lang="en-US" dirty="0" smtClean="0"/>
              <a:t>Advantage: </a:t>
            </a:r>
          </a:p>
          <a:p>
            <a:pPr lvl="1"/>
            <a:r>
              <a:rPr lang="en-US" dirty="0" smtClean="0"/>
              <a:t>Document close to publication as an RFC</a:t>
            </a:r>
          </a:p>
          <a:p>
            <a:pPr lvl="1"/>
            <a:r>
              <a:rPr lang="en-US" dirty="0" smtClean="0"/>
              <a:t>Small implementation overhead</a:t>
            </a:r>
          </a:p>
          <a:p>
            <a:pPr lvl="1"/>
            <a:r>
              <a:rPr lang="en-US" dirty="0" smtClean="0"/>
              <a:t>Runs over UDP</a:t>
            </a:r>
          </a:p>
          <a:p>
            <a:endParaRPr lang="en-US" dirty="0"/>
          </a:p>
          <a:p>
            <a:r>
              <a:rPr lang="en-US" dirty="0" smtClean="0"/>
              <a:t>Disadvantage: </a:t>
            </a:r>
          </a:p>
          <a:p>
            <a:pPr lvl="1"/>
            <a:r>
              <a:rPr lang="en-US" dirty="0" smtClean="0"/>
              <a:t>Less efficient than </a:t>
            </a:r>
            <a:r>
              <a:rPr lang="en-US" dirty="0" err="1" smtClean="0"/>
              <a:t>CoAP</a:t>
            </a:r>
            <a:r>
              <a:rPr lang="en-US" dirty="0" smtClean="0"/>
              <a:t> over TCP/TLS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0055190"/>
      </p:ext>
    </p:extLst>
  </p:cSld>
  <p:clrMapOvr>
    <a:masterClrMapping/>
  </p:clrMapOvr>
  <p:transition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#2: </a:t>
            </a:r>
            <a:r>
              <a:rPr lang="en-US" dirty="0" err="1" smtClean="0"/>
              <a:t>CoAP</a:t>
            </a:r>
            <a:r>
              <a:rPr lang="en-US" dirty="0" smtClean="0"/>
              <a:t> over TCP/TLS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Introduce </a:t>
            </a:r>
            <a:r>
              <a:rPr lang="en-US" dirty="0" err="1" smtClean="0"/>
              <a:t>CoAP</a:t>
            </a:r>
            <a:r>
              <a:rPr lang="en-US" dirty="0" smtClean="0"/>
              <a:t> over TCP/TLS </a:t>
            </a:r>
            <a:r>
              <a:rPr lang="en-US" dirty="0"/>
              <a:t>in LWM2M v1.0 for the use of large payloads.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Advantage</a:t>
            </a:r>
            <a:r>
              <a:rPr lang="en-US" dirty="0"/>
              <a:t>: </a:t>
            </a:r>
            <a:endParaRPr lang="en-US" dirty="0" smtClean="0"/>
          </a:p>
          <a:p>
            <a:pPr lvl="1"/>
            <a:r>
              <a:rPr lang="en-US" dirty="0" smtClean="0"/>
              <a:t>Supports larger payload sizes (up to 32-bits in length) </a:t>
            </a:r>
          </a:p>
          <a:p>
            <a:pPr lvl="1"/>
            <a:r>
              <a:rPr lang="en-US" dirty="0" smtClean="0"/>
              <a:t>Uses features of TCP for efficient transport</a:t>
            </a:r>
          </a:p>
          <a:p>
            <a:endParaRPr lang="en-US" dirty="0"/>
          </a:p>
          <a:p>
            <a:r>
              <a:rPr lang="en-US" dirty="0" smtClean="0"/>
              <a:t>Disadvantage: </a:t>
            </a:r>
          </a:p>
          <a:p>
            <a:pPr lvl="1"/>
            <a:r>
              <a:rPr lang="en-US" dirty="0" smtClean="0"/>
              <a:t>Still a working group document and currently being re-written</a:t>
            </a:r>
          </a:p>
          <a:p>
            <a:pPr lvl="1"/>
            <a:r>
              <a:rPr lang="en-US" dirty="0" smtClean="0"/>
              <a:t>Larger implementation overhead than block-wise transfer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8795220"/>
      </p:ext>
    </p:extLst>
  </p:cSld>
  <p:clrMapOvr>
    <a:masterClrMapping/>
  </p:clrMapOvr>
  <p:transition>
    <p:pull dir="r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M PPT Template 2014 Public">
  <a:themeElements>
    <a:clrScheme name="Custom 13">
      <a:dk1>
        <a:srgbClr val="000000"/>
      </a:dk1>
      <a:lt1>
        <a:srgbClr val="FFFFFF"/>
      </a:lt1>
      <a:dk2>
        <a:srgbClr val="61116A"/>
      </a:dk2>
      <a:lt2>
        <a:srgbClr val="F68A33"/>
      </a:lt2>
      <a:accent1>
        <a:srgbClr val="128CAB"/>
      </a:accent1>
      <a:accent2>
        <a:srgbClr val="ED174F"/>
      </a:accent2>
      <a:accent3>
        <a:srgbClr val="26CEAD"/>
      </a:accent3>
      <a:accent4>
        <a:srgbClr val="F68A33"/>
      </a:accent4>
      <a:accent5>
        <a:srgbClr val="00B1DB"/>
      </a:accent5>
      <a:accent6>
        <a:srgbClr val="61116A"/>
      </a:accent6>
      <a:hlink>
        <a:srgbClr val="128CAB"/>
      </a:hlink>
      <a:folHlink>
        <a:srgbClr val="9A8B7C"/>
      </a:folHlink>
    </a:clrScheme>
    <a:fontScheme name="ARM PPT Template 2014 Public">
      <a:majorFont>
        <a:latin typeface="Gill Sans MT"/>
        <a:ea typeface="Gill Sans MT"/>
        <a:cs typeface="Gill Sans MT"/>
      </a:majorFont>
      <a:minorFont>
        <a:latin typeface="Gill Sans MT"/>
        <a:ea typeface="Gill Sans MT"/>
        <a:cs typeface="Gill Sans MT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>
    <a:spDef>
      <a:spPr>
        <a:noFill/>
        <a:ln>
          <a:solidFill>
            <a:schemeClr val="accent1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wrap="square" lIns="0" tIns="0" rIns="0" bIns="0" rtlCol="0" anchor="t">
        <a:normAutofit/>
      </a:bodyPr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104658</TotalTime>
  <Words>222</Words>
  <Application>Microsoft Office PowerPoint</Application>
  <PresentationFormat>Custom</PresentationFormat>
  <Paragraphs>31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ARM PPT Template 2014 Public</vt:lpstr>
      <vt:lpstr>LWM2M Software/Firmware Updates</vt:lpstr>
      <vt:lpstr>CoAP</vt:lpstr>
      <vt:lpstr>Proposal #1: Block-wise Transfer </vt:lpstr>
      <vt:lpstr>Proposal #2: CoAP over TCP/TLS </vt:lpstr>
    </vt:vector>
  </TitlesOfParts>
  <Company>ARM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Keynote Presentation template</dc:title>
  <dc:creator>Stuart Waldron</dc:creator>
  <cp:lastModifiedBy>Hannes Tschofenig</cp:lastModifiedBy>
  <cp:revision>1074</cp:revision>
  <cp:lastPrinted>2014-09-11T20:44:42Z</cp:lastPrinted>
  <dcterms:created xsi:type="dcterms:W3CDTF">2012-09-17T13:33:29Z</dcterms:created>
  <dcterms:modified xsi:type="dcterms:W3CDTF">2016-04-28T11:18:49Z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0x010102005A5C1BE65173D647975D08D04557E024</vt:lpwstr>
  </property>
  <property fmtid="{D5CDD505-2E9C-101B-9397-08002B2CF9AE}" pid="3" name="_dlc_DocIdItemGuid">
    <vt:lpwstr>d0713a34-1062-48d0-aada-3b674e8d17e0</vt:lpwstr>
  </property>
  <property fmtid="{D5CDD505-2E9C-101B-9397-08002B2CF9AE}" pid="4" name="vti_description">
    <vt:lpwstr/>
  </property>
  <property fmtid="{D5CDD505-2E9C-101B-9397-08002B2CF9AE}" pid="5" name="AlternateThumbnailUrl">
    <vt:lpwstr/>
  </property>
  <property fmtid="{D5CDD505-2E9C-101B-9397-08002B2CF9AE}" pid="6" name="ImageCreateDate">
    <vt:lpwstr/>
  </property>
  <property fmtid="{D5CDD505-2E9C-101B-9397-08002B2CF9AE}" pid="7" name="Description">
    <vt:lpwstr/>
  </property>
  <property fmtid="{D5CDD505-2E9C-101B-9397-08002B2CF9AE}" pid="8" name="_dlc_DocId">
    <vt:lpwstr>ARM-ECM-0151353</vt:lpwstr>
  </property>
  <property fmtid="{D5CDD505-2E9C-101B-9397-08002B2CF9AE}" pid="9" name="_dlc_DocIdUrl">
    <vt:lpwstr>http://teamsites.arm.com/sites/marketing/branding/_layouts/DocIdRedir.aspx?ID=ARM-ECM-0151353, ARM-ECM-0151353</vt:lpwstr>
  </property>
</Properties>
</file>