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9"/>
  </p:notesMasterIdLst>
  <p:handoutMasterIdLst>
    <p:handoutMasterId r:id="rId10"/>
  </p:handoutMasterIdLst>
  <p:sldIdLst>
    <p:sldId id="293" r:id="rId2"/>
    <p:sldId id="326" r:id="rId3"/>
    <p:sldId id="319" r:id="rId4"/>
    <p:sldId id="327" r:id="rId5"/>
    <p:sldId id="331" r:id="rId6"/>
    <p:sldId id="328" r:id="rId7"/>
    <p:sldId id="322" r:id="rId8"/>
  </p:sldIdLst>
  <p:sldSz cx="9363075" cy="7023100"/>
  <p:notesSz cx="6797675" cy="9928225"/>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C00"/>
    <a:srgbClr val="EAEAEA"/>
    <a:srgbClr val="860043"/>
    <a:srgbClr val="330066"/>
    <a:srgbClr val="543800"/>
    <a:srgbClr val="660033"/>
    <a:srgbClr val="FDB5C3"/>
    <a:srgbClr val="99FFCC"/>
    <a:srgbClr val="FFCCCC"/>
    <a:srgbClr val="FEED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224" autoAdjust="0"/>
    <p:restoredTop sz="94624" autoAdjust="0"/>
  </p:normalViewPr>
  <p:slideViewPr>
    <p:cSldViewPr>
      <p:cViewPr varScale="1">
        <p:scale>
          <a:sx n="77" d="100"/>
          <a:sy n="77" d="100"/>
        </p:scale>
        <p:origin x="252" y="9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00" d="100"/>
          <a:sy n="100" d="100"/>
        </p:scale>
        <p:origin x="636" y="-1596"/>
      </p:cViewPr>
      <p:guideLst>
        <p:guide orient="horz" pos="3128"/>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38704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6463" y="4733852"/>
            <a:ext cx="4984750" cy="4487710"/>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5" name="Rectangle 3"/>
          <p:cNvSpPr>
            <a:spLocks noGrp="1" noRot="1" noChangeAspect="1" noChangeArrowheads="1" noTextEdit="1"/>
          </p:cNvSpPr>
          <p:nvPr>
            <p:ph type="sldImg" idx="2"/>
          </p:nvPr>
        </p:nvSpPr>
        <p:spPr bwMode="auto">
          <a:xfrm>
            <a:off x="1079500" y="862013"/>
            <a:ext cx="4638675" cy="34798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749614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a:ln/>
        </p:spPr>
      </p:sp>
      <p:sp>
        <p:nvSpPr>
          <p:cNvPr id="5123"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dirty="0" smtClean="0">
              <a:latin typeface="Arial" panose="020B0604020202020204" pitchFamily="34" charset="0"/>
            </a:endParaRPr>
          </a:p>
        </p:txBody>
      </p:sp>
    </p:spTree>
    <p:extLst>
      <p:ext uri="{BB962C8B-B14F-4D97-AF65-F5344CB8AC3E}">
        <p14:creationId xmlns:p14="http://schemas.microsoft.com/office/powerpoint/2010/main" val="18325735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a:lnSpc>
                <a:spcPct val="120000"/>
              </a:lnSpc>
              <a:spcBef>
                <a:spcPct val="0"/>
              </a:spcBef>
            </a:pPr>
            <a:endParaRPr lang="en-US" altLang="en-US" smtClean="0">
              <a:latin typeface="Arial" panose="020B0604020202020204" pitchFamily="34" charset="0"/>
            </a:endParaRPr>
          </a:p>
        </p:txBody>
      </p:sp>
      <p:sp>
        <p:nvSpPr>
          <p:cNvPr id="18436" name="Slide Number Placeholder 3"/>
          <p:cNvSpPr>
            <a:spLocks noGrp="1"/>
          </p:cNvSpPr>
          <p:nvPr>
            <p:ph type="sldNum" sz="quarter" idx="5"/>
          </p:nvPr>
        </p:nvSpPr>
        <p:spPr bwMode="auto">
          <a:xfrm>
            <a:off x="3850443" y="9430093"/>
            <a:ext cx="2945660" cy="49641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6EB0DEA-0872-42EB-A8B1-A59D3A5781A1}" type="slidenum">
              <a:rPr lang="en-US" altLang="en-US" smtClean="0"/>
              <a:pPr/>
              <a:t>2</a:t>
            </a:fld>
            <a:endParaRPr lang="en-US" altLang="en-US" smtClean="0"/>
          </a:p>
        </p:txBody>
      </p:sp>
    </p:spTree>
    <p:extLst>
      <p:ext uri="{BB962C8B-B14F-4D97-AF65-F5344CB8AC3E}">
        <p14:creationId xmlns:p14="http://schemas.microsoft.com/office/powerpoint/2010/main" val="28894117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31703021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30690820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4359220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17347351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7787750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112569407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2596747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9040282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635801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Header and content">
    <p:spTree>
      <p:nvGrpSpPr>
        <p:cNvPr id="1" name=""/>
        <p:cNvGrpSpPr/>
        <p:nvPr/>
      </p:nvGrpSpPr>
      <p:grpSpPr>
        <a:xfrm>
          <a:off x="0" y="0"/>
          <a:ext cx="0" cy="0"/>
          <a:chOff x="0" y="0"/>
          <a:chExt cx="0" cy="0"/>
        </a:xfrm>
      </p:grpSpPr>
      <p:sp>
        <p:nvSpPr>
          <p:cNvPr id="2" name="Rubrik 1"/>
          <p:cNvSpPr>
            <a:spLocks noGrp="1"/>
          </p:cNvSpPr>
          <p:nvPr>
            <p:ph type="title" hasCustomPrompt="1"/>
          </p:nvPr>
        </p:nvSpPr>
        <p:spPr/>
        <p:txBody>
          <a:bodyPr/>
          <a:lstStyle/>
          <a:p>
            <a:r>
              <a:rPr lang="sv-SE" dirty="0" err="1" smtClean="0"/>
              <a:t>Click</a:t>
            </a:r>
            <a:r>
              <a:rPr lang="sv-SE" dirty="0" smtClean="0"/>
              <a:t> </a:t>
            </a:r>
            <a:r>
              <a:rPr lang="sv-SE" dirty="0" err="1" smtClean="0"/>
              <a:t>to</a:t>
            </a:r>
            <a:r>
              <a:rPr lang="sv-SE" dirty="0" smtClean="0"/>
              <a:t> </a:t>
            </a:r>
            <a:r>
              <a:rPr lang="sv-SE" dirty="0" err="1" smtClean="0"/>
              <a:t>add</a:t>
            </a:r>
            <a:r>
              <a:rPr lang="sv-SE" dirty="0" smtClean="0"/>
              <a:t> text</a:t>
            </a:r>
            <a:endParaRPr lang="en-US" dirty="0"/>
          </a:p>
        </p:txBody>
      </p:sp>
      <p:sp>
        <p:nvSpPr>
          <p:cNvPr id="10" name="Platshållare för sidfot 13"/>
          <p:cNvSpPr>
            <a:spLocks noGrp="1"/>
          </p:cNvSpPr>
          <p:nvPr>
            <p:ph type="ftr" sz="quarter" idx="3"/>
          </p:nvPr>
        </p:nvSpPr>
        <p:spPr>
          <a:xfrm>
            <a:off x="799794" y="6602541"/>
            <a:ext cx="2881182" cy="157593"/>
          </a:xfrm>
          <a:prstGeom prst="rect">
            <a:avLst/>
          </a:prstGeom>
        </p:spPr>
        <p:txBody>
          <a:bodyPr vert="horz" wrap="square" lIns="0" tIns="0" rIns="0" bIns="0" rtlCol="0" anchor="ctr">
            <a:spAutoFit/>
          </a:bodyPr>
          <a:lstStyle>
            <a:lvl1pPr algn="l">
              <a:defRPr sz="1024">
                <a:solidFill>
                  <a:schemeClr val="tx1">
                    <a:tint val="75000"/>
                  </a:schemeClr>
                </a:solidFill>
                <a:latin typeface="Arial"/>
                <a:cs typeface="Arial"/>
              </a:defRPr>
            </a:lvl1pPr>
          </a:lstStyle>
          <a:p>
            <a:r>
              <a:rPr lang="en-US" dirty="0" smtClean="0"/>
              <a:t>Footer, 20xx-xx-xx</a:t>
            </a:r>
            <a:endParaRPr lang="en-US" dirty="0"/>
          </a:p>
        </p:txBody>
      </p:sp>
      <p:sp>
        <p:nvSpPr>
          <p:cNvPr id="11" name="Platshållare för bildnummer 5"/>
          <p:cNvSpPr>
            <a:spLocks noGrp="1"/>
          </p:cNvSpPr>
          <p:nvPr>
            <p:ph type="sldNum" sz="quarter" idx="4"/>
          </p:nvPr>
        </p:nvSpPr>
        <p:spPr>
          <a:xfrm>
            <a:off x="396178" y="6603623"/>
            <a:ext cx="273090" cy="161708"/>
          </a:xfrm>
          <a:prstGeom prst="rect">
            <a:avLst/>
          </a:prstGeom>
        </p:spPr>
        <p:txBody>
          <a:bodyPr vert="horz" wrap="square" lIns="0" tIns="0" rIns="0" bIns="0" rtlCol="0" anchor="ctr">
            <a:spAutoFit/>
          </a:bodyPr>
          <a:lstStyle>
            <a:lvl1pPr algn="r">
              <a:defRPr lang="en-GB" sz="1024" smtClean="0">
                <a:solidFill>
                  <a:schemeClr val="tx1">
                    <a:tint val="75000"/>
                  </a:schemeClr>
                </a:solidFill>
              </a:defRPr>
            </a:lvl1pPr>
          </a:lstStyle>
          <a:p>
            <a:fld id="{21DD069B-AC54-4A5D-8190-A1CB62E1E50C}" type="slidenum">
              <a:rPr lang="en-GB" smtClean="0"/>
              <a:pPr/>
              <a:t>‹#›</a:t>
            </a:fld>
            <a:endParaRPr lang="en-GB" dirty="0"/>
          </a:p>
        </p:txBody>
      </p:sp>
      <p:sp>
        <p:nvSpPr>
          <p:cNvPr id="8" name="Platshållare för text 2"/>
          <p:cNvSpPr>
            <a:spLocks noGrp="1"/>
          </p:cNvSpPr>
          <p:nvPr>
            <p:ph idx="1"/>
          </p:nvPr>
        </p:nvSpPr>
        <p:spPr>
          <a:xfrm>
            <a:off x="773755" y="1238181"/>
            <a:ext cx="7818818" cy="4769301"/>
          </a:xfrm>
          <a:prstGeom prst="rect">
            <a:avLst/>
          </a:prstGeom>
        </p:spPr>
        <p:txBody>
          <a:bodyPr vert="horz" lIns="0" tIns="0" rIns="0" bIns="0" rtlCol="0">
            <a:normAutofit/>
          </a:bodyPr>
          <a:lstStyle>
            <a:lvl1pPr marL="202752" indent="-202752">
              <a:buSzPct val="100000"/>
              <a:buFontTx/>
              <a:buBlip>
                <a:blip r:embed="rId2"/>
              </a:buBlip>
              <a:defRPr/>
            </a:lvl1pPr>
            <a:lvl2pPr marL="419405" indent="-204826">
              <a:buSzPct val="100000"/>
              <a:buFontTx/>
              <a:buBlip>
                <a:blip r:embed="rId2"/>
              </a:buBlip>
              <a:defRPr/>
            </a:lvl2pPr>
            <a:lvl3pPr marL="624230" indent="-195072">
              <a:buSzPct val="100000"/>
              <a:buFontTx/>
              <a:buBlip>
                <a:blip r:embed="rId2"/>
              </a:buBlip>
              <a:defRPr/>
            </a:lvl3pPr>
            <a:lvl4pPr marL="819302" indent="-203201">
              <a:buSzPct val="100000"/>
              <a:buFontTx/>
              <a:buBlip>
                <a:blip r:embed="rId2"/>
              </a:buBlip>
              <a:defRPr/>
            </a:lvl4pPr>
            <a:lvl5pPr marL="1033882" indent="-204826">
              <a:buSzPct val="100000"/>
              <a:buFontTx/>
              <a:buBlip>
                <a:blip r:embed="rId2"/>
              </a:buBlip>
              <a:defRPr/>
            </a:lvl5pPr>
            <a:lvl6pPr marL="1228954" indent="-195072">
              <a:buSzPct val="100000"/>
              <a:buFontTx/>
              <a:buBlip>
                <a:blip r:embed="rId2"/>
              </a:buBlip>
              <a:defRPr/>
            </a:lvl6pPr>
            <a:lvl7pPr marL="1438657" indent="-199949">
              <a:buSzPct val="100000"/>
              <a:buFontTx/>
              <a:buBlip>
                <a:blip r:embed="rId2"/>
              </a:buBlip>
              <a:defRPr/>
            </a:lvl7pPr>
            <a:lvl8pPr marL="1658112" indent="-214579">
              <a:buSzPct val="100000"/>
              <a:buFontTx/>
              <a:buBlip>
                <a:blip r:embed="rId2"/>
              </a:buBlip>
              <a:defRPr/>
            </a:lvl8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sv-SE" dirty="0" smtClean="0"/>
          </a:p>
        </p:txBody>
      </p:sp>
    </p:spTree>
    <p:extLst>
      <p:ext uri="{BB962C8B-B14F-4D97-AF65-F5344CB8AC3E}">
        <p14:creationId xmlns:p14="http://schemas.microsoft.com/office/powerpoint/2010/main" val="406199150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1851721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117481291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835049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1747446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387157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23495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64911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1048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r>
              <a:rPr lang="en-GB" altLang="en-US" sz="1000" b="1" dirty="0">
                <a:cs typeface="Times New Roman" panose="02020603050405020304" pitchFamily="18" charset="0"/>
              </a:rPr>
              <a:t>© </a:t>
            </a:r>
            <a:r>
              <a:rPr lang="en-GB" altLang="en-US" sz="1000" b="1" dirty="0" smtClean="0">
                <a:cs typeface="Times New Roman" panose="02020603050405020304" pitchFamily="18" charset="0"/>
              </a:rPr>
              <a:t>2016 </a:t>
            </a:r>
            <a:r>
              <a:rPr lang="en-GB" altLang="en-US" sz="1000" b="1" dirty="0">
                <a:cs typeface="Times New Roman" panose="02020603050405020304" pitchFamily="18" charset="0"/>
              </a:rPr>
              <a:t>Open Mobile Alliance Ltd.  All Rights Reserved.</a:t>
            </a:r>
            <a:endParaRPr lang="en-US" altLang="en-US" sz="1000" b="1" dirty="0"/>
          </a:p>
          <a:p>
            <a:r>
              <a:rPr lang="en-US" altLang="en-US" sz="900" b="1" dirty="0">
                <a:latin typeface="Arial Narrow" panose="020B0606020202030204" pitchFamily="34" charset="0"/>
                <a:cs typeface="Times New Roman" panose="02020603050405020304" pitchFamily="18" charset="0"/>
              </a:rPr>
              <a:t>Used with the permission of the Open Mobile Alliance Ltd. under the terms as stated in this document.</a:t>
            </a:r>
            <a:endParaRPr lang="en-US" altLang="en-US" sz="900" b="1" dirty="0">
              <a:solidFill>
                <a:srgbClr val="999999"/>
              </a:solidFill>
              <a:latin typeface="Arial Narrow" panose="020B0606020202030204" pitchFamily="34" charset="0"/>
            </a:endParaRPr>
          </a:p>
        </p:txBody>
      </p:sp>
      <p:sp>
        <p:nvSpPr>
          <p:cNvPr id="1031" name="Rectangle 18"/>
          <p:cNvSpPr>
            <a:spLocks noChangeArrowheads="1"/>
          </p:cNvSpPr>
          <p:nvPr userDrawn="1"/>
        </p:nvSpPr>
        <p:spPr bwMode="auto">
          <a:xfrm>
            <a:off x="4724400" y="6629400"/>
            <a:ext cx="3352800" cy="28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ctr"/>
            <a:r>
              <a:rPr lang="en-US" altLang="ja-JP" sz="1400" baseline="0" dirty="0" smtClean="0">
                <a:ea typeface="ＭＳ Ｐゴシック" panose="020B0600070205080204" pitchFamily="34" charset="-128"/>
              </a:rPr>
              <a:t>OMA-LWM2M-2016-0147R01-INP</a:t>
            </a:r>
            <a:endParaRPr lang="en-US" altLang="en-US" sz="1400" b="1" baseline="0" dirty="0">
              <a:latin typeface="Arial Narrow" panose="020B0606020202030204" pitchFamily="34" charset="0"/>
            </a:endParaRPr>
          </a:p>
        </p:txBody>
      </p:sp>
      <p:sp>
        <p:nvSpPr>
          <p:cNvPr id="1032" name="Rectangle 19"/>
          <p:cNvSpPr>
            <a:spLocks noChangeArrowheads="1"/>
          </p:cNvSpPr>
          <p:nvPr userDrawn="1"/>
        </p:nvSpPr>
        <p:spPr bwMode="auto">
          <a:xfrm>
            <a:off x="8001000" y="6629400"/>
            <a:ext cx="1362075" cy="404813"/>
          </a:xfrm>
          <a:prstGeom prst="rect">
            <a:avLst/>
          </a:prstGeom>
          <a:noFill/>
          <a:ln w="12700">
            <a:noFill/>
            <a:miter lim="800000"/>
            <a:headEnd/>
            <a:tailEnd/>
          </a:ln>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en-US" sz="1800" b="1" smtClean="0">
                <a:latin typeface="Arial Narrow" panose="020B0606020202030204" pitchFamily="34" charset="0"/>
              </a:rPr>
              <a:t>Slide #</a:t>
            </a:r>
            <a:fld id="{FD6CA7DB-08DD-4033-8306-D47E4195CDD5}" type="slidenum">
              <a:rPr lang="en-US" altLang="en-US" sz="1800" b="1" smtClean="0">
                <a:latin typeface="Arial Narrow" panose="020B0606020202030204" pitchFamily="34" charset="0"/>
              </a:rPr>
              <a:pPr algn="r">
                <a:lnSpc>
                  <a:spcPct val="90000"/>
                </a:lnSpc>
                <a:defRPr/>
              </a:pPr>
              <a:t>‹#›</a:t>
            </a:fld>
            <a:r>
              <a:rPr lang="en-US" altLang="en-US" sz="1800" b="1" smtClean="0">
                <a:latin typeface="Arial Narrow" panose="020B0606020202030204" pitchFamily="34" charset="0"/>
              </a:rPr>
              <a:t/>
            </a:r>
            <a:br>
              <a:rPr lang="en-US" altLang="en-US" sz="1800" b="1" smtClean="0">
                <a:latin typeface="Arial Narrow" panose="020B0606020202030204" pitchFamily="34" charset="0"/>
              </a:rPr>
            </a:br>
            <a:r>
              <a:rPr lang="en-US" altLang="en-US" sz="500" smtClean="0">
                <a:solidFill>
                  <a:srgbClr val="999999"/>
                </a:solidFill>
              </a:rPr>
              <a:t>[OMA-Template-SlideDeck-20140101-I]</a:t>
            </a:r>
            <a:endParaRPr lang="en-US" altLang="en-US" sz="1800" b="1" smtClean="0">
              <a:latin typeface="Arial Narrow" panose="020B0606020202030204"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en-US"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dirty="0" smtClean="0"/>
              <a:t>1st Level Bullet</a:t>
            </a:r>
          </a:p>
          <a:p>
            <a:pPr lvl="1"/>
            <a:r>
              <a:rPr lang="en-US" altLang="en-US" dirty="0" smtClean="0"/>
              <a:t>2nd Level Bullet</a:t>
            </a:r>
          </a:p>
          <a:p>
            <a:pPr lvl="2"/>
            <a:r>
              <a:rPr lang="en-US" altLang="en-US" dirty="0" smtClean="0"/>
              <a:t>3rd Level Bullet</a:t>
            </a:r>
          </a:p>
          <a:p>
            <a:pPr lvl="3"/>
            <a:r>
              <a:rPr lang="en-US" altLang="en-US" dirty="0" smtClean="0"/>
              <a:t>4th Level Bullet</a:t>
            </a:r>
          </a:p>
          <a:p>
            <a:pPr lvl="4"/>
            <a:r>
              <a:rPr lang="en-US" altLang="en-US" dirty="0" smtClean="0"/>
              <a:t>5th Level Bullet</a:t>
            </a:r>
          </a:p>
        </p:txBody>
      </p:sp>
    </p:spTree>
  </p:cSld>
  <p:clrMap bg1="lt1" tx1="dk1" bg2="lt2" tx2="dk2" accent1="accent1" accent2="accent2" accent3="accent3" accent4="accent4" accent5="accent5" accent6="accent6" hlink="hlink" folHlink="folHlink"/>
  <p:sldLayoutIdLst>
    <p:sldLayoutId id="2147483674"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5" r:id="rId13"/>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3.xml"/><Relationship Id="rId5" Type="http://schemas.openxmlformats.org/officeDocument/2006/relationships/hyperlink" Target="http://www.openmobilealliance.org/UseAgreement.html" TargetMode="External"/><Relationship Id="rId4" Type="http://schemas.openxmlformats.org/officeDocument/2006/relationships/hyperlink" Target="mailto:thierry.garnier@gemalto.com"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7.gif"/><Relationship Id="rId5" Type="http://schemas.openxmlformats.org/officeDocument/2006/relationships/image" Target="../media/image6.jpe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7.gif"/><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098"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27"/>
          <p:cNvSpPr>
            <a:spLocks noChangeArrowheads="1"/>
          </p:cNvSpPr>
          <p:nvPr/>
        </p:nvSpPr>
        <p:spPr bwMode="auto">
          <a:xfrm>
            <a:off x="642938" y="1981200"/>
            <a:ext cx="830580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tabLst>
                <a:tab pos="1827213" algn="r"/>
                <a:tab pos="1939925" algn="l"/>
              </a:tabLst>
              <a:defRPr sz="2000">
                <a:solidFill>
                  <a:schemeClr val="tx1"/>
                </a:solidFill>
                <a:latin typeface="Arial" panose="020B0604020202020204" pitchFamily="34" charset="0"/>
              </a:defRPr>
            </a:lvl1pPr>
            <a:lvl2pPr marL="742950" indent="-285750" defTabSz="762000">
              <a:lnSpc>
                <a:spcPct val="90000"/>
              </a:lnSpc>
              <a:tabLst>
                <a:tab pos="1827213" algn="r"/>
                <a:tab pos="1939925" algn="l"/>
              </a:tabLst>
              <a:defRPr sz="2000">
                <a:solidFill>
                  <a:schemeClr val="tx1"/>
                </a:solidFill>
                <a:latin typeface="Arial" panose="020B0604020202020204" pitchFamily="34" charset="0"/>
              </a:defRPr>
            </a:lvl2pPr>
            <a:lvl3pPr marL="1143000" indent="-228600" defTabSz="762000">
              <a:lnSpc>
                <a:spcPct val="90000"/>
              </a:lnSpc>
              <a:tabLst>
                <a:tab pos="1827213" algn="r"/>
                <a:tab pos="1939925" algn="l"/>
              </a:tabLst>
              <a:defRPr sz="2000">
                <a:solidFill>
                  <a:schemeClr val="tx1"/>
                </a:solidFill>
                <a:latin typeface="Arial" panose="020B0604020202020204" pitchFamily="34" charset="0"/>
              </a:defRPr>
            </a:lvl3pPr>
            <a:lvl4pPr marL="1600200" indent="-228600" defTabSz="762000">
              <a:lnSpc>
                <a:spcPct val="90000"/>
              </a:lnSpc>
              <a:tabLst>
                <a:tab pos="1827213" algn="r"/>
                <a:tab pos="1939925" algn="l"/>
              </a:tabLst>
              <a:defRPr sz="2000">
                <a:solidFill>
                  <a:schemeClr val="tx1"/>
                </a:solidFill>
                <a:latin typeface="Arial" panose="020B0604020202020204" pitchFamily="34" charset="0"/>
              </a:defRPr>
            </a:lvl4pPr>
            <a:lvl5pPr marL="2057400" indent="-228600" defTabSz="762000">
              <a:lnSpc>
                <a:spcPct val="90000"/>
              </a:lnSpc>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en-US" b="1" dirty="0">
                <a:latin typeface="Tahoma" panose="020B0604030504040204" pitchFamily="34" charset="0"/>
              </a:rPr>
              <a:t>	Submitted To:	OMA-DM</a:t>
            </a:r>
          </a:p>
          <a:p>
            <a:pPr>
              <a:lnSpc>
                <a:spcPct val="95000"/>
              </a:lnSpc>
              <a:spcAft>
                <a:spcPct val="35000"/>
              </a:spcAft>
            </a:pPr>
            <a:r>
              <a:rPr lang="en-US" altLang="en-US" b="1" dirty="0">
                <a:latin typeface="Tahoma" panose="020B0604030504040204" pitchFamily="34" charset="0"/>
              </a:rPr>
              <a:t>	Date:	</a:t>
            </a:r>
            <a:r>
              <a:rPr lang="en-US" altLang="en-US" b="1" dirty="0" smtClean="0">
                <a:latin typeface="Tahoma" panose="020B0604030504040204" pitchFamily="34" charset="0"/>
              </a:rPr>
              <a:t>2016 October 14th</a:t>
            </a:r>
            <a:r>
              <a:rPr lang="en-US" altLang="en-US" b="1" dirty="0">
                <a:latin typeface="Tahoma" panose="020B0604030504040204" pitchFamily="34" charset="0"/>
              </a:rPr>
              <a:t>	</a:t>
            </a:r>
          </a:p>
          <a:p>
            <a:pPr>
              <a:lnSpc>
                <a:spcPct val="95000"/>
              </a:lnSpc>
              <a:spcAft>
                <a:spcPct val="35000"/>
              </a:spcAft>
            </a:pPr>
            <a:r>
              <a:rPr lang="en-US" altLang="en-US" b="1" dirty="0">
                <a:latin typeface="Tahoma" panose="020B0604030504040204" pitchFamily="34" charset="0"/>
              </a:rPr>
              <a:t>	Availability:	      Public            OMA Confidential</a:t>
            </a:r>
          </a:p>
          <a:p>
            <a:pPr>
              <a:lnSpc>
                <a:spcPct val="95000"/>
              </a:lnSpc>
              <a:spcAft>
                <a:spcPct val="35000"/>
              </a:spcAft>
            </a:pPr>
            <a:endParaRPr lang="en-US" altLang="en-US" b="1" dirty="0">
              <a:latin typeface="Tahoma" panose="020B0604030504040204" pitchFamily="34" charset="0"/>
            </a:endParaRPr>
          </a:p>
          <a:p>
            <a:pPr>
              <a:lnSpc>
                <a:spcPct val="95000"/>
              </a:lnSpc>
              <a:spcAft>
                <a:spcPct val="35000"/>
              </a:spcAft>
            </a:pPr>
            <a:r>
              <a:rPr lang="en-US" altLang="en-US" b="1" dirty="0">
                <a:latin typeface="Tahoma" panose="020B0604030504040204" pitchFamily="34" charset="0"/>
              </a:rPr>
              <a:t>	Contact:	Thierry GARNIER, </a:t>
            </a:r>
            <a:r>
              <a:rPr lang="en-US" altLang="en-US" b="1" dirty="0" smtClean="0">
                <a:latin typeface="Tahoma" panose="020B0604030504040204" pitchFamily="34" charset="0"/>
                <a:hlinkClick r:id="rId4"/>
              </a:rPr>
              <a:t>thierry.garnier@gemalto.com</a:t>
            </a:r>
            <a:endParaRPr lang="en-US" altLang="en-US" b="1" dirty="0" smtClean="0">
              <a:latin typeface="Tahoma" panose="020B0604030504040204" pitchFamily="34" charset="0"/>
            </a:endParaRPr>
          </a:p>
          <a:p>
            <a:pPr>
              <a:lnSpc>
                <a:spcPct val="95000"/>
              </a:lnSpc>
              <a:spcAft>
                <a:spcPct val="35000"/>
              </a:spcAft>
            </a:pPr>
            <a:r>
              <a:rPr lang="fr-FR" altLang="en-US" b="1" dirty="0">
                <a:latin typeface="Tahoma" panose="020B0604030504040204" pitchFamily="34" charset="0"/>
              </a:rPr>
              <a:t> </a:t>
            </a:r>
            <a:r>
              <a:rPr lang="fr-FR" altLang="en-US" b="1" dirty="0" smtClean="0">
                <a:latin typeface="Tahoma" panose="020B0604030504040204" pitchFamily="34" charset="0"/>
              </a:rPr>
              <a:t>                         </a:t>
            </a:r>
            <a:endParaRPr lang="en-US" altLang="en-US" sz="1800" b="1" dirty="0">
              <a:latin typeface="Tahoma" panose="020B0604030504040204" pitchFamily="34" charset="0"/>
            </a:endParaRPr>
          </a:p>
          <a:p>
            <a:pPr>
              <a:lnSpc>
                <a:spcPct val="95000"/>
              </a:lnSpc>
              <a:spcAft>
                <a:spcPct val="35000"/>
              </a:spcAft>
            </a:pPr>
            <a:r>
              <a:rPr lang="en-US" altLang="en-US" b="1" dirty="0">
                <a:latin typeface="Tahoma" panose="020B0604030504040204" pitchFamily="34" charset="0"/>
              </a:rPr>
              <a:t>	 	</a:t>
            </a:r>
          </a:p>
          <a:p>
            <a:pPr>
              <a:lnSpc>
                <a:spcPct val="95000"/>
              </a:lnSpc>
              <a:spcAft>
                <a:spcPct val="35000"/>
              </a:spcAft>
            </a:pPr>
            <a:r>
              <a:rPr lang="en-US" altLang="en-US" b="1" dirty="0">
                <a:latin typeface="Tahoma" panose="020B0604030504040204" pitchFamily="34" charset="0"/>
              </a:rPr>
              <a:t>          	Source:  Gemalto N.V</a:t>
            </a:r>
          </a:p>
        </p:txBody>
      </p:sp>
      <p:sp>
        <p:nvSpPr>
          <p:cNvPr id="4100" name="Rectangle 26"/>
          <p:cNvSpPr>
            <a:spLocks noGrp="1" noChangeArrowheads="1"/>
          </p:cNvSpPr>
          <p:nvPr>
            <p:ph type="title"/>
          </p:nvPr>
        </p:nvSpPr>
        <p:spPr>
          <a:noFill/>
        </p:spPr>
        <p:txBody>
          <a:bodyPr anchor="t"/>
          <a:lstStyle/>
          <a:p>
            <a:r>
              <a:rPr lang="en-US" altLang="ja-JP" sz="2800" dirty="0" smtClean="0">
                <a:ea typeface="ＭＳ Ｐゴシック" panose="020B0600070205080204" pitchFamily="34" charset="-128"/>
              </a:rPr>
              <a:t>OMA-DM-LightweightM2M-2016-0147R01-INP</a:t>
            </a:r>
            <a:r>
              <a:rPr lang="en-US" altLang="ja-JP" sz="2800" dirty="0" smtClean="0">
                <a:ea typeface="ＭＳ Ｐゴシック" panose="020B0600070205080204" pitchFamily="34" charset="-128"/>
              </a:rPr>
              <a:t/>
            </a:r>
            <a:br>
              <a:rPr lang="en-US" altLang="ja-JP" sz="2800" dirty="0" smtClean="0">
                <a:ea typeface="ＭＳ Ｐゴシック" panose="020B0600070205080204" pitchFamily="34" charset="-128"/>
              </a:rPr>
            </a:br>
            <a:r>
              <a:rPr lang="en-US" altLang="ja-JP" sz="2800" dirty="0" smtClean="0">
                <a:ea typeface="ＭＳ Ｐゴシック" panose="020B0600070205080204" pitchFamily="34" charset="-128"/>
              </a:rPr>
              <a:t/>
            </a:r>
            <a:br>
              <a:rPr lang="en-US" altLang="ja-JP" sz="2800" dirty="0" smtClean="0">
                <a:ea typeface="ＭＳ Ｐゴシック" panose="020B0600070205080204" pitchFamily="34" charset="-128"/>
              </a:rPr>
            </a:br>
            <a:r>
              <a:rPr lang="en-US" altLang="ja-JP" sz="2800" dirty="0" smtClean="0">
                <a:ea typeface="ＭＳ Ｐゴシック" panose="020B0600070205080204" pitchFamily="34" charset="-128"/>
              </a:rPr>
              <a:t>Bootstrap &amp; Multi-Servers related &amp; unrelated Issues</a:t>
            </a:r>
            <a:br>
              <a:rPr lang="en-US" altLang="ja-JP" sz="2800" dirty="0" smtClean="0">
                <a:ea typeface="ＭＳ Ｐゴシック" panose="020B0600070205080204" pitchFamily="34" charset="-128"/>
              </a:rPr>
            </a:br>
            <a:endParaRPr lang="en-US" altLang="en-US" sz="2800" dirty="0" smtClean="0"/>
          </a:p>
        </p:txBody>
      </p:sp>
      <p:sp>
        <p:nvSpPr>
          <p:cNvPr id="2" name="Content Placeholder 1"/>
          <p:cNvSpPr>
            <a:spLocks noGrp="1"/>
          </p:cNvSpPr>
          <p:nvPr>
            <p:ph idx="1"/>
          </p:nvPr>
        </p:nvSpPr>
        <p:spPr/>
        <p:txBody>
          <a:bodyPr/>
          <a:lstStyle/>
          <a:p>
            <a:pPr marL="0" indent="0">
              <a:buNone/>
            </a:pPr>
            <a:r>
              <a:rPr lang="en-US" dirty="0" smtClean="0"/>
              <a:t>7</a:t>
            </a:r>
            <a:endParaRPr lang="en-US" dirty="0"/>
          </a:p>
        </p:txBody>
      </p:sp>
      <p:sp>
        <p:nvSpPr>
          <p:cNvPr id="4101"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r>
              <a:rPr lang="en-US" altLang="en-US" sz="1800" b="1" dirty="0">
                <a:solidFill>
                  <a:srgbClr val="800000"/>
                </a:solidFill>
                <a:latin typeface="Tahoma" panose="020B0604030504040204" pitchFamily="34" charset="0"/>
              </a:rPr>
              <a:t>X</a:t>
            </a:r>
          </a:p>
        </p:txBody>
      </p:sp>
      <p:sp>
        <p:nvSpPr>
          <p:cNvPr id="4102"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endParaRPr lang="en-GB" altLang="en-US" sz="1800" b="1" dirty="0">
              <a:solidFill>
                <a:srgbClr val="800000"/>
              </a:solidFill>
              <a:latin typeface="Tahoma" panose="020B0604030504040204" pitchFamily="34" charset="0"/>
            </a:endParaRPr>
          </a:p>
        </p:txBody>
      </p:sp>
      <p:sp>
        <p:nvSpPr>
          <p:cNvPr id="4103" name="Text Box 57"/>
          <p:cNvSpPr txBox="1">
            <a:spLocks noChangeArrowheads="1"/>
          </p:cNvSpPr>
          <p:nvPr/>
        </p:nvSpPr>
        <p:spPr bwMode="auto">
          <a:xfrm>
            <a:off x="1296988" y="5080000"/>
            <a:ext cx="6781800" cy="635000"/>
          </a:xfrm>
          <a:prstGeom prst="rect">
            <a:avLst/>
          </a:prstGeom>
          <a:solidFill>
            <a:srgbClr val="EAEAEA"/>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spcBef>
                <a:spcPct val="35000"/>
              </a:spcBef>
            </a:pPr>
            <a:r>
              <a:rPr lang="en-US" altLang="en-US" sz="900" dirty="0">
                <a:cs typeface="Times New Roman" panose="02020603050405020304" pitchFamily="18" charset="0"/>
              </a:rPr>
              <a:t>USE OF THIS DOCUMENT BY NON-OMA MEMBERS IS SUBJECT TO ALL OF THE TERMS AND CONDITIONS OF THE USE AGREEMENT (located at </a:t>
            </a:r>
            <a:r>
              <a:rPr lang="en-US" altLang="en-US" sz="900" dirty="0">
                <a:cs typeface="Times New Roman" panose="02020603050405020304" pitchFamily="18" charset="0"/>
                <a:hlinkClick r:id="rId5"/>
              </a:rPr>
              <a:t>http://www.openmobilealliance.org/UseAgreement.html</a:t>
            </a:r>
            <a:r>
              <a:rPr lang="en-US" altLang="en-US" sz="900" dirty="0">
                <a:cs typeface="Times New Roman" panose="02020603050405020304" pitchFamily="18" charset="0"/>
              </a:rPr>
              <a:t>) AND IF YOU HAVE NOT AGREED TO THE TERMS OF THE USE AGREEMENT, YOU DO NOT HAVE THE RIGHT TO USE, COPY OR DISTRIBUTE THIS DOCUMENT.</a:t>
            </a:r>
          </a:p>
          <a:p>
            <a:pPr>
              <a:spcBef>
                <a:spcPct val="35000"/>
              </a:spcBef>
            </a:pPr>
            <a:r>
              <a:rPr lang="en-US" altLang="en-US" sz="900" dirty="0">
                <a:cs typeface="Times New Roman" panose="02020603050405020304" pitchFamily="18" charset="0"/>
              </a:rPr>
              <a:t>THIS DOCUMENT IS PROVIDED ON AN "AS IS" "AS AVAILABLE" AND "WITH ALL FAULTS" BASIS.</a:t>
            </a:r>
            <a:endParaRPr lang="en-US" altLang="en-US" sz="900" dirty="0"/>
          </a:p>
        </p:txBody>
      </p:sp>
      <p:sp>
        <p:nvSpPr>
          <p:cNvPr id="4104"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35000"/>
              </a:spcBef>
            </a:pPr>
            <a:r>
              <a:rPr lang="en-US" altLang="en-US" sz="900" b="1" dirty="0">
                <a:cs typeface="Times New Roman" panose="02020603050405020304" pitchFamily="18" charset="0"/>
              </a:rPr>
              <a:t>Intellectual Property Rights</a:t>
            </a:r>
          </a:p>
          <a:p>
            <a:pPr>
              <a:spcBef>
                <a:spcPct val="35000"/>
              </a:spcBef>
            </a:pPr>
            <a:r>
              <a:rPr lang="en-US" altLang="en-US" sz="900" dirty="0">
                <a:cs typeface="Times New Roman" panose="02020603050405020304" pitchFamily="18" charset="0"/>
              </a:rPr>
              <a:t>Members and their Affiliates (collectively, "Members") agree to use their reasonable </a:t>
            </a:r>
            <a:r>
              <a:rPr lang="en-US" altLang="en-US" sz="900" dirty="0" err="1">
                <a:cs typeface="Times New Roman" panose="02020603050405020304" pitchFamily="18" charset="0"/>
              </a:rPr>
              <a:t>endeavours</a:t>
            </a:r>
            <a:r>
              <a:rPr lang="en-US" altLang="en-US" sz="900" dirty="0">
                <a:cs typeface="Times New Roman" panose="02020603050405020304" pitchFamily="18"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utoShape 6"/>
          <p:cNvSpPr>
            <a:spLocks noChangeArrowheads="1"/>
          </p:cNvSpPr>
          <p:nvPr/>
        </p:nvSpPr>
        <p:spPr bwMode="gray">
          <a:xfrm rot="5400000">
            <a:off x="-1843355" y="1089505"/>
            <a:ext cx="4536865" cy="4536865"/>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2"/>
                  <a:pt x="10800" y="322"/>
                </a:cubicBezTo>
                <a:cubicBezTo>
                  <a:pt x="16524" y="322"/>
                  <a:pt x="21189" y="4916"/>
                  <a:pt x="21276" y="10641"/>
                </a:cubicBezTo>
                <a:lnTo>
                  <a:pt x="21598" y="10636"/>
                </a:lnTo>
                <a:cubicBezTo>
                  <a:pt x="21509" y="4736"/>
                  <a:pt x="16700" y="0"/>
                  <a:pt x="10799" y="0"/>
                </a:cubicBezTo>
                <a:cubicBezTo>
                  <a:pt x="4899" y="0"/>
                  <a:pt x="90" y="4736"/>
                  <a:pt x="1" y="10636"/>
                </a:cubicBezTo>
                <a:close/>
              </a:path>
            </a:pathLst>
          </a:custGeom>
          <a:gradFill rotWithShape="1">
            <a:gsLst>
              <a:gs pos="0">
                <a:schemeClr val="hlink"/>
              </a:gs>
              <a:gs pos="50000">
                <a:schemeClr val="bg1">
                  <a:alpha val="0"/>
                </a:schemeClr>
              </a:gs>
              <a:gs pos="100000">
                <a:schemeClr val="hlink"/>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a:defRPr/>
            </a:pPr>
            <a:endParaRPr lang="en-US" sz="2048"/>
          </a:p>
        </p:txBody>
      </p:sp>
      <p:sp>
        <p:nvSpPr>
          <p:cNvPr id="17411" name="Title 1"/>
          <p:cNvSpPr>
            <a:spLocks noGrp="1"/>
          </p:cNvSpPr>
          <p:nvPr>
            <p:ph type="title"/>
          </p:nvPr>
        </p:nvSpPr>
        <p:spPr/>
        <p:txBody>
          <a:bodyPr/>
          <a:lstStyle/>
          <a:p>
            <a:r>
              <a:rPr lang="en-US" altLang="en-US" dirty="0" err="1" smtClean="0">
                <a:latin typeface="Arial" panose="020B0604020202020204" pitchFamily="34" charset="0"/>
              </a:rPr>
              <a:t>BootStrap</a:t>
            </a:r>
            <a:r>
              <a:rPr lang="en-US" altLang="en-US" dirty="0" smtClean="0">
                <a:latin typeface="Arial" panose="020B0604020202020204" pitchFamily="34" charset="0"/>
              </a:rPr>
              <a:t> &amp; </a:t>
            </a:r>
            <a:r>
              <a:rPr lang="en-US" altLang="en-US" dirty="0" err="1" smtClean="0">
                <a:latin typeface="Arial" panose="020B0604020202020204" pitchFamily="34" charset="0"/>
              </a:rPr>
              <a:t>MultiServers</a:t>
            </a:r>
            <a:r>
              <a:rPr lang="en-US" altLang="en-US" dirty="0" smtClean="0">
                <a:latin typeface="Arial" panose="020B0604020202020204" pitchFamily="34" charset="0"/>
              </a:rPr>
              <a:t> issues</a:t>
            </a:r>
          </a:p>
        </p:txBody>
      </p:sp>
      <p:sp>
        <p:nvSpPr>
          <p:cNvPr id="17413" name="Slide Number Placeholder 4"/>
          <p:cNvSpPr>
            <a:spLocks noGrp="1"/>
          </p:cNvSpPr>
          <p:nvPr>
            <p:ph type="sldNum" sz="quarter" idx="4294967295"/>
          </p:nvPr>
        </p:nvSpPr>
        <p:spPr bwMode="auto">
          <a:xfrm>
            <a:off x="396630" y="6603316"/>
            <a:ext cx="273090" cy="16092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60781" indent="-292608">
              <a:defRPr>
                <a:solidFill>
                  <a:schemeClr val="tx1"/>
                </a:solidFill>
                <a:latin typeface="Arial" panose="020B0604020202020204" pitchFamily="34" charset="0"/>
                <a:cs typeface="Arial" panose="020B0604020202020204" pitchFamily="34" charset="0"/>
              </a:defRPr>
            </a:lvl2pPr>
            <a:lvl3pPr marL="1170432" indent="-234086">
              <a:defRPr>
                <a:solidFill>
                  <a:schemeClr val="tx1"/>
                </a:solidFill>
                <a:latin typeface="Arial" panose="020B0604020202020204" pitchFamily="34" charset="0"/>
                <a:cs typeface="Arial" panose="020B0604020202020204" pitchFamily="34" charset="0"/>
              </a:defRPr>
            </a:lvl3pPr>
            <a:lvl4pPr marL="1638605" indent="-234086">
              <a:defRPr>
                <a:solidFill>
                  <a:schemeClr val="tx1"/>
                </a:solidFill>
                <a:latin typeface="Arial" panose="020B0604020202020204" pitchFamily="34" charset="0"/>
                <a:cs typeface="Arial" panose="020B0604020202020204" pitchFamily="34" charset="0"/>
              </a:defRPr>
            </a:lvl4pPr>
            <a:lvl5pPr marL="2106778" indent="-234086">
              <a:defRPr>
                <a:solidFill>
                  <a:schemeClr val="tx1"/>
                </a:solidFill>
                <a:latin typeface="Arial" panose="020B0604020202020204" pitchFamily="34" charset="0"/>
                <a:cs typeface="Arial" panose="020B0604020202020204" pitchFamily="34" charset="0"/>
              </a:defRPr>
            </a:lvl5pPr>
            <a:lvl6pPr marL="2574950" indent="-234086"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43123" indent="-234086"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511296" indent="-234086"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979469" indent="-234086"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CE93329-BE75-4F42-972E-7AB22D859EE0}" type="slidenum">
              <a:rPr lang="en-GB" altLang="en-US" smtClean="0">
                <a:solidFill>
                  <a:srgbClr val="8E8E8E"/>
                </a:solidFill>
              </a:rPr>
              <a:pPr/>
              <a:t>2</a:t>
            </a:fld>
            <a:endParaRPr lang="en-GB" altLang="en-US" smtClean="0">
              <a:solidFill>
                <a:srgbClr val="8E8E8E"/>
              </a:solidFill>
            </a:endParaRPr>
          </a:p>
        </p:txBody>
      </p:sp>
      <p:sp>
        <p:nvSpPr>
          <p:cNvPr id="10" name="AutoShape 5"/>
          <p:cNvSpPr>
            <a:spLocks noChangeArrowheads="1"/>
          </p:cNvSpPr>
          <p:nvPr/>
        </p:nvSpPr>
        <p:spPr bwMode="ltGray">
          <a:xfrm rot="5400000">
            <a:off x="-1458104" y="1513769"/>
            <a:ext cx="3589179" cy="3676958"/>
          </a:xfrm>
          <a:custGeom>
            <a:avLst/>
            <a:gdLst>
              <a:gd name="G0" fmla="+- 64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4"/>
              <a:gd name="G18" fmla="*/ 64 1 2"/>
              <a:gd name="G19" fmla="+- G18 5400 0"/>
              <a:gd name="G20" fmla="cos G19 11796480"/>
              <a:gd name="G21" fmla="sin G19 11796480"/>
              <a:gd name="G22" fmla="+- G20 10800 0"/>
              <a:gd name="G23" fmla="+- G21 10800 0"/>
              <a:gd name="G24" fmla="+- 10800 0 G20"/>
              <a:gd name="G25" fmla="+- 64 10800 0"/>
              <a:gd name="G26" fmla="?: G9 G17 G25"/>
              <a:gd name="G27" fmla="?: G9 0 21600"/>
              <a:gd name="G28" fmla="cos 10800 11796480"/>
              <a:gd name="G29" fmla="sin 10800 11796480"/>
              <a:gd name="G30" fmla="sin 64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368 w 21600"/>
              <a:gd name="T15" fmla="*/ 10800 h 21600"/>
              <a:gd name="T16" fmla="*/ 10800 w 21600"/>
              <a:gd name="T17" fmla="*/ 10736 h 21600"/>
              <a:gd name="T18" fmla="*/ 16232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736" y="10800"/>
                </a:moveTo>
                <a:cubicBezTo>
                  <a:pt x="10736" y="10764"/>
                  <a:pt x="10764" y="10736"/>
                  <a:pt x="10800" y="10736"/>
                </a:cubicBezTo>
                <a:cubicBezTo>
                  <a:pt x="10835" y="10736"/>
                  <a:pt x="10864" y="10764"/>
                  <a:pt x="10864" y="10800"/>
                </a:cubicBezTo>
                <a:lnTo>
                  <a:pt x="21600" y="10800"/>
                </a:lnTo>
                <a:cubicBezTo>
                  <a:pt x="21600" y="4835"/>
                  <a:pt x="16764" y="0"/>
                  <a:pt x="10800" y="0"/>
                </a:cubicBezTo>
                <a:cubicBezTo>
                  <a:pt x="4835" y="0"/>
                  <a:pt x="0" y="4835"/>
                  <a:pt x="0" y="10799"/>
                </a:cubicBezTo>
                <a:close/>
              </a:path>
            </a:pathLst>
          </a:custGeom>
          <a:gradFill rotWithShape="1">
            <a:gsLst>
              <a:gs pos="0">
                <a:srgbClr val="FFC000"/>
              </a:gs>
              <a:gs pos="100000">
                <a:schemeClr val="accent1">
                  <a:gamma/>
                  <a:tint val="45490"/>
                  <a:invGamma/>
                </a:schemeClr>
              </a:gs>
            </a:gsLst>
            <a:lin ang="5400000" scaled="1"/>
          </a:gradFill>
          <a:ln>
            <a:noFill/>
          </a:ln>
          <a:effectLst/>
          <a:extLst/>
        </p:spPr>
        <p:txBody>
          <a:bodyPr wrap="none" anchor="ctr"/>
          <a:lstStyle/>
          <a:p>
            <a:pPr>
              <a:defRPr/>
            </a:pPr>
            <a:endParaRPr lang="en-US" sz="2048"/>
          </a:p>
        </p:txBody>
      </p:sp>
      <p:sp>
        <p:nvSpPr>
          <p:cNvPr id="12" name="Text Box 7"/>
          <p:cNvSpPr txBox="1">
            <a:spLocks noChangeArrowheads="1"/>
          </p:cNvSpPr>
          <p:nvPr/>
        </p:nvSpPr>
        <p:spPr bwMode="white">
          <a:xfrm>
            <a:off x="295253" y="3038747"/>
            <a:ext cx="1859805" cy="722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defRPr/>
            </a:pPr>
            <a:r>
              <a:rPr lang="fr-FR" altLang="en-US" sz="2048" b="1" dirty="0" smtClean="0">
                <a:solidFill>
                  <a:srgbClr val="FFFFFF"/>
                </a:solidFill>
                <a:effectLst>
                  <a:outerShdw blurRad="38100" dist="38100" dir="2700000" algn="tl">
                    <a:srgbClr val="C0C0C0"/>
                  </a:outerShdw>
                </a:effectLst>
              </a:rPr>
              <a:t>OMA-LWM2M</a:t>
            </a:r>
          </a:p>
          <a:p>
            <a:pPr algn="ctr">
              <a:defRPr/>
            </a:pPr>
            <a:r>
              <a:rPr lang="fr-FR" altLang="en-US" sz="2048" b="1" dirty="0" smtClean="0">
                <a:solidFill>
                  <a:srgbClr val="FFFFFF"/>
                </a:solidFill>
                <a:effectLst>
                  <a:outerShdw blurRad="38100" dist="38100" dir="2700000" algn="tl">
                    <a:srgbClr val="C0C0C0"/>
                  </a:outerShdw>
                </a:effectLst>
              </a:rPr>
              <a:t>TS 1.0</a:t>
            </a:r>
            <a:endParaRPr lang="en-US" altLang="en-US" sz="2048" b="1" dirty="0">
              <a:solidFill>
                <a:srgbClr val="FFFFFF"/>
              </a:solidFill>
              <a:effectLst>
                <a:outerShdw blurRad="38100" dist="38100" dir="2700000" algn="tl">
                  <a:srgbClr val="C0C0C0"/>
                </a:outerShdw>
              </a:effectLst>
            </a:endParaRPr>
          </a:p>
        </p:txBody>
      </p:sp>
      <p:grpSp>
        <p:nvGrpSpPr>
          <p:cNvPr id="17417" name="Group 1"/>
          <p:cNvGrpSpPr>
            <a:grpSpLocks/>
          </p:cNvGrpSpPr>
          <p:nvPr/>
        </p:nvGrpSpPr>
        <p:grpSpPr bwMode="auto">
          <a:xfrm>
            <a:off x="2375235" y="3663950"/>
            <a:ext cx="5373004" cy="525048"/>
            <a:chOff x="2212976" y="2324315"/>
            <a:chExt cx="5248274" cy="512548"/>
          </a:xfrm>
        </p:grpSpPr>
        <p:sp>
          <p:nvSpPr>
            <p:cNvPr id="17452" name="AutoShape 9"/>
            <p:cNvSpPr>
              <a:spLocks noChangeArrowheads="1"/>
            </p:cNvSpPr>
            <p:nvPr/>
          </p:nvSpPr>
          <p:spPr bwMode="ltGray">
            <a:xfrm>
              <a:off x="2635250" y="2324315"/>
              <a:ext cx="4826000" cy="457008"/>
            </a:xfrm>
            <a:prstGeom prst="roundRect">
              <a:avLst>
                <a:gd name="adj" fmla="val 50000"/>
              </a:avLst>
            </a:prstGeom>
            <a:gradFill rotWithShape="1">
              <a:gsLst>
                <a:gs pos="0">
                  <a:srgbClr val="FFC000"/>
                </a:gs>
                <a:gs pos="100000">
                  <a:schemeClr val="bg1">
                    <a:alpha val="0"/>
                  </a:schemeClr>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638" b="1" dirty="0"/>
                <a:t> </a:t>
              </a:r>
              <a:r>
                <a:rPr lang="en-US" altLang="en-US" sz="1638" b="1" dirty="0" smtClean="0"/>
                <a:t> (reserved)</a:t>
              </a:r>
              <a:endParaRPr lang="en-US" altLang="en-US" sz="1638" b="1" dirty="0"/>
            </a:p>
          </p:txBody>
        </p:sp>
        <p:grpSp>
          <p:nvGrpSpPr>
            <p:cNvPr id="17453" name="Group 18"/>
            <p:cNvGrpSpPr>
              <a:grpSpLocks/>
            </p:cNvGrpSpPr>
            <p:nvPr/>
          </p:nvGrpSpPr>
          <p:grpSpPr bwMode="auto">
            <a:xfrm>
              <a:off x="2212976" y="2335213"/>
              <a:ext cx="501650" cy="501650"/>
              <a:chOff x="1658" y="1569"/>
              <a:chExt cx="316" cy="316"/>
            </a:xfrm>
          </p:grpSpPr>
          <p:grpSp>
            <p:nvGrpSpPr>
              <p:cNvPr id="17455" name="Group 20"/>
              <p:cNvGrpSpPr>
                <a:grpSpLocks/>
              </p:cNvGrpSpPr>
              <p:nvPr/>
            </p:nvGrpSpPr>
            <p:grpSpPr bwMode="auto">
              <a:xfrm>
                <a:off x="1658" y="1569"/>
                <a:ext cx="316" cy="316"/>
                <a:chOff x="1583" y="1495"/>
                <a:chExt cx="526" cy="527"/>
              </a:xfrm>
            </p:grpSpPr>
            <p:sp>
              <p:nvSpPr>
                <p:cNvPr id="17457" name="Oval 21"/>
                <p:cNvSpPr>
                  <a:spLocks noChangeArrowheads="1"/>
                </p:cNvSpPr>
                <p:nvPr/>
              </p:nvSpPr>
              <p:spPr bwMode="gray">
                <a:xfrm>
                  <a:off x="1583" y="1495"/>
                  <a:ext cx="526" cy="527"/>
                </a:xfrm>
                <a:prstGeom prst="ellipse">
                  <a:avLst/>
                </a:prstGeom>
                <a:solidFill>
                  <a:schemeClr val="accent1"/>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17458" name="Oval 22"/>
                <p:cNvSpPr>
                  <a:spLocks noChangeArrowheads="1"/>
                </p:cNvSpPr>
                <p:nvPr/>
              </p:nvSpPr>
              <p:spPr bwMode="gray">
                <a:xfrm>
                  <a:off x="1634" y="1547"/>
                  <a:ext cx="425" cy="425"/>
                </a:xfrm>
                <a:prstGeom prst="ellipse">
                  <a:avLst/>
                </a:prstGeom>
                <a:gradFill rotWithShape="1">
                  <a:gsLst>
                    <a:gs pos="0">
                      <a:srgbClr val="10E470"/>
                    </a:gs>
                    <a:gs pos="100000">
                      <a:srgbClr val="098340"/>
                    </a:gs>
                  </a:gsLst>
                  <a:path path="rect">
                    <a:fillToRect l="100000" t="10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17459" name="Oval 23"/>
                <p:cNvSpPr>
                  <a:spLocks noChangeArrowheads="1"/>
                </p:cNvSpPr>
                <p:nvPr/>
              </p:nvSpPr>
              <p:spPr bwMode="gray">
                <a:xfrm>
                  <a:off x="1642" y="1557"/>
                  <a:ext cx="406" cy="406"/>
                </a:xfrm>
                <a:prstGeom prst="ellipse">
                  <a:avLst/>
                </a:prstGeom>
                <a:gradFill rotWithShape="1">
                  <a:gsLst>
                    <a:gs pos="0">
                      <a:srgbClr val="FFFF00">
                        <a:alpha val="85001"/>
                      </a:srgbClr>
                    </a:gs>
                    <a:gs pos="100000">
                      <a:srgbClr val="A2A200"/>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17460" name="Oval 24"/>
                <p:cNvSpPr>
                  <a:spLocks noChangeArrowheads="1"/>
                </p:cNvSpPr>
                <p:nvPr/>
              </p:nvSpPr>
              <p:spPr bwMode="gray">
                <a:xfrm>
                  <a:off x="1652" y="1582"/>
                  <a:ext cx="265" cy="266"/>
                </a:xfrm>
                <a:prstGeom prst="ellipse">
                  <a:avLst/>
                </a:prstGeom>
                <a:gradFill rotWithShape="1">
                  <a:gsLst>
                    <a:gs pos="0">
                      <a:srgbClr val="FFFFFF"/>
                    </a:gs>
                    <a:gs pos="100000">
                      <a:srgbClr val="E9940B">
                        <a:alpha val="0"/>
                      </a:srgbClr>
                    </a:gs>
                  </a:gsLst>
                  <a:path path="shape">
                    <a:fillToRect l="50000" t="50000" r="50000" b="5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17461" name="Oval 25"/>
                <p:cNvSpPr>
                  <a:spLocks noChangeArrowheads="1"/>
                </p:cNvSpPr>
                <p:nvPr/>
              </p:nvSpPr>
              <p:spPr bwMode="gray">
                <a:xfrm>
                  <a:off x="1659" y="1571"/>
                  <a:ext cx="366" cy="366"/>
                </a:xfrm>
                <a:prstGeom prst="ellipse">
                  <a:avLst/>
                </a:prstGeom>
                <a:gradFill rotWithShape="1">
                  <a:gsLst>
                    <a:gs pos="0">
                      <a:srgbClr val="FFFF00">
                        <a:alpha val="0"/>
                      </a:srgbClr>
                    </a:gs>
                    <a:gs pos="100000">
                      <a:srgbClr val="C2C200"/>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grpSp>
          <p:sp>
            <p:nvSpPr>
              <p:cNvPr id="17456" name="Text Box 26"/>
              <p:cNvSpPr txBox="1">
                <a:spLocks noChangeArrowheads="1"/>
              </p:cNvSpPr>
              <p:nvPr/>
            </p:nvSpPr>
            <p:spPr bwMode="auto">
              <a:xfrm>
                <a:off x="1708" y="1614"/>
                <a:ext cx="208" cy="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fr-FR" altLang="en-US" sz="2048" b="1">
                    <a:solidFill>
                      <a:srgbClr val="000000"/>
                    </a:solidFill>
                  </a:rPr>
                  <a:t>4</a:t>
                </a:r>
                <a:endParaRPr lang="en-US" altLang="en-US" sz="2048" b="1">
                  <a:solidFill>
                    <a:srgbClr val="000000"/>
                  </a:solidFill>
                </a:endParaRPr>
              </a:p>
            </p:txBody>
          </p:sp>
        </p:grpSp>
      </p:grpSp>
      <p:grpSp>
        <p:nvGrpSpPr>
          <p:cNvPr id="17418" name="Group 2"/>
          <p:cNvGrpSpPr>
            <a:grpSpLocks/>
          </p:cNvGrpSpPr>
          <p:nvPr/>
        </p:nvGrpSpPr>
        <p:grpSpPr bwMode="auto">
          <a:xfrm>
            <a:off x="1851484" y="1463376"/>
            <a:ext cx="5471821" cy="508503"/>
            <a:chOff x="2298700" y="3023005"/>
            <a:chExt cx="5343527" cy="604436"/>
          </a:xfrm>
        </p:grpSpPr>
        <p:sp>
          <p:nvSpPr>
            <p:cNvPr id="17442" name="AutoShape 9"/>
            <p:cNvSpPr>
              <a:spLocks noChangeArrowheads="1"/>
            </p:cNvSpPr>
            <p:nvPr/>
          </p:nvSpPr>
          <p:spPr bwMode="ltGray">
            <a:xfrm>
              <a:off x="2816227" y="3023005"/>
              <a:ext cx="4826000" cy="579343"/>
            </a:xfrm>
            <a:prstGeom prst="roundRect">
              <a:avLst>
                <a:gd name="adj" fmla="val 50000"/>
              </a:avLst>
            </a:prstGeom>
            <a:gradFill flip="none" rotWithShape="1">
              <a:gsLst>
                <a:gs pos="0">
                  <a:srgbClr val="FFC000"/>
                </a:gs>
                <a:gs pos="100000">
                  <a:schemeClr val="bg1">
                    <a:alpha val="0"/>
                  </a:schemeClr>
                </a:gs>
              </a:gsLst>
              <a:lin ang="0" scaled="1"/>
              <a:tileRect/>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fr-FR" altLang="en-US" sz="1638" b="1" dirty="0" err="1" smtClean="0"/>
                <a:t>Recap</a:t>
              </a:r>
              <a:r>
                <a:rPr lang="fr-FR" altLang="en-US" sz="1638" b="1" dirty="0" smtClean="0"/>
                <a:t> on Server Short ID usage  in LwM2M 1.0  </a:t>
              </a:r>
              <a:endParaRPr lang="en-US" altLang="en-US" sz="1638" b="1" dirty="0"/>
            </a:p>
          </p:txBody>
        </p:sp>
        <p:grpSp>
          <p:nvGrpSpPr>
            <p:cNvPr id="17443" name="Group 28"/>
            <p:cNvGrpSpPr>
              <a:grpSpLocks/>
            </p:cNvGrpSpPr>
            <p:nvPr/>
          </p:nvGrpSpPr>
          <p:grpSpPr bwMode="auto">
            <a:xfrm>
              <a:off x="2298700" y="3063878"/>
              <a:ext cx="501650" cy="563563"/>
              <a:chOff x="1712" y="2028"/>
              <a:chExt cx="316" cy="355"/>
            </a:xfrm>
          </p:grpSpPr>
          <p:grpSp>
            <p:nvGrpSpPr>
              <p:cNvPr id="17445" name="Group 30"/>
              <p:cNvGrpSpPr>
                <a:grpSpLocks/>
              </p:cNvGrpSpPr>
              <p:nvPr/>
            </p:nvGrpSpPr>
            <p:grpSpPr bwMode="auto">
              <a:xfrm>
                <a:off x="1712" y="2028"/>
                <a:ext cx="316" cy="316"/>
                <a:chOff x="1583" y="1494"/>
                <a:chExt cx="526" cy="526"/>
              </a:xfrm>
            </p:grpSpPr>
            <p:sp>
              <p:nvSpPr>
                <p:cNvPr id="17447" name="Oval 31"/>
                <p:cNvSpPr>
                  <a:spLocks noChangeArrowheads="1"/>
                </p:cNvSpPr>
                <p:nvPr/>
              </p:nvSpPr>
              <p:spPr bwMode="gray">
                <a:xfrm>
                  <a:off x="1583" y="1494"/>
                  <a:ext cx="526" cy="526"/>
                </a:xfrm>
                <a:prstGeom prst="ellipse">
                  <a:avLst/>
                </a:prstGeom>
                <a:solidFill>
                  <a:schemeClr val="accent1"/>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17448" name="Oval 32"/>
                <p:cNvSpPr>
                  <a:spLocks noChangeArrowheads="1"/>
                </p:cNvSpPr>
                <p:nvPr/>
              </p:nvSpPr>
              <p:spPr bwMode="gray">
                <a:xfrm>
                  <a:off x="1634" y="1547"/>
                  <a:ext cx="425" cy="425"/>
                </a:xfrm>
                <a:prstGeom prst="ellipse">
                  <a:avLst/>
                </a:prstGeom>
                <a:gradFill rotWithShape="1">
                  <a:gsLst>
                    <a:gs pos="0">
                      <a:srgbClr val="10E470"/>
                    </a:gs>
                    <a:gs pos="100000">
                      <a:srgbClr val="098340"/>
                    </a:gs>
                  </a:gsLst>
                  <a:path path="rect">
                    <a:fillToRect l="100000" t="10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17449" name="Oval 33"/>
                <p:cNvSpPr>
                  <a:spLocks noChangeArrowheads="1"/>
                </p:cNvSpPr>
                <p:nvPr/>
              </p:nvSpPr>
              <p:spPr bwMode="gray">
                <a:xfrm>
                  <a:off x="1642" y="1557"/>
                  <a:ext cx="406" cy="406"/>
                </a:xfrm>
                <a:prstGeom prst="ellipse">
                  <a:avLst/>
                </a:prstGeom>
                <a:gradFill rotWithShape="1">
                  <a:gsLst>
                    <a:gs pos="0">
                      <a:srgbClr val="FFFF00">
                        <a:alpha val="85001"/>
                      </a:srgbClr>
                    </a:gs>
                    <a:gs pos="100000">
                      <a:srgbClr val="A2A200"/>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17450" name="Oval 34"/>
                <p:cNvSpPr>
                  <a:spLocks noChangeArrowheads="1"/>
                </p:cNvSpPr>
                <p:nvPr/>
              </p:nvSpPr>
              <p:spPr bwMode="gray">
                <a:xfrm>
                  <a:off x="1652" y="1582"/>
                  <a:ext cx="265" cy="266"/>
                </a:xfrm>
                <a:prstGeom prst="ellipse">
                  <a:avLst/>
                </a:prstGeom>
                <a:gradFill rotWithShape="1">
                  <a:gsLst>
                    <a:gs pos="0">
                      <a:srgbClr val="FFFFFF"/>
                    </a:gs>
                    <a:gs pos="100000">
                      <a:srgbClr val="E9940B">
                        <a:alpha val="0"/>
                      </a:srgbClr>
                    </a:gs>
                  </a:gsLst>
                  <a:path path="shape">
                    <a:fillToRect l="50000" t="50000" r="50000" b="5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17451" name="Oval 35"/>
                <p:cNvSpPr>
                  <a:spLocks noChangeArrowheads="1"/>
                </p:cNvSpPr>
                <p:nvPr/>
              </p:nvSpPr>
              <p:spPr bwMode="gray">
                <a:xfrm>
                  <a:off x="1659" y="1571"/>
                  <a:ext cx="366" cy="366"/>
                </a:xfrm>
                <a:prstGeom prst="ellipse">
                  <a:avLst/>
                </a:prstGeom>
                <a:gradFill rotWithShape="1">
                  <a:gsLst>
                    <a:gs pos="0">
                      <a:srgbClr val="FFFF00">
                        <a:alpha val="0"/>
                      </a:srgbClr>
                    </a:gs>
                    <a:gs pos="100000">
                      <a:srgbClr val="C2C200"/>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grpSp>
          <p:sp>
            <p:nvSpPr>
              <p:cNvPr id="17446" name="Text Box 36"/>
              <p:cNvSpPr txBox="1">
                <a:spLocks noChangeArrowheads="1"/>
              </p:cNvSpPr>
              <p:nvPr/>
            </p:nvSpPr>
            <p:spPr bwMode="auto">
              <a:xfrm>
                <a:off x="1763" y="2071"/>
                <a:ext cx="208" cy="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fr-FR" altLang="en-US" sz="2048" b="1">
                    <a:solidFill>
                      <a:srgbClr val="000000"/>
                    </a:solidFill>
                  </a:rPr>
                  <a:t>1</a:t>
                </a:r>
                <a:endParaRPr lang="en-US" altLang="en-US" sz="2048" b="1">
                  <a:solidFill>
                    <a:srgbClr val="000000"/>
                  </a:solidFill>
                </a:endParaRPr>
              </a:p>
            </p:txBody>
          </p:sp>
        </p:grpSp>
      </p:grpSp>
      <p:grpSp>
        <p:nvGrpSpPr>
          <p:cNvPr id="17419" name="Group 1"/>
          <p:cNvGrpSpPr>
            <a:grpSpLocks/>
          </p:cNvGrpSpPr>
          <p:nvPr/>
        </p:nvGrpSpPr>
        <p:grpSpPr bwMode="auto">
          <a:xfrm>
            <a:off x="2272518" y="2168767"/>
            <a:ext cx="6744775" cy="533108"/>
            <a:chOff x="1809750" y="1520618"/>
            <a:chExt cx="6585907" cy="518787"/>
          </a:xfrm>
        </p:grpSpPr>
        <p:grpSp>
          <p:nvGrpSpPr>
            <p:cNvPr id="17431" name="Group 8"/>
            <p:cNvGrpSpPr>
              <a:grpSpLocks/>
            </p:cNvGrpSpPr>
            <p:nvPr/>
          </p:nvGrpSpPr>
          <p:grpSpPr bwMode="auto">
            <a:xfrm>
              <a:off x="1809750" y="1520618"/>
              <a:ext cx="5275607" cy="518787"/>
              <a:chOff x="1404" y="1063"/>
              <a:chExt cx="3371" cy="376"/>
            </a:xfrm>
          </p:grpSpPr>
          <p:sp>
            <p:nvSpPr>
              <p:cNvPr id="17433" name="AutoShape 9"/>
              <p:cNvSpPr>
                <a:spLocks noChangeArrowheads="1"/>
              </p:cNvSpPr>
              <p:nvPr/>
            </p:nvSpPr>
            <p:spPr bwMode="ltGray">
              <a:xfrm>
                <a:off x="1735" y="1063"/>
                <a:ext cx="3040" cy="344"/>
              </a:xfrm>
              <a:prstGeom prst="roundRect">
                <a:avLst>
                  <a:gd name="adj" fmla="val 50000"/>
                </a:avLst>
              </a:prstGeom>
              <a:gradFill rotWithShape="1">
                <a:gsLst>
                  <a:gs pos="0">
                    <a:srgbClr val="FFC000"/>
                  </a:gs>
                  <a:gs pos="100000">
                    <a:schemeClr val="bg1">
                      <a:alpha val="0"/>
                    </a:schemeClr>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grpSp>
            <p:nvGrpSpPr>
              <p:cNvPr id="17434" name="Group 10"/>
              <p:cNvGrpSpPr>
                <a:grpSpLocks/>
              </p:cNvGrpSpPr>
              <p:nvPr/>
            </p:nvGrpSpPr>
            <p:grpSpPr bwMode="auto">
              <a:xfrm>
                <a:off x="1404" y="1111"/>
                <a:ext cx="316" cy="316"/>
                <a:chOff x="1583" y="1494"/>
                <a:chExt cx="526" cy="526"/>
              </a:xfrm>
            </p:grpSpPr>
            <p:sp>
              <p:nvSpPr>
                <p:cNvPr id="17437" name="Oval 11"/>
                <p:cNvSpPr>
                  <a:spLocks noChangeArrowheads="1"/>
                </p:cNvSpPr>
                <p:nvPr/>
              </p:nvSpPr>
              <p:spPr bwMode="gray">
                <a:xfrm>
                  <a:off x="1583" y="1494"/>
                  <a:ext cx="526" cy="526"/>
                </a:xfrm>
                <a:prstGeom prst="ellipse">
                  <a:avLst/>
                </a:prstGeom>
                <a:solidFill>
                  <a:schemeClr val="accent1"/>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17438" name="Oval 12"/>
                <p:cNvSpPr>
                  <a:spLocks noChangeArrowheads="1"/>
                </p:cNvSpPr>
                <p:nvPr/>
              </p:nvSpPr>
              <p:spPr bwMode="gray">
                <a:xfrm>
                  <a:off x="1634" y="1547"/>
                  <a:ext cx="425" cy="425"/>
                </a:xfrm>
                <a:prstGeom prst="ellipse">
                  <a:avLst/>
                </a:prstGeom>
                <a:gradFill rotWithShape="1">
                  <a:gsLst>
                    <a:gs pos="0">
                      <a:srgbClr val="10E470"/>
                    </a:gs>
                    <a:gs pos="100000">
                      <a:srgbClr val="098340"/>
                    </a:gs>
                  </a:gsLst>
                  <a:path path="rect">
                    <a:fillToRect l="100000" t="10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17439" name="Oval 13"/>
                <p:cNvSpPr>
                  <a:spLocks noChangeArrowheads="1"/>
                </p:cNvSpPr>
                <p:nvPr/>
              </p:nvSpPr>
              <p:spPr bwMode="gray">
                <a:xfrm>
                  <a:off x="1642" y="1557"/>
                  <a:ext cx="406" cy="406"/>
                </a:xfrm>
                <a:prstGeom prst="ellipse">
                  <a:avLst/>
                </a:prstGeom>
                <a:gradFill rotWithShape="1">
                  <a:gsLst>
                    <a:gs pos="0">
                      <a:srgbClr val="FFFF00">
                        <a:alpha val="85001"/>
                      </a:srgbClr>
                    </a:gs>
                    <a:gs pos="100000">
                      <a:srgbClr val="A2A200"/>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17440" name="Oval 14"/>
                <p:cNvSpPr>
                  <a:spLocks noChangeArrowheads="1"/>
                </p:cNvSpPr>
                <p:nvPr/>
              </p:nvSpPr>
              <p:spPr bwMode="gray">
                <a:xfrm>
                  <a:off x="1652" y="1582"/>
                  <a:ext cx="265" cy="266"/>
                </a:xfrm>
                <a:prstGeom prst="ellipse">
                  <a:avLst/>
                </a:prstGeom>
                <a:gradFill rotWithShape="1">
                  <a:gsLst>
                    <a:gs pos="0">
                      <a:srgbClr val="FFFFFF"/>
                    </a:gs>
                    <a:gs pos="100000">
                      <a:srgbClr val="E9940B">
                        <a:alpha val="0"/>
                      </a:srgbClr>
                    </a:gs>
                  </a:gsLst>
                  <a:path path="shape">
                    <a:fillToRect l="50000" t="50000" r="50000" b="5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17441" name="Oval 15"/>
                <p:cNvSpPr>
                  <a:spLocks noChangeArrowheads="1"/>
                </p:cNvSpPr>
                <p:nvPr/>
              </p:nvSpPr>
              <p:spPr bwMode="gray">
                <a:xfrm>
                  <a:off x="1659" y="1571"/>
                  <a:ext cx="366" cy="366"/>
                </a:xfrm>
                <a:prstGeom prst="ellipse">
                  <a:avLst/>
                </a:prstGeom>
                <a:gradFill rotWithShape="1">
                  <a:gsLst>
                    <a:gs pos="0">
                      <a:srgbClr val="FFFF00">
                        <a:alpha val="0"/>
                      </a:srgbClr>
                    </a:gs>
                    <a:gs pos="100000">
                      <a:srgbClr val="C2C200"/>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grpSp>
          <p:sp>
            <p:nvSpPr>
              <p:cNvPr id="17435" name="Text Box 16"/>
              <p:cNvSpPr txBox="1">
                <a:spLocks noChangeArrowheads="1"/>
              </p:cNvSpPr>
              <p:nvPr/>
            </p:nvSpPr>
            <p:spPr bwMode="auto">
              <a:xfrm>
                <a:off x="1446" y="1145"/>
                <a:ext cx="211" cy="2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fr-FR" altLang="en-US" sz="2048" b="1">
                    <a:solidFill>
                      <a:srgbClr val="000000"/>
                    </a:solidFill>
                  </a:rPr>
                  <a:t>2</a:t>
                </a:r>
                <a:endParaRPr lang="en-US" altLang="en-US" sz="2048" b="1">
                  <a:solidFill>
                    <a:srgbClr val="000000"/>
                  </a:solidFill>
                </a:endParaRPr>
              </a:p>
            </p:txBody>
          </p:sp>
        </p:grpSp>
        <p:sp>
          <p:nvSpPr>
            <p:cNvPr id="17432" name="Rectangle 33"/>
            <p:cNvSpPr>
              <a:spLocks noChangeArrowheads="1"/>
            </p:cNvSpPr>
            <p:nvPr/>
          </p:nvSpPr>
          <p:spPr bwMode="auto">
            <a:xfrm>
              <a:off x="2381759" y="1609028"/>
              <a:ext cx="6013898" cy="343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638" b="1" dirty="0" smtClean="0"/>
                <a:t> Bootstrap  Sections</a:t>
              </a:r>
              <a:endParaRPr lang="en-US" altLang="en-US" sz="1638" b="1" dirty="0"/>
            </a:p>
          </p:txBody>
        </p:sp>
      </p:grpSp>
      <p:grpSp>
        <p:nvGrpSpPr>
          <p:cNvPr id="17420" name="Group 1"/>
          <p:cNvGrpSpPr>
            <a:grpSpLocks/>
          </p:cNvGrpSpPr>
          <p:nvPr/>
        </p:nvGrpSpPr>
        <p:grpSpPr bwMode="auto">
          <a:xfrm>
            <a:off x="2381436" y="2831235"/>
            <a:ext cx="5452622" cy="513669"/>
            <a:chOff x="2212976" y="2335213"/>
            <a:chExt cx="5324663" cy="501650"/>
          </a:xfrm>
        </p:grpSpPr>
        <p:sp>
          <p:nvSpPr>
            <p:cNvPr id="17421" name="AutoShape 9"/>
            <p:cNvSpPr>
              <a:spLocks noChangeArrowheads="1"/>
            </p:cNvSpPr>
            <p:nvPr/>
          </p:nvSpPr>
          <p:spPr bwMode="ltGray">
            <a:xfrm>
              <a:off x="2711639" y="2368585"/>
              <a:ext cx="4826000" cy="457007"/>
            </a:xfrm>
            <a:prstGeom prst="roundRect">
              <a:avLst>
                <a:gd name="adj" fmla="val 50000"/>
              </a:avLst>
            </a:prstGeom>
            <a:gradFill rotWithShape="1">
              <a:gsLst>
                <a:gs pos="0">
                  <a:srgbClr val="FFC000"/>
                </a:gs>
                <a:gs pos="100000">
                  <a:schemeClr val="bg1">
                    <a:alpha val="0"/>
                  </a:schemeClr>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638" b="1" dirty="0" smtClean="0"/>
                <a:t>Single &amp; </a:t>
              </a:r>
              <a:r>
                <a:rPr lang="en-US" altLang="en-US" sz="1600" b="1" dirty="0" smtClean="0"/>
                <a:t>Multi-Servers Context</a:t>
              </a:r>
              <a:endParaRPr lang="en-US" altLang="en-US" sz="1600" b="1" dirty="0"/>
            </a:p>
          </p:txBody>
        </p:sp>
        <p:grpSp>
          <p:nvGrpSpPr>
            <p:cNvPr id="17422" name="Group 18"/>
            <p:cNvGrpSpPr>
              <a:grpSpLocks/>
            </p:cNvGrpSpPr>
            <p:nvPr/>
          </p:nvGrpSpPr>
          <p:grpSpPr bwMode="auto">
            <a:xfrm>
              <a:off x="2212976" y="2335213"/>
              <a:ext cx="501650" cy="501650"/>
              <a:chOff x="1658" y="1569"/>
              <a:chExt cx="316" cy="316"/>
            </a:xfrm>
          </p:grpSpPr>
          <p:grpSp>
            <p:nvGrpSpPr>
              <p:cNvPr id="17424" name="Group 20"/>
              <p:cNvGrpSpPr>
                <a:grpSpLocks/>
              </p:cNvGrpSpPr>
              <p:nvPr/>
            </p:nvGrpSpPr>
            <p:grpSpPr bwMode="auto">
              <a:xfrm>
                <a:off x="1658" y="1569"/>
                <a:ext cx="316" cy="316"/>
                <a:chOff x="1583" y="1495"/>
                <a:chExt cx="526" cy="527"/>
              </a:xfrm>
            </p:grpSpPr>
            <p:sp>
              <p:nvSpPr>
                <p:cNvPr id="17426" name="Oval 21"/>
                <p:cNvSpPr>
                  <a:spLocks noChangeArrowheads="1"/>
                </p:cNvSpPr>
                <p:nvPr/>
              </p:nvSpPr>
              <p:spPr bwMode="gray">
                <a:xfrm>
                  <a:off x="1583" y="1495"/>
                  <a:ext cx="526" cy="527"/>
                </a:xfrm>
                <a:prstGeom prst="ellipse">
                  <a:avLst/>
                </a:prstGeom>
                <a:solidFill>
                  <a:schemeClr val="accent1"/>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17427" name="Oval 22"/>
                <p:cNvSpPr>
                  <a:spLocks noChangeArrowheads="1"/>
                </p:cNvSpPr>
                <p:nvPr/>
              </p:nvSpPr>
              <p:spPr bwMode="gray">
                <a:xfrm>
                  <a:off x="1634" y="1547"/>
                  <a:ext cx="425" cy="425"/>
                </a:xfrm>
                <a:prstGeom prst="ellipse">
                  <a:avLst/>
                </a:prstGeom>
                <a:gradFill rotWithShape="1">
                  <a:gsLst>
                    <a:gs pos="0">
                      <a:srgbClr val="10E470"/>
                    </a:gs>
                    <a:gs pos="100000">
                      <a:srgbClr val="098340"/>
                    </a:gs>
                  </a:gsLst>
                  <a:path path="rect">
                    <a:fillToRect l="100000" t="10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17428" name="Oval 23"/>
                <p:cNvSpPr>
                  <a:spLocks noChangeArrowheads="1"/>
                </p:cNvSpPr>
                <p:nvPr/>
              </p:nvSpPr>
              <p:spPr bwMode="gray">
                <a:xfrm>
                  <a:off x="1642" y="1557"/>
                  <a:ext cx="406" cy="406"/>
                </a:xfrm>
                <a:prstGeom prst="ellipse">
                  <a:avLst/>
                </a:prstGeom>
                <a:gradFill rotWithShape="1">
                  <a:gsLst>
                    <a:gs pos="0">
                      <a:srgbClr val="FFFF00">
                        <a:alpha val="85001"/>
                      </a:srgbClr>
                    </a:gs>
                    <a:gs pos="100000">
                      <a:srgbClr val="A2A200"/>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17429" name="Oval 24"/>
                <p:cNvSpPr>
                  <a:spLocks noChangeArrowheads="1"/>
                </p:cNvSpPr>
                <p:nvPr/>
              </p:nvSpPr>
              <p:spPr bwMode="gray">
                <a:xfrm>
                  <a:off x="1652" y="1582"/>
                  <a:ext cx="265" cy="266"/>
                </a:xfrm>
                <a:prstGeom prst="ellipse">
                  <a:avLst/>
                </a:prstGeom>
                <a:gradFill rotWithShape="1">
                  <a:gsLst>
                    <a:gs pos="0">
                      <a:srgbClr val="FFFFFF"/>
                    </a:gs>
                    <a:gs pos="100000">
                      <a:srgbClr val="E9940B">
                        <a:alpha val="0"/>
                      </a:srgbClr>
                    </a:gs>
                  </a:gsLst>
                  <a:path path="shape">
                    <a:fillToRect l="50000" t="50000" r="50000" b="5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17430" name="Oval 25"/>
                <p:cNvSpPr>
                  <a:spLocks noChangeArrowheads="1"/>
                </p:cNvSpPr>
                <p:nvPr/>
              </p:nvSpPr>
              <p:spPr bwMode="gray">
                <a:xfrm>
                  <a:off x="1659" y="1571"/>
                  <a:ext cx="366" cy="366"/>
                </a:xfrm>
                <a:prstGeom prst="ellipse">
                  <a:avLst/>
                </a:prstGeom>
                <a:gradFill rotWithShape="1">
                  <a:gsLst>
                    <a:gs pos="0">
                      <a:srgbClr val="FFFF00">
                        <a:alpha val="0"/>
                      </a:srgbClr>
                    </a:gs>
                    <a:gs pos="100000">
                      <a:srgbClr val="C2C200"/>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grpSp>
          <p:sp>
            <p:nvSpPr>
              <p:cNvPr id="17425" name="Text Box 26"/>
              <p:cNvSpPr txBox="1">
                <a:spLocks noChangeArrowheads="1"/>
              </p:cNvSpPr>
              <p:nvPr/>
            </p:nvSpPr>
            <p:spPr bwMode="auto">
              <a:xfrm>
                <a:off x="1709" y="1614"/>
                <a:ext cx="208" cy="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fr-FR" altLang="en-US" sz="2048" b="1">
                    <a:solidFill>
                      <a:srgbClr val="000000"/>
                    </a:solidFill>
                  </a:rPr>
                  <a:t>3</a:t>
                </a:r>
                <a:endParaRPr lang="en-US" altLang="en-US" sz="2048" b="1">
                  <a:solidFill>
                    <a:srgbClr val="000000"/>
                  </a:solidFill>
                </a:endParaRPr>
              </a:p>
            </p:txBody>
          </p:sp>
        </p:grpSp>
      </p:grpSp>
      <p:grpSp>
        <p:nvGrpSpPr>
          <p:cNvPr id="77" name="Group 2"/>
          <p:cNvGrpSpPr>
            <a:grpSpLocks/>
          </p:cNvGrpSpPr>
          <p:nvPr/>
        </p:nvGrpSpPr>
        <p:grpSpPr bwMode="auto">
          <a:xfrm>
            <a:off x="1495836" y="5029149"/>
            <a:ext cx="6680965" cy="515294"/>
            <a:chOff x="2255689" y="3673021"/>
            <a:chExt cx="6524626" cy="502058"/>
          </a:xfrm>
        </p:grpSpPr>
        <p:grpSp>
          <p:nvGrpSpPr>
            <p:cNvPr id="78" name="Group 48"/>
            <p:cNvGrpSpPr>
              <a:grpSpLocks/>
            </p:cNvGrpSpPr>
            <p:nvPr/>
          </p:nvGrpSpPr>
          <p:grpSpPr bwMode="auto">
            <a:xfrm>
              <a:off x="2255689" y="3673021"/>
              <a:ext cx="501650" cy="502058"/>
              <a:chOff x="1658" y="2486"/>
              <a:chExt cx="316" cy="316"/>
            </a:xfrm>
          </p:grpSpPr>
          <p:grpSp>
            <p:nvGrpSpPr>
              <p:cNvPr id="82" name="Group 50"/>
              <p:cNvGrpSpPr>
                <a:grpSpLocks/>
              </p:cNvGrpSpPr>
              <p:nvPr/>
            </p:nvGrpSpPr>
            <p:grpSpPr bwMode="auto">
              <a:xfrm>
                <a:off x="1658" y="2486"/>
                <a:ext cx="316" cy="316"/>
                <a:chOff x="1583" y="1494"/>
                <a:chExt cx="526" cy="526"/>
              </a:xfrm>
            </p:grpSpPr>
            <p:sp>
              <p:nvSpPr>
                <p:cNvPr id="84" name="Oval 51"/>
                <p:cNvSpPr>
                  <a:spLocks noChangeArrowheads="1"/>
                </p:cNvSpPr>
                <p:nvPr/>
              </p:nvSpPr>
              <p:spPr bwMode="gray">
                <a:xfrm>
                  <a:off x="1583" y="1494"/>
                  <a:ext cx="526" cy="526"/>
                </a:xfrm>
                <a:prstGeom prst="ellipse">
                  <a:avLst/>
                </a:prstGeom>
                <a:solidFill>
                  <a:schemeClr val="accent1"/>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85" name="Oval 52"/>
                <p:cNvSpPr>
                  <a:spLocks noChangeArrowheads="1"/>
                </p:cNvSpPr>
                <p:nvPr/>
              </p:nvSpPr>
              <p:spPr bwMode="gray">
                <a:xfrm>
                  <a:off x="1634" y="1547"/>
                  <a:ext cx="425" cy="425"/>
                </a:xfrm>
                <a:prstGeom prst="ellipse">
                  <a:avLst/>
                </a:prstGeom>
                <a:gradFill rotWithShape="1">
                  <a:gsLst>
                    <a:gs pos="0">
                      <a:srgbClr val="10E470"/>
                    </a:gs>
                    <a:gs pos="100000">
                      <a:srgbClr val="098340"/>
                    </a:gs>
                  </a:gsLst>
                  <a:path path="rect">
                    <a:fillToRect l="100000" t="10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86" name="Oval 53"/>
                <p:cNvSpPr>
                  <a:spLocks noChangeArrowheads="1"/>
                </p:cNvSpPr>
                <p:nvPr/>
              </p:nvSpPr>
              <p:spPr bwMode="gray">
                <a:xfrm>
                  <a:off x="1642" y="1557"/>
                  <a:ext cx="406" cy="406"/>
                </a:xfrm>
                <a:prstGeom prst="ellipse">
                  <a:avLst/>
                </a:prstGeom>
                <a:gradFill rotWithShape="1">
                  <a:gsLst>
                    <a:gs pos="0">
                      <a:srgbClr val="FFFF00">
                        <a:alpha val="85001"/>
                      </a:srgbClr>
                    </a:gs>
                    <a:gs pos="100000">
                      <a:srgbClr val="A2A200"/>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87" name="Oval 54"/>
                <p:cNvSpPr>
                  <a:spLocks noChangeArrowheads="1"/>
                </p:cNvSpPr>
                <p:nvPr/>
              </p:nvSpPr>
              <p:spPr bwMode="gray">
                <a:xfrm>
                  <a:off x="1652" y="1582"/>
                  <a:ext cx="265" cy="266"/>
                </a:xfrm>
                <a:prstGeom prst="ellipse">
                  <a:avLst/>
                </a:prstGeom>
                <a:gradFill rotWithShape="1">
                  <a:gsLst>
                    <a:gs pos="0">
                      <a:srgbClr val="FFFFFF"/>
                    </a:gs>
                    <a:gs pos="100000">
                      <a:srgbClr val="E9940B">
                        <a:alpha val="0"/>
                      </a:srgbClr>
                    </a:gs>
                  </a:gsLst>
                  <a:path path="shape">
                    <a:fillToRect l="50000" t="50000" r="50000" b="5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88" name="Oval 55"/>
                <p:cNvSpPr>
                  <a:spLocks noChangeArrowheads="1"/>
                </p:cNvSpPr>
                <p:nvPr/>
              </p:nvSpPr>
              <p:spPr bwMode="gray">
                <a:xfrm>
                  <a:off x="1659" y="1571"/>
                  <a:ext cx="366" cy="366"/>
                </a:xfrm>
                <a:prstGeom prst="ellipse">
                  <a:avLst/>
                </a:prstGeom>
                <a:gradFill rotWithShape="1">
                  <a:gsLst>
                    <a:gs pos="0">
                      <a:srgbClr val="FFFF00">
                        <a:alpha val="0"/>
                      </a:srgbClr>
                    </a:gs>
                    <a:gs pos="100000">
                      <a:srgbClr val="C2C200"/>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grpSp>
          <p:sp>
            <p:nvSpPr>
              <p:cNvPr id="83" name="Text Box 56"/>
              <p:cNvSpPr txBox="1">
                <a:spLocks noChangeArrowheads="1"/>
              </p:cNvSpPr>
              <p:nvPr/>
            </p:nvSpPr>
            <p:spPr bwMode="auto">
              <a:xfrm>
                <a:off x="1709" y="2530"/>
                <a:ext cx="203"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fr-FR" altLang="en-US" sz="2048" b="1" dirty="0">
                    <a:solidFill>
                      <a:srgbClr val="000000"/>
                    </a:solidFill>
                  </a:rPr>
                  <a:t>5</a:t>
                </a:r>
                <a:endParaRPr lang="en-US" altLang="en-US" sz="2048" b="1" dirty="0">
                  <a:solidFill>
                    <a:srgbClr val="000000"/>
                  </a:solidFill>
                </a:endParaRPr>
              </a:p>
            </p:txBody>
          </p:sp>
        </p:grpSp>
        <p:sp>
          <p:nvSpPr>
            <p:cNvPr id="79" name="AutoShape 9"/>
            <p:cNvSpPr>
              <a:spLocks noChangeArrowheads="1"/>
            </p:cNvSpPr>
            <p:nvPr/>
          </p:nvSpPr>
          <p:spPr bwMode="ltGray">
            <a:xfrm>
              <a:off x="2731201" y="3719257"/>
              <a:ext cx="4826000" cy="447653"/>
            </a:xfrm>
            <a:prstGeom prst="roundRect">
              <a:avLst>
                <a:gd name="adj" fmla="val 50000"/>
              </a:avLst>
            </a:prstGeom>
            <a:gradFill rotWithShape="1">
              <a:gsLst>
                <a:gs pos="0">
                  <a:srgbClr val="FFC000"/>
                </a:gs>
                <a:gs pos="100000">
                  <a:schemeClr val="bg1">
                    <a:alpha val="0"/>
                  </a:schemeClr>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fr-FR" altLang="en-US" sz="1600" b="1" dirty="0" err="1"/>
                <a:t>Next</a:t>
              </a:r>
              <a:r>
                <a:rPr lang="fr-FR" altLang="en-US" sz="1600" b="1" dirty="0"/>
                <a:t> </a:t>
              </a:r>
              <a:r>
                <a:rPr lang="fr-FR" altLang="en-US" sz="1600" b="1" dirty="0" err="1" smtClean="0"/>
                <a:t>Steps</a:t>
              </a:r>
              <a:r>
                <a:rPr lang="fr-FR" altLang="en-US" sz="1600" b="1" dirty="0" smtClean="0"/>
                <a:t> :  provision for </a:t>
              </a:r>
              <a:r>
                <a:rPr lang="fr-FR" altLang="en-US" sz="1600" b="1" dirty="0" err="1" smtClean="0"/>
                <a:t>CRs</a:t>
              </a:r>
              <a:endParaRPr lang="en-US" altLang="en-US" sz="1600" b="1" dirty="0"/>
            </a:p>
          </p:txBody>
        </p:sp>
        <p:sp>
          <p:nvSpPr>
            <p:cNvPr id="81" name="Rectangle 59"/>
            <p:cNvSpPr>
              <a:spLocks noChangeArrowheads="1"/>
            </p:cNvSpPr>
            <p:nvPr/>
          </p:nvSpPr>
          <p:spPr bwMode="auto">
            <a:xfrm>
              <a:off x="2874422" y="3801712"/>
              <a:ext cx="5905893" cy="343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1638" dirty="0"/>
            </a:p>
          </p:txBody>
        </p:sp>
      </p:grpSp>
    </p:spTree>
    <p:extLst>
      <p:ext uri="{BB962C8B-B14F-4D97-AF65-F5344CB8AC3E}">
        <p14:creationId xmlns:p14="http://schemas.microsoft.com/office/powerpoint/2010/main" val="111553308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en-GB" altLang="en-US" sz="2800" dirty="0"/>
              <a:t>Recap on Short Server ID </a:t>
            </a:r>
            <a:r>
              <a:rPr lang="en-GB" altLang="en-US" sz="2800" dirty="0" smtClean="0"/>
              <a:t>usage                         </a:t>
            </a:r>
            <a:r>
              <a:rPr lang="en-GB" altLang="en-US" sz="2800" dirty="0"/>
              <a:t>in LwM2M TS </a:t>
            </a:r>
            <a:r>
              <a:rPr lang="en-GB" altLang="en-US" sz="2800" dirty="0" smtClean="0"/>
              <a:t>1.0</a:t>
            </a:r>
          </a:p>
        </p:txBody>
      </p:sp>
      <p:sp>
        <p:nvSpPr>
          <p:cNvPr id="8195" name="Rectangle 5"/>
          <p:cNvSpPr>
            <a:spLocks noGrp="1" noChangeArrowheads="1"/>
          </p:cNvSpPr>
          <p:nvPr>
            <p:ph type="body" idx="1"/>
          </p:nvPr>
        </p:nvSpPr>
        <p:spPr>
          <a:xfrm>
            <a:off x="299919" y="1073150"/>
            <a:ext cx="8885237" cy="5410200"/>
          </a:xfrm>
        </p:spPr>
        <p:txBody>
          <a:bodyPr/>
          <a:lstStyle/>
          <a:p>
            <a:pPr>
              <a:buClr>
                <a:srgbClr val="C00000"/>
              </a:buClr>
              <a:buFont typeface="Wingdings" panose="05000000000000000000" pitchFamily="2" charset="2"/>
              <a:buChar char="q"/>
            </a:pPr>
            <a:r>
              <a:rPr lang="en-GB" altLang="en-US" sz="2000" b="1" dirty="0" smtClean="0"/>
              <a:t>   </a:t>
            </a:r>
            <a:r>
              <a:rPr lang="en-GB" altLang="en-US" sz="1500" dirty="0"/>
              <a:t>D</a:t>
            </a:r>
            <a:r>
              <a:rPr lang="en-GB" altLang="en-US" sz="1500" dirty="0" smtClean="0"/>
              <a:t>efinition :  Short Server ID is one of the LWM2M Identifier (6.3)  :  it </a:t>
            </a:r>
            <a:r>
              <a:rPr lang="en-GB" altLang="en-US" sz="1500" dirty="0"/>
              <a:t>u</a:t>
            </a:r>
            <a:r>
              <a:rPr lang="en-GB" sz="1500" dirty="0" smtClean="0"/>
              <a:t>niquely </a:t>
            </a:r>
            <a:r>
              <a:rPr lang="en-GB" sz="1500" dirty="0"/>
              <a:t>identifies </a:t>
            </a:r>
            <a:r>
              <a:rPr lang="en-GB" sz="1500" dirty="0" smtClean="0"/>
              <a:t>each </a:t>
            </a:r>
            <a:r>
              <a:rPr lang="en-GB" sz="1500" dirty="0"/>
              <a:t>LWM2M Server configured for the LWM2M Client. </a:t>
            </a:r>
            <a:r>
              <a:rPr lang="en-GB" sz="1500" dirty="0" smtClean="0"/>
              <a:t>    </a:t>
            </a:r>
          </a:p>
          <a:p>
            <a:pPr>
              <a:buClr>
                <a:srgbClr val="C00000"/>
              </a:buClr>
              <a:buFont typeface="Wingdings" panose="05000000000000000000" pitchFamily="2" charset="2"/>
              <a:buChar char="q"/>
            </a:pPr>
            <a:endParaRPr lang="en-GB" altLang="en-US" sz="1500" b="1" dirty="0" smtClean="0"/>
          </a:p>
          <a:p>
            <a:pPr lvl="1">
              <a:buClr>
                <a:srgbClr val="C00000"/>
              </a:buClr>
              <a:buFont typeface="Wingdings" panose="05000000000000000000" pitchFamily="2" charset="2"/>
              <a:buChar char="Ø"/>
            </a:pPr>
            <a:r>
              <a:rPr lang="en-GB" sz="1500" dirty="0" smtClean="0">
                <a:ea typeface="Times New Roman" panose="02020603050405020304" pitchFamily="18" charset="0"/>
                <a:cs typeface="Times New Roman" panose="02020603050405020304" pitchFamily="18" charset="0"/>
              </a:rPr>
              <a:t>  </a:t>
            </a:r>
            <a:r>
              <a:rPr lang="en-GB" sz="1500" dirty="0" smtClean="0">
                <a:solidFill>
                  <a:schemeClr val="accent5">
                    <a:lumMod val="25000"/>
                  </a:schemeClr>
                </a:solidFill>
                <a:ea typeface="Times New Roman" panose="02020603050405020304" pitchFamily="18" charset="0"/>
                <a:cs typeface="Times New Roman" panose="02020603050405020304" pitchFamily="18" charset="0"/>
              </a:rPr>
              <a:t>Several features around</a:t>
            </a:r>
          </a:p>
          <a:p>
            <a:pPr lvl="3">
              <a:buClr>
                <a:srgbClr val="C00000"/>
              </a:buClr>
              <a:buFont typeface="Courier New" panose="02070309020205020404" pitchFamily="49" charset="0"/>
              <a:buChar char="o"/>
            </a:pPr>
            <a:r>
              <a:rPr lang="en-GB" sz="1500" dirty="0">
                <a:solidFill>
                  <a:schemeClr val="accent5">
                    <a:lumMod val="25000"/>
                  </a:schemeClr>
                </a:solidFill>
              </a:rPr>
              <a:t>The identifier is assigned during the Bootstrap </a:t>
            </a:r>
            <a:r>
              <a:rPr lang="en-GB" sz="1500" dirty="0" smtClean="0">
                <a:solidFill>
                  <a:schemeClr val="accent5">
                    <a:lumMod val="25000"/>
                  </a:schemeClr>
                </a:solidFill>
              </a:rPr>
              <a:t>procedure :  TS doesn’t specify if it is allocated by the Bootstrap Server or the Client</a:t>
            </a:r>
          </a:p>
          <a:p>
            <a:pPr lvl="4">
              <a:buClr>
                <a:srgbClr val="C00000"/>
              </a:buClr>
              <a:buFont typeface="Courier New" panose="02070309020205020404" pitchFamily="49" charset="0"/>
              <a:buChar char="o"/>
            </a:pPr>
            <a:r>
              <a:rPr lang="en-GB" sz="1500" dirty="0" smtClean="0">
                <a:solidFill>
                  <a:schemeClr val="accent5">
                    <a:lumMod val="25000"/>
                  </a:schemeClr>
                </a:solidFill>
              </a:rPr>
              <a:t> if determined by the  Bootstrap Server : adding new LWM2M Server means the Bootstrap server keep trace of the allocated Short ID </a:t>
            </a:r>
          </a:p>
          <a:p>
            <a:pPr lvl="4">
              <a:buClr>
                <a:srgbClr val="C00000"/>
              </a:buClr>
              <a:buFont typeface="Courier New" panose="02070309020205020404" pitchFamily="49" charset="0"/>
              <a:buChar char="o"/>
            </a:pPr>
            <a:r>
              <a:rPr lang="en-GB" sz="1500" dirty="0" smtClean="0">
                <a:solidFill>
                  <a:schemeClr val="accent5">
                    <a:lumMod val="25000"/>
                  </a:schemeClr>
                </a:solidFill>
              </a:rPr>
              <a:t>If determined by the Client : it’s more flexible to add a  new Server without having to maintain history (Bootstrap Server Replacement, Server  addition) but a  way to pair a Security Object Instance and  the Server Object Instance must be defined  </a:t>
            </a:r>
            <a:endParaRPr lang="en-US" sz="1500" dirty="0" smtClean="0">
              <a:solidFill>
                <a:schemeClr val="accent5">
                  <a:lumMod val="25000"/>
                </a:schemeClr>
              </a:solidFill>
            </a:endParaRPr>
          </a:p>
          <a:p>
            <a:pPr lvl="4">
              <a:buClr>
                <a:srgbClr val="C00000"/>
              </a:buClr>
              <a:buFont typeface="Courier New" panose="02070309020205020404" pitchFamily="49" charset="0"/>
              <a:buChar char="o"/>
            </a:pPr>
            <a:endParaRPr lang="en-GB" sz="1500" dirty="0" smtClean="0">
              <a:solidFill>
                <a:schemeClr val="accent5">
                  <a:lumMod val="25000"/>
                </a:schemeClr>
              </a:solidFill>
              <a:ea typeface="Times New Roman" panose="02020603050405020304" pitchFamily="18" charset="0"/>
              <a:cs typeface="Times New Roman" panose="02020603050405020304" pitchFamily="18" charset="0"/>
            </a:endParaRPr>
          </a:p>
          <a:p>
            <a:pPr lvl="3">
              <a:buClr>
                <a:srgbClr val="C00000"/>
              </a:buClr>
              <a:buFont typeface="Courier New" panose="02070309020205020404" pitchFamily="49" charset="0"/>
              <a:buChar char="o"/>
            </a:pPr>
            <a:r>
              <a:rPr lang="en-GB" sz="1500" dirty="0" smtClean="0">
                <a:solidFill>
                  <a:schemeClr val="accent5">
                    <a:lumMod val="25000"/>
                  </a:schemeClr>
                </a:solidFill>
                <a:ea typeface="Times New Roman" panose="02020603050405020304" pitchFamily="18" charset="0"/>
                <a:cs typeface="Times New Roman" panose="02020603050405020304" pitchFamily="18" charset="0"/>
              </a:rPr>
              <a:t> 2 specific Server Short ID  values are </a:t>
            </a:r>
            <a:r>
              <a:rPr lang="en-GB" sz="1500" dirty="0" smtClean="0">
                <a:solidFill>
                  <a:schemeClr val="accent5">
                    <a:lumMod val="25000"/>
                  </a:schemeClr>
                </a:solidFill>
                <a:ea typeface="Times New Roman" panose="02020603050405020304" pitchFamily="18" charset="0"/>
                <a:cs typeface="Times New Roman" panose="02020603050405020304" pitchFamily="18" charset="0"/>
              </a:rPr>
              <a:t>defined/reserved (Section 6.3)</a:t>
            </a:r>
            <a:endParaRPr lang="en-GB" sz="1500" dirty="0" smtClean="0">
              <a:solidFill>
                <a:schemeClr val="accent5">
                  <a:lumMod val="25000"/>
                </a:schemeClr>
              </a:solidFill>
              <a:ea typeface="Times New Roman" panose="02020603050405020304" pitchFamily="18" charset="0"/>
              <a:cs typeface="Times New Roman" panose="02020603050405020304" pitchFamily="18" charset="0"/>
            </a:endParaRPr>
          </a:p>
          <a:p>
            <a:pPr lvl="4">
              <a:buClr>
                <a:srgbClr val="C00000"/>
              </a:buClr>
              <a:buFont typeface="Arial" panose="020B0604020202020204" pitchFamily="34" charset="0"/>
              <a:buChar char="•"/>
            </a:pPr>
            <a:r>
              <a:rPr lang="en-GB" sz="1500" dirty="0" smtClean="0">
                <a:solidFill>
                  <a:schemeClr val="accent5">
                    <a:lumMod val="25000"/>
                  </a:schemeClr>
                </a:solidFill>
                <a:ea typeface="Times New Roman" panose="02020603050405020304" pitchFamily="18" charset="0"/>
                <a:cs typeface="Times New Roman" panose="02020603050405020304" pitchFamily="18" charset="0"/>
              </a:rPr>
              <a:t>Default Short Server  ID : 0   : which is definitively not an ID for a Default Server   !!!!!!</a:t>
            </a:r>
          </a:p>
          <a:p>
            <a:pPr lvl="4">
              <a:buClr>
                <a:srgbClr val="C00000"/>
              </a:buClr>
              <a:buFont typeface="Arial" panose="020B0604020202020204" pitchFamily="34" charset="0"/>
              <a:buChar char="•"/>
            </a:pPr>
            <a:r>
              <a:rPr lang="en-GB" sz="1500" dirty="0" smtClean="0">
                <a:solidFill>
                  <a:schemeClr val="accent5">
                    <a:lumMod val="25000"/>
                  </a:schemeClr>
                </a:solidFill>
                <a:ea typeface="Times New Roman" panose="02020603050405020304" pitchFamily="18" charset="0"/>
                <a:cs typeface="Times New Roman" panose="02020603050405020304" pitchFamily="18" charset="0"/>
              </a:rPr>
              <a:t>MAX_ID : </a:t>
            </a:r>
            <a:r>
              <a:rPr lang="en-GB" sz="1500" dirty="0" smtClean="0">
                <a:solidFill>
                  <a:schemeClr val="accent5">
                    <a:lumMod val="25000"/>
                  </a:schemeClr>
                </a:solidFill>
                <a:ea typeface="Times New Roman" panose="02020603050405020304" pitchFamily="18" charset="0"/>
                <a:cs typeface="Times New Roman" panose="02020603050405020304" pitchFamily="18" charset="0"/>
              </a:rPr>
              <a:t>which determines the Bootstrap Server as the Owner of an Access Control Instance </a:t>
            </a:r>
          </a:p>
          <a:p>
            <a:pPr marL="909637" lvl="4" indent="0">
              <a:buClr>
                <a:srgbClr val="C00000"/>
              </a:buClr>
              <a:buNone/>
            </a:pPr>
            <a:r>
              <a:rPr lang="en-GB" sz="1500" dirty="0">
                <a:solidFill>
                  <a:schemeClr val="accent5">
                    <a:lumMod val="25000"/>
                  </a:schemeClr>
                </a:solidFill>
                <a:ea typeface="Times New Roman" panose="02020603050405020304" pitchFamily="18" charset="0"/>
                <a:cs typeface="Times New Roman" panose="02020603050405020304" pitchFamily="18" charset="0"/>
              </a:rPr>
              <a:t> </a:t>
            </a:r>
            <a:r>
              <a:rPr lang="en-GB" sz="1500" dirty="0" smtClean="0">
                <a:solidFill>
                  <a:schemeClr val="accent5">
                    <a:lumMod val="25000"/>
                  </a:schemeClr>
                </a:solidFill>
                <a:ea typeface="Times New Roman" panose="02020603050405020304" pitchFamily="18" charset="0"/>
                <a:cs typeface="Times New Roman" panose="02020603050405020304" pitchFamily="18" charset="0"/>
              </a:rPr>
              <a:t>=&gt;  Both are definitively not real  Server Short ID </a:t>
            </a:r>
            <a:endParaRPr lang="en-GB" sz="1500" dirty="0" smtClean="0">
              <a:solidFill>
                <a:schemeClr val="accent5">
                  <a:lumMod val="25000"/>
                </a:schemeClr>
              </a:solidFill>
              <a:ea typeface="Times New Roman" panose="02020603050405020304" pitchFamily="18" charset="0"/>
              <a:cs typeface="Times New Roman" panose="02020603050405020304" pitchFamily="18" charset="0"/>
            </a:endParaRPr>
          </a:p>
          <a:p>
            <a:pPr lvl="3">
              <a:buClr>
                <a:srgbClr val="C00000"/>
              </a:buClr>
              <a:buFont typeface="Courier New" panose="02070309020205020404" pitchFamily="49" charset="0"/>
              <a:buChar char="o"/>
            </a:pPr>
            <a:r>
              <a:rPr lang="en-GB" sz="1500" dirty="0" smtClean="0">
                <a:solidFill>
                  <a:schemeClr val="accent5">
                    <a:lumMod val="25000"/>
                  </a:schemeClr>
                </a:solidFill>
                <a:ea typeface="Times New Roman" panose="02020603050405020304" pitchFamily="18" charset="0"/>
                <a:cs typeface="Times New Roman" panose="02020603050405020304" pitchFamily="18" charset="0"/>
              </a:rPr>
              <a:t>The Server Short ID is present in the Security Object (Res ID:10) and Server Object (Res ID:0)  as a link between 2 instances of that objects </a:t>
            </a:r>
            <a:r>
              <a:rPr lang="en-GB" sz="1500" dirty="0" smtClean="0">
                <a:solidFill>
                  <a:schemeClr val="accent5">
                    <a:lumMod val="25000"/>
                  </a:schemeClr>
                </a:solidFill>
                <a:ea typeface="Times New Roman" panose="02020603050405020304" pitchFamily="18" charset="0"/>
                <a:cs typeface="Times New Roman" panose="02020603050405020304" pitchFamily="18" charset="0"/>
              </a:rPr>
              <a:t>(beware to bootstrap consistency)</a:t>
            </a:r>
            <a:endParaRPr lang="en-GB" sz="1500" dirty="0" smtClean="0">
              <a:solidFill>
                <a:schemeClr val="accent5">
                  <a:lumMod val="25000"/>
                </a:schemeClr>
              </a:solidFill>
              <a:ea typeface="Times New Roman" panose="02020603050405020304" pitchFamily="18" charset="0"/>
              <a:cs typeface="Times New Roman" panose="02020603050405020304" pitchFamily="18" charset="0"/>
            </a:endParaRPr>
          </a:p>
          <a:p>
            <a:pPr lvl="3">
              <a:buClr>
                <a:srgbClr val="C00000"/>
              </a:buClr>
              <a:buFont typeface="Courier New" panose="02070309020205020404" pitchFamily="49" charset="0"/>
              <a:buChar char="o"/>
            </a:pPr>
            <a:r>
              <a:rPr lang="en-GB" sz="1500" dirty="0" smtClean="0">
                <a:solidFill>
                  <a:schemeClr val="accent5">
                    <a:lumMod val="25000"/>
                  </a:schemeClr>
                </a:solidFill>
                <a:ea typeface="Times New Roman" panose="02020603050405020304" pitchFamily="18" charset="0"/>
                <a:cs typeface="Times New Roman" panose="02020603050405020304" pitchFamily="18" charset="0"/>
              </a:rPr>
              <a:t>The Server Short ID is used as Instance ID of  the  ACL Multi-Instance Resource (Access Control Object)</a:t>
            </a:r>
          </a:p>
          <a:p>
            <a:pPr lvl="3">
              <a:buClr>
                <a:srgbClr val="C00000"/>
              </a:buClr>
              <a:buFont typeface="Courier New" panose="02070309020205020404" pitchFamily="49" charset="0"/>
              <a:buChar char="o"/>
            </a:pPr>
            <a:r>
              <a:rPr lang="en-GB" sz="1500" dirty="0" smtClean="0">
                <a:solidFill>
                  <a:schemeClr val="accent5">
                    <a:lumMod val="25000"/>
                  </a:schemeClr>
                </a:solidFill>
                <a:ea typeface="Times New Roman" panose="02020603050405020304" pitchFamily="18" charset="0"/>
                <a:cs typeface="Times New Roman" panose="02020603050405020304" pitchFamily="18" charset="0"/>
              </a:rPr>
              <a:t>In Multi Server Context the Server Short ID is returned in ep attribute in the Discover Command (!!)  </a:t>
            </a:r>
          </a:p>
          <a:p>
            <a:pPr lvl="3">
              <a:buClr>
                <a:srgbClr val="C00000"/>
              </a:buClr>
              <a:buFont typeface="Courier New" panose="02070309020205020404" pitchFamily="49" charset="0"/>
              <a:buChar char="o"/>
            </a:pPr>
            <a:endParaRPr lang="en-GB" sz="1600" dirty="0" smtClean="0">
              <a:solidFill>
                <a:schemeClr val="accent5">
                  <a:lumMod val="25000"/>
                </a:schemeClr>
              </a:solidFill>
              <a:ea typeface="Times New Roman" panose="02020603050405020304" pitchFamily="18" charset="0"/>
              <a:cs typeface="Times New Roman" panose="02020603050405020304" pitchFamily="18" charset="0"/>
            </a:endParaRPr>
          </a:p>
          <a:p>
            <a:pPr lvl="1">
              <a:buClr>
                <a:srgbClr val="C00000"/>
              </a:buClr>
              <a:buFont typeface="Wingdings" panose="05000000000000000000" pitchFamily="2" charset="2"/>
              <a:buChar char="Ø"/>
            </a:pPr>
            <a:endParaRPr lang="en-GB" sz="1600" dirty="0" smtClean="0">
              <a:ea typeface="Times New Roman" panose="02020603050405020304" pitchFamily="18" charset="0"/>
              <a:cs typeface="Times New Roman" panose="02020603050405020304" pitchFamily="18" charset="0"/>
            </a:endParaRPr>
          </a:p>
          <a:p>
            <a:pPr marL="225425" lvl="1" indent="0">
              <a:buClr>
                <a:srgbClr val="C00000"/>
              </a:buClr>
              <a:buNone/>
            </a:pPr>
            <a:endParaRPr lang="en-US" sz="1400" dirty="0">
              <a:ea typeface="Times New Roman" panose="02020603050405020304" pitchFamily="18" charset="0"/>
              <a:cs typeface="Times New Roman" panose="02020603050405020304" pitchFamily="18" charset="0"/>
            </a:endParaRPr>
          </a:p>
          <a:p>
            <a:pPr>
              <a:buClr>
                <a:srgbClr val="C00000"/>
              </a:buClr>
              <a:buFont typeface="Wingdings" panose="05000000000000000000" pitchFamily="2" charset="2"/>
              <a:buChar char="q"/>
            </a:pPr>
            <a:endParaRPr lang="en-GB" altLang="en-US" sz="2000" b="1" dirty="0" smtClean="0"/>
          </a:p>
          <a:p>
            <a:pPr>
              <a:buClr>
                <a:srgbClr val="C00000"/>
              </a:buClr>
              <a:buFont typeface="Wingdings" panose="05000000000000000000" pitchFamily="2" charset="2"/>
              <a:buChar char="q"/>
            </a:pPr>
            <a:endParaRPr lang="en-GB" altLang="en-US" sz="2000" b="1" dirty="0">
              <a:solidFill>
                <a:srgbClr val="002060"/>
              </a:solidFill>
            </a:endParaRPr>
          </a:p>
          <a:p>
            <a:pPr>
              <a:buClr>
                <a:srgbClr val="C00000"/>
              </a:buClr>
              <a:buFont typeface="Wingdings" panose="05000000000000000000" pitchFamily="2" charset="2"/>
              <a:buChar char="q"/>
            </a:pPr>
            <a:endParaRPr lang="en-GB" altLang="en-US" sz="2000" b="1" dirty="0" smtClean="0">
              <a:solidFill>
                <a:srgbClr val="002060"/>
              </a:solidFill>
            </a:endParaRPr>
          </a:p>
          <a:p>
            <a:pPr>
              <a:buClr>
                <a:srgbClr val="C00000"/>
              </a:buClr>
              <a:buFont typeface="Wingdings" panose="05000000000000000000" pitchFamily="2" charset="2"/>
              <a:buChar char="q"/>
            </a:pPr>
            <a:endParaRPr lang="en-GB" altLang="en-US" sz="2000" b="1" dirty="0">
              <a:solidFill>
                <a:srgbClr val="002060"/>
              </a:solidFill>
            </a:endParaRPr>
          </a:p>
          <a:p>
            <a:pPr marL="0" lvl="1" indent="0">
              <a:buClr>
                <a:srgbClr val="C00000"/>
              </a:buClr>
              <a:buNone/>
            </a:pPr>
            <a:endParaRPr lang="en-GB" altLang="en-US" sz="2000" b="1" dirty="0" smtClean="0">
              <a:solidFill>
                <a:srgbClr val="002060"/>
              </a:solidFill>
            </a:endParaRPr>
          </a:p>
          <a:p>
            <a:pPr marL="225425" lvl="1" indent="0">
              <a:buClr>
                <a:srgbClr val="C00000"/>
              </a:buClr>
              <a:buNone/>
            </a:pPr>
            <a:endParaRPr lang="en-GB" altLang="en-US" sz="1800" b="1" dirty="0" smtClean="0">
              <a:solidFill>
                <a:schemeClr val="tx1"/>
              </a:solidFill>
            </a:endParaRPr>
          </a:p>
          <a:p>
            <a:pPr marL="0" lvl="1" indent="0">
              <a:buClr>
                <a:srgbClr val="C00000"/>
              </a:buClr>
              <a:buNone/>
            </a:pPr>
            <a:endParaRPr lang="en-GB" altLang="en-US" sz="1600" b="1" dirty="0">
              <a:solidFill>
                <a:schemeClr val="accent5">
                  <a:lumMod val="25000"/>
                </a:schemeClr>
              </a:solidFill>
            </a:endParaRPr>
          </a:p>
          <a:p>
            <a:pPr marL="225425" lvl="1" indent="0">
              <a:buClr>
                <a:srgbClr val="C00000"/>
              </a:buClr>
              <a:buNone/>
            </a:pPr>
            <a:endParaRPr lang="en-GB" altLang="en-US" sz="1800" b="1" dirty="0" smtClean="0">
              <a:solidFill>
                <a:schemeClr val="tx1"/>
              </a:solidFill>
            </a:endParaRPr>
          </a:p>
          <a:p>
            <a:pPr marL="225425" lvl="1" indent="0">
              <a:buClr>
                <a:srgbClr val="C00000"/>
              </a:buClr>
              <a:buNone/>
            </a:pPr>
            <a:endParaRPr lang="en-GB" altLang="en-US" sz="1800" b="1" dirty="0">
              <a:solidFill>
                <a:schemeClr val="tx1"/>
              </a:solidFill>
            </a:endParaRPr>
          </a:p>
          <a:p>
            <a:pPr lvl="1">
              <a:buClr>
                <a:srgbClr val="C00000"/>
              </a:buClr>
              <a:buFont typeface="Wingdings" panose="05000000000000000000" pitchFamily="2" charset="2"/>
              <a:buChar char="Ø"/>
            </a:pPr>
            <a:endParaRPr lang="en-GB" altLang="en-US" sz="2800" b="1" dirty="0" smtClean="0">
              <a:solidFill>
                <a:schemeClr val="tx1"/>
              </a:solidFill>
            </a:endParaRPr>
          </a:p>
          <a:p>
            <a:pPr marL="1366837" lvl="5" indent="0">
              <a:buClr>
                <a:srgbClr val="C00000"/>
              </a:buClr>
              <a:buSzPct val="100000"/>
              <a:buNone/>
            </a:pPr>
            <a:endParaRPr lang="en-GB" altLang="en-US" sz="1400" b="1" dirty="0" smtClean="0"/>
          </a:p>
          <a:p>
            <a:pPr>
              <a:buFontTx/>
              <a:buNone/>
            </a:pPr>
            <a:endParaRPr lang="en-GB" altLang="en-US" b="1"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3194" y="2303837"/>
            <a:ext cx="624284" cy="772187"/>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0456" y="4578350"/>
            <a:ext cx="486390" cy="601624"/>
          </a:xfrm>
          <a:prstGeom prst="rect">
            <a:avLst/>
          </a:prstGeom>
        </p:spPr>
      </p:pic>
      <p:sp>
        <p:nvSpPr>
          <p:cNvPr id="6" name="Rounded Rectangle 5"/>
          <p:cNvSpPr/>
          <p:nvPr/>
        </p:nvSpPr>
        <p:spPr>
          <a:xfrm>
            <a:off x="0" y="5900351"/>
            <a:ext cx="930672" cy="582999"/>
          </a:xfrm>
          <a:prstGeom prst="roundRect">
            <a:avLst>
              <a:gd name="adj" fmla="val 10000"/>
            </a:avLst>
          </a:prstGeom>
          <a:blipFill dpi="0" rotWithShape="1">
            <a:blip r:embed="rId5" cstate="print">
              <a:extLst>
                <a:ext uri="{28A0092B-C50C-407E-A947-70E740481C1C}">
                  <a14:useLocalDpi xmlns:a14="http://schemas.microsoft.com/office/drawing/2010/main" val="0"/>
                </a:ext>
              </a:extLst>
            </a:blip>
            <a:srcRect/>
            <a:stretch>
              <a:fillRect l="22890" t="7437" r="22890" b="7437"/>
            </a:stretch>
          </a:blipFill>
        </p:spPr>
        <p:style>
          <a:lnRef idx="2">
            <a:schemeClr val="accent1">
              <a:shade val="80000"/>
              <a:hueOff val="0"/>
              <a:satOff val="0"/>
              <a:lumOff val="0"/>
              <a:alphaOff val="0"/>
            </a:schemeClr>
          </a:lnRef>
          <a:fillRef idx="1">
            <a:scrgbClr r="0" g="0" b="0"/>
          </a:fillRef>
          <a:effectRef idx="0">
            <a:schemeClr val="accent1">
              <a:tint val="40000"/>
              <a:hueOff val="0"/>
              <a:satOff val="0"/>
              <a:lumOff val="0"/>
              <a:alphaOff val="0"/>
            </a:schemeClr>
          </a:effectRef>
          <a:fontRef idx="minor">
            <a:schemeClr val="lt1">
              <a:hueOff val="0"/>
              <a:satOff val="0"/>
              <a:lumOff val="0"/>
              <a:alphaOff val="0"/>
            </a:schemeClr>
          </a:fontRef>
        </p:style>
      </p:sp>
      <p:sp>
        <p:nvSpPr>
          <p:cNvPr id="7" name="Rounded Rectangle 6"/>
          <p:cNvSpPr/>
          <p:nvPr/>
        </p:nvSpPr>
        <p:spPr>
          <a:xfrm>
            <a:off x="111448" y="3144713"/>
            <a:ext cx="930672" cy="582999"/>
          </a:xfrm>
          <a:prstGeom prst="roundRect">
            <a:avLst>
              <a:gd name="adj" fmla="val 10000"/>
            </a:avLst>
          </a:prstGeom>
          <a:blipFill dpi="0" rotWithShape="1">
            <a:blip r:embed="rId5" cstate="print">
              <a:extLst>
                <a:ext uri="{28A0092B-C50C-407E-A947-70E740481C1C}">
                  <a14:useLocalDpi xmlns:a14="http://schemas.microsoft.com/office/drawing/2010/main" val="0"/>
                </a:ext>
              </a:extLst>
            </a:blip>
            <a:srcRect/>
            <a:stretch>
              <a:fillRect l="22890" t="7437" r="22890" b="7437"/>
            </a:stretch>
          </a:blipFill>
        </p:spPr>
        <p:style>
          <a:lnRef idx="2">
            <a:schemeClr val="accent1">
              <a:shade val="80000"/>
              <a:hueOff val="0"/>
              <a:satOff val="0"/>
              <a:lumOff val="0"/>
              <a:alphaOff val="0"/>
            </a:schemeClr>
          </a:lnRef>
          <a:fillRef idx="1">
            <a:scrgbClr r="0" g="0" b="0"/>
          </a:fillRef>
          <a:effectRef idx="0">
            <a:schemeClr val="accent1">
              <a:tint val="40000"/>
              <a:hueOff val="0"/>
              <a:satOff val="0"/>
              <a:lumOff val="0"/>
              <a:alphaOff val="0"/>
            </a:schemeClr>
          </a:effectRef>
          <a:fontRef idx="minor">
            <a:schemeClr val="lt1">
              <a:hueOff val="0"/>
              <a:satOff val="0"/>
              <a:lumOff val="0"/>
              <a:alphaOff val="0"/>
            </a:schemeClr>
          </a:fontRef>
        </p:style>
      </p:sp>
      <p:pic>
        <p:nvPicPr>
          <p:cNvPr id="8" name="Picture 7" descr="exclamation.gif"/>
          <p:cNvPicPr>
            <a:picLocks noChangeAspect="1"/>
          </p:cNvPicPr>
          <p:nvPr/>
        </p:nvPicPr>
        <p:blipFill>
          <a:blip r:embed="rId6" cstate="print"/>
          <a:stretch>
            <a:fillRect/>
          </a:stretch>
        </p:blipFill>
        <p:spPr>
          <a:xfrm>
            <a:off x="8186737" y="6178550"/>
            <a:ext cx="304800" cy="30480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534987"/>
          </a:xfrm>
        </p:spPr>
        <p:txBody>
          <a:bodyPr/>
          <a:lstStyle/>
          <a:p>
            <a:r>
              <a:rPr lang="en-GB" altLang="en-US" sz="2800" dirty="0" smtClean="0"/>
              <a:t>Bootstrap Section : </a:t>
            </a:r>
            <a:r>
              <a:rPr lang="en-GB" altLang="en-US" sz="2800" dirty="0" smtClean="0"/>
              <a:t>Questions &amp; fixes</a:t>
            </a:r>
            <a:endParaRPr lang="en-GB" altLang="en-US" sz="2800" dirty="0" smtClean="0"/>
          </a:p>
        </p:txBody>
      </p:sp>
      <p:sp>
        <p:nvSpPr>
          <p:cNvPr id="8195" name="Rectangle 5"/>
          <p:cNvSpPr>
            <a:spLocks noGrp="1" noChangeArrowheads="1"/>
          </p:cNvSpPr>
          <p:nvPr>
            <p:ph type="body" idx="1"/>
          </p:nvPr>
        </p:nvSpPr>
        <p:spPr>
          <a:xfrm>
            <a:off x="353289" y="1149350"/>
            <a:ext cx="8885237" cy="5638800"/>
          </a:xfrm>
        </p:spPr>
        <p:txBody>
          <a:bodyPr/>
          <a:lstStyle/>
          <a:p>
            <a:pPr>
              <a:buClr>
                <a:srgbClr val="C00000"/>
              </a:buClr>
              <a:buFont typeface="Wingdings" panose="05000000000000000000" pitchFamily="2" charset="2"/>
              <a:buChar char="q"/>
            </a:pPr>
            <a:r>
              <a:rPr lang="en-GB" altLang="en-US" sz="2000" b="1" dirty="0" smtClean="0"/>
              <a:t>   </a:t>
            </a:r>
            <a:r>
              <a:rPr lang="en-GB" altLang="en-US" sz="1600" dirty="0" smtClean="0">
                <a:solidFill>
                  <a:schemeClr val="accent5">
                    <a:lumMod val="25000"/>
                  </a:schemeClr>
                </a:solidFill>
              </a:rPr>
              <a:t>Single  &amp; Multi Server Contexts</a:t>
            </a:r>
            <a:endParaRPr lang="en-GB" altLang="en-US" sz="1600" b="1" dirty="0" smtClean="0">
              <a:solidFill>
                <a:schemeClr val="accent5">
                  <a:lumMod val="25000"/>
                </a:schemeClr>
              </a:solidFill>
            </a:endParaRPr>
          </a:p>
          <a:p>
            <a:pPr lvl="1">
              <a:buClr>
                <a:srgbClr val="C00000"/>
              </a:buClr>
              <a:buFont typeface="Wingdings" panose="05000000000000000000" pitchFamily="2" charset="2"/>
              <a:buChar char="Ø"/>
            </a:pPr>
            <a:r>
              <a:rPr lang="en-GB" sz="1600" dirty="0" smtClean="0">
                <a:solidFill>
                  <a:schemeClr val="accent5">
                    <a:lumMod val="25000"/>
                  </a:schemeClr>
                </a:solidFill>
                <a:ea typeface="Times New Roman" panose="02020603050405020304" pitchFamily="18" charset="0"/>
                <a:cs typeface="Times New Roman" panose="02020603050405020304" pitchFamily="18" charset="0"/>
              </a:rPr>
              <a:t>   Simple Device/Client  could decide to support a single Server configuration only, and refuse to enter into </a:t>
            </a:r>
            <a:endParaRPr lang="en-GB" sz="1600" dirty="0">
              <a:solidFill>
                <a:schemeClr val="accent5">
                  <a:lumMod val="25000"/>
                </a:schemeClr>
              </a:solidFill>
              <a:ea typeface="Times New Roman" panose="02020603050405020304" pitchFamily="18" charset="0"/>
              <a:cs typeface="Times New Roman" panose="02020603050405020304" pitchFamily="18" charset="0"/>
            </a:endParaRPr>
          </a:p>
          <a:p>
            <a:pPr marL="225425" lvl="1" indent="0">
              <a:buClr>
                <a:srgbClr val="C00000"/>
              </a:buClr>
              <a:buNone/>
            </a:pPr>
            <a:r>
              <a:rPr lang="en-GB" sz="1600" dirty="0" smtClean="0">
                <a:solidFill>
                  <a:schemeClr val="accent5">
                    <a:lumMod val="25000"/>
                  </a:schemeClr>
                </a:solidFill>
                <a:ea typeface="Times New Roman" panose="02020603050405020304" pitchFamily="18" charset="0"/>
                <a:cs typeface="Times New Roman" panose="02020603050405020304" pitchFamily="18" charset="0"/>
              </a:rPr>
              <a:t>      a Multi Server Context  (support of  Control Access Objects and specific processing around).</a:t>
            </a:r>
          </a:p>
          <a:p>
            <a:pPr marL="225425" lvl="1" indent="0">
              <a:buClr>
                <a:srgbClr val="C00000"/>
              </a:buClr>
              <a:buNone/>
            </a:pPr>
            <a:r>
              <a:rPr lang="en-GB" sz="1600" dirty="0">
                <a:solidFill>
                  <a:schemeClr val="accent5">
                    <a:lumMod val="25000"/>
                  </a:schemeClr>
                </a:solidFill>
                <a:ea typeface="Times New Roman" panose="02020603050405020304" pitchFamily="18" charset="0"/>
                <a:cs typeface="Times New Roman" panose="02020603050405020304" pitchFamily="18" charset="0"/>
              </a:rPr>
              <a:t>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     At least  the current spec should define   a clean behaviour  when a Multi-Server configuration is attempting </a:t>
            </a:r>
          </a:p>
          <a:p>
            <a:pPr marL="225425" lvl="1" indent="0">
              <a:buClr>
                <a:srgbClr val="C00000"/>
              </a:buClr>
              <a:buNone/>
            </a:pPr>
            <a:r>
              <a:rPr lang="en-GB" sz="1600" dirty="0">
                <a:solidFill>
                  <a:schemeClr val="accent5">
                    <a:lumMod val="25000"/>
                  </a:schemeClr>
                </a:solidFill>
                <a:ea typeface="Times New Roman" panose="02020603050405020304" pitchFamily="18" charset="0"/>
                <a:cs typeface="Times New Roman" panose="02020603050405020304" pitchFamily="18" charset="0"/>
              </a:rPr>
              <a:t>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     to be pushed by a Bootstrap Server  in such a Client</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 </a:t>
            </a:r>
            <a:r>
              <a:rPr lang="en-GB" sz="1200" dirty="0" smtClean="0">
                <a:solidFill>
                  <a:srgbClr val="FF0000"/>
                </a:solidFill>
                <a:ea typeface="Times New Roman" panose="02020603050405020304" pitchFamily="18" charset="0"/>
                <a:cs typeface="Times New Roman" panose="02020603050405020304" pitchFamily="18" charset="0"/>
              </a:rPr>
              <a:t>[CR150]</a:t>
            </a:r>
            <a:endParaRPr lang="en-GB" sz="1200" dirty="0" smtClean="0">
              <a:solidFill>
                <a:srgbClr val="FF0000"/>
              </a:solidFill>
              <a:ea typeface="Times New Roman" panose="02020603050405020304" pitchFamily="18" charset="0"/>
              <a:cs typeface="Times New Roman" panose="02020603050405020304" pitchFamily="18" charset="0"/>
            </a:endParaRPr>
          </a:p>
          <a:p>
            <a:pPr marL="225425" lvl="1" indent="0">
              <a:buClr>
                <a:srgbClr val="C00000"/>
              </a:buClr>
              <a:buNone/>
            </a:pPr>
            <a:endParaRPr lang="en-GB" sz="1600" dirty="0">
              <a:solidFill>
                <a:schemeClr val="accent5">
                  <a:lumMod val="25000"/>
                </a:schemeClr>
              </a:solidFill>
              <a:ea typeface="Times New Roman" panose="02020603050405020304" pitchFamily="18" charset="0"/>
              <a:cs typeface="Times New Roman" panose="02020603050405020304" pitchFamily="18" charset="0"/>
            </a:endParaRPr>
          </a:p>
          <a:p>
            <a:pPr lvl="1">
              <a:buClr>
                <a:srgbClr val="C00000"/>
              </a:buClr>
              <a:buFont typeface="Wingdings" panose="05000000000000000000" pitchFamily="2" charset="2"/>
              <a:buChar char="Ø"/>
            </a:pPr>
            <a:r>
              <a:rPr lang="en-GB" sz="1600" dirty="0" smtClean="0">
                <a:solidFill>
                  <a:schemeClr val="accent5">
                    <a:lumMod val="25000"/>
                  </a:schemeClr>
                </a:solidFill>
                <a:ea typeface="Times New Roman" panose="02020603050405020304" pitchFamily="18" charset="0"/>
                <a:cs typeface="Times New Roman" panose="02020603050405020304" pitchFamily="18" charset="0"/>
              </a:rPr>
              <a:t>   During the Bootstrap Phase, the process to safety link the different entities together to reach a successful     configuration (Security Object, Server Object, Access Control Object) is not addressed at all</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 </a:t>
            </a:r>
            <a:r>
              <a:rPr lang="en-GB" sz="1600" dirty="0" smtClean="0">
                <a:solidFill>
                  <a:srgbClr val="FF0000"/>
                </a:solidFill>
                <a:ea typeface="Times New Roman" panose="02020603050405020304" pitchFamily="18" charset="0"/>
                <a:cs typeface="Times New Roman" panose="02020603050405020304" pitchFamily="18" charset="0"/>
              </a:rPr>
              <a:t>[</a:t>
            </a:r>
            <a:r>
              <a:rPr lang="en-GB" sz="1200" dirty="0" smtClean="0">
                <a:solidFill>
                  <a:srgbClr val="FF0000"/>
                </a:solidFill>
                <a:ea typeface="Times New Roman" panose="02020603050405020304" pitchFamily="18" charset="0"/>
                <a:cs typeface="Times New Roman" panose="02020603050405020304" pitchFamily="18" charset="0"/>
              </a:rPr>
              <a:t>CR150]</a:t>
            </a:r>
            <a:endParaRPr lang="en-GB" sz="1200" dirty="0" smtClean="0">
              <a:solidFill>
                <a:srgbClr val="FF0000"/>
              </a:solidFill>
              <a:ea typeface="Times New Roman" panose="02020603050405020304" pitchFamily="18" charset="0"/>
              <a:cs typeface="Times New Roman" panose="02020603050405020304" pitchFamily="18" charset="0"/>
            </a:endParaRPr>
          </a:p>
          <a:p>
            <a:pPr lvl="1">
              <a:buClr>
                <a:srgbClr val="C00000"/>
              </a:buClr>
              <a:buFont typeface="Wingdings" panose="05000000000000000000" pitchFamily="2" charset="2"/>
              <a:buChar char="Ø"/>
            </a:pPr>
            <a:endParaRPr lang="en-GB" sz="1600" dirty="0" smtClean="0">
              <a:solidFill>
                <a:schemeClr val="accent5">
                  <a:lumMod val="25000"/>
                </a:schemeClr>
              </a:solidFill>
              <a:ea typeface="Times New Roman" panose="02020603050405020304" pitchFamily="18" charset="0"/>
              <a:cs typeface="Times New Roman" panose="02020603050405020304" pitchFamily="18" charset="0"/>
            </a:endParaRPr>
          </a:p>
          <a:p>
            <a:pPr lvl="1">
              <a:buClr>
                <a:srgbClr val="C00000"/>
              </a:buClr>
              <a:buFont typeface="Wingdings" panose="05000000000000000000" pitchFamily="2" charset="2"/>
              <a:buChar char="Ø"/>
            </a:pPr>
            <a:r>
              <a:rPr lang="en-GB" sz="1600" dirty="0" smtClean="0">
                <a:solidFill>
                  <a:schemeClr val="accent5">
                    <a:lumMod val="25000"/>
                  </a:schemeClr>
                </a:solidFill>
                <a:ea typeface="Times New Roman" panose="02020603050405020304" pitchFamily="18" charset="0"/>
                <a:cs typeface="Times New Roman" panose="02020603050405020304" pitchFamily="18" charset="0"/>
              </a:rPr>
              <a:t>  In multi-server context, a current functionality should be to simply add  (or remove) a LwM2M Application Server Account  to (from) the Client in using the Bootstrap Interface</a:t>
            </a:r>
          </a:p>
          <a:p>
            <a:pPr lvl="3">
              <a:buClr>
                <a:srgbClr val="C00000"/>
              </a:buClr>
              <a:buFont typeface="Courier New" panose="02070309020205020404" pitchFamily="49" charset="0"/>
              <a:buChar char="o"/>
            </a:pPr>
            <a:r>
              <a:rPr lang="en-GB" sz="1600" dirty="0">
                <a:solidFill>
                  <a:schemeClr val="accent5">
                    <a:lumMod val="25000"/>
                  </a:schemeClr>
                </a:solidFill>
                <a:ea typeface="Times New Roman" panose="02020603050405020304" pitchFamily="18" charset="0"/>
                <a:cs typeface="Times New Roman" panose="02020603050405020304" pitchFamily="18" charset="0"/>
              </a:rPr>
              <a:t>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such functionality is  potentially available from Smartcard through the proprietary channel between the </a:t>
            </a:r>
            <a:r>
              <a:rPr lang="en-GB" sz="1600" dirty="0" err="1" smtClean="0">
                <a:solidFill>
                  <a:schemeClr val="accent5">
                    <a:lumMod val="25000"/>
                  </a:schemeClr>
                </a:solidFill>
                <a:ea typeface="Times New Roman" panose="02020603050405020304" pitchFamily="18" charset="0"/>
                <a:cs typeface="Times New Roman" panose="02020603050405020304" pitchFamily="18" charset="0"/>
              </a:rPr>
              <a:t>SmartCard</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 and Device, but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maybe could</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 be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better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explain (or not !!)  </a:t>
            </a:r>
            <a:endParaRPr lang="en-GB" sz="1600" dirty="0" smtClean="0">
              <a:solidFill>
                <a:schemeClr val="accent5">
                  <a:lumMod val="25000"/>
                </a:schemeClr>
              </a:solidFill>
              <a:ea typeface="Times New Roman" panose="02020603050405020304" pitchFamily="18" charset="0"/>
              <a:cs typeface="Times New Roman" panose="02020603050405020304" pitchFamily="18" charset="0"/>
            </a:endParaRPr>
          </a:p>
          <a:p>
            <a:pPr lvl="3">
              <a:buClr>
                <a:srgbClr val="C00000"/>
              </a:buClr>
              <a:buFont typeface="Courier New" panose="02070309020205020404" pitchFamily="49" charset="0"/>
              <a:buChar char="o"/>
            </a:pPr>
            <a:r>
              <a:rPr lang="en-GB" sz="1600" dirty="0">
                <a:solidFill>
                  <a:schemeClr val="accent5">
                    <a:lumMod val="25000"/>
                  </a:schemeClr>
                </a:solidFill>
                <a:ea typeface="Times New Roman" panose="02020603050405020304" pitchFamily="18" charset="0"/>
                <a:cs typeface="Times New Roman" panose="02020603050405020304" pitchFamily="18" charset="0"/>
              </a:rPr>
              <a:t>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in using the Bootstrap Server, it should be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possible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to do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it,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with as less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history)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constraint as possible (Server Short ID  &amp; Control Access Management) </a:t>
            </a:r>
          </a:p>
          <a:p>
            <a:pPr lvl="3">
              <a:buClr>
                <a:srgbClr val="C00000"/>
              </a:buClr>
              <a:buFont typeface="Courier New" panose="02070309020205020404" pitchFamily="49" charset="0"/>
              <a:buChar char="o"/>
            </a:pPr>
            <a:endParaRPr lang="en-GB" sz="1400" dirty="0">
              <a:ea typeface="Times New Roman" panose="02020603050405020304" pitchFamily="18" charset="0"/>
              <a:cs typeface="Times New Roman" panose="02020603050405020304" pitchFamily="18" charset="0"/>
            </a:endParaRPr>
          </a:p>
          <a:p>
            <a:pPr marL="225425" lvl="1" indent="0">
              <a:buClr>
                <a:srgbClr val="C00000"/>
              </a:buClr>
              <a:buNone/>
            </a:pPr>
            <a:endParaRPr lang="en-GB" sz="1400" dirty="0" smtClean="0">
              <a:ea typeface="Times New Roman" panose="02020603050405020304" pitchFamily="18" charset="0"/>
              <a:cs typeface="Times New Roman" panose="02020603050405020304" pitchFamily="18" charset="0"/>
            </a:endParaRPr>
          </a:p>
          <a:p>
            <a:pPr lvl="3">
              <a:buClr>
                <a:srgbClr val="C00000"/>
              </a:buClr>
              <a:buFont typeface="Courier New" panose="02070309020205020404" pitchFamily="49" charset="0"/>
              <a:buChar char="o"/>
            </a:pPr>
            <a:endParaRPr lang="en-GB" sz="1400" dirty="0" smtClean="0">
              <a:ea typeface="Times New Roman" panose="02020603050405020304" pitchFamily="18" charset="0"/>
              <a:cs typeface="Times New Roman" panose="02020603050405020304" pitchFamily="18" charset="0"/>
            </a:endParaRPr>
          </a:p>
          <a:p>
            <a:pPr lvl="2">
              <a:buClr>
                <a:srgbClr val="C00000"/>
              </a:buClr>
              <a:buFont typeface="Wingdings" panose="05000000000000000000" pitchFamily="2" charset="2"/>
              <a:buChar char="Ø"/>
            </a:pPr>
            <a:endParaRPr lang="en-GB" sz="1400" dirty="0" smtClean="0">
              <a:ea typeface="Times New Roman" panose="02020603050405020304" pitchFamily="18" charset="0"/>
              <a:cs typeface="Times New Roman" panose="02020603050405020304" pitchFamily="18" charset="0"/>
            </a:endParaRPr>
          </a:p>
          <a:p>
            <a:pPr lvl="2">
              <a:buClr>
                <a:srgbClr val="C00000"/>
              </a:buClr>
              <a:buFont typeface="Wingdings" panose="05000000000000000000" pitchFamily="2" charset="2"/>
              <a:buChar char="Ø"/>
            </a:pPr>
            <a:endParaRPr lang="en-GB" sz="1400" dirty="0">
              <a:ea typeface="Times New Roman" panose="02020603050405020304" pitchFamily="18" charset="0"/>
              <a:cs typeface="Times New Roman" panose="02020603050405020304" pitchFamily="18" charset="0"/>
            </a:endParaRPr>
          </a:p>
          <a:p>
            <a:pPr marL="225425" lvl="1" indent="0">
              <a:buClr>
                <a:srgbClr val="C00000"/>
              </a:buClr>
              <a:buNone/>
            </a:pPr>
            <a:endParaRPr lang="en-GB" sz="1600" dirty="0" smtClean="0">
              <a:ea typeface="Times New Roman" panose="02020603050405020304" pitchFamily="18" charset="0"/>
              <a:cs typeface="Times New Roman" panose="02020603050405020304" pitchFamily="18" charset="0"/>
            </a:endParaRPr>
          </a:p>
          <a:p>
            <a:pPr lvl="1">
              <a:buClr>
                <a:srgbClr val="C00000"/>
              </a:buClr>
              <a:buFont typeface="Wingdings" panose="05000000000000000000" pitchFamily="2" charset="2"/>
              <a:buChar char="Ø"/>
            </a:pPr>
            <a:endParaRPr lang="en-GB" sz="1600" dirty="0" smtClean="0">
              <a:ea typeface="Times New Roman" panose="02020603050405020304" pitchFamily="18" charset="0"/>
              <a:cs typeface="Times New Roman" panose="02020603050405020304" pitchFamily="18" charset="0"/>
            </a:endParaRPr>
          </a:p>
          <a:p>
            <a:pPr marL="225425" lvl="1" indent="0">
              <a:buClr>
                <a:srgbClr val="C00000"/>
              </a:buClr>
              <a:buNone/>
            </a:pPr>
            <a:endParaRPr lang="en-US" sz="1400" dirty="0">
              <a:ea typeface="Times New Roman" panose="02020603050405020304" pitchFamily="18" charset="0"/>
              <a:cs typeface="Times New Roman" panose="02020603050405020304" pitchFamily="18" charset="0"/>
            </a:endParaRPr>
          </a:p>
          <a:p>
            <a:pPr>
              <a:buClr>
                <a:srgbClr val="C00000"/>
              </a:buClr>
              <a:buFont typeface="Wingdings" panose="05000000000000000000" pitchFamily="2" charset="2"/>
              <a:buChar char="q"/>
            </a:pPr>
            <a:endParaRPr lang="en-GB" altLang="en-US" sz="2000" b="1" dirty="0" smtClean="0"/>
          </a:p>
          <a:p>
            <a:pPr>
              <a:buClr>
                <a:srgbClr val="C00000"/>
              </a:buClr>
              <a:buFont typeface="Wingdings" panose="05000000000000000000" pitchFamily="2" charset="2"/>
              <a:buChar char="q"/>
            </a:pPr>
            <a:endParaRPr lang="en-GB" altLang="en-US" sz="2000" b="1" dirty="0">
              <a:solidFill>
                <a:srgbClr val="002060"/>
              </a:solidFill>
            </a:endParaRPr>
          </a:p>
          <a:p>
            <a:pPr>
              <a:buClr>
                <a:srgbClr val="C00000"/>
              </a:buClr>
              <a:buFont typeface="Wingdings" panose="05000000000000000000" pitchFamily="2" charset="2"/>
              <a:buChar char="q"/>
            </a:pPr>
            <a:endParaRPr lang="en-GB" altLang="en-US" sz="2000" b="1" dirty="0" smtClean="0">
              <a:solidFill>
                <a:srgbClr val="002060"/>
              </a:solidFill>
            </a:endParaRPr>
          </a:p>
          <a:p>
            <a:pPr>
              <a:buClr>
                <a:srgbClr val="C00000"/>
              </a:buClr>
              <a:buFont typeface="Wingdings" panose="05000000000000000000" pitchFamily="2" charset="2"/>
              <a:buChar char="q"/>
            </a:pPr>
            <a:endParaRPr lang="en-GB" altLang="en-US" sz="2000" b="1" dirty="0">
              <a:solidFill>
                <a:srgbClr val="002060"/>
              </a:solidFill>
            </a:endParaRPr>
          </a:p>
          <a:p>
            <a:pPr marL="0" lvl="1" indent="0">
              <a:buClr>
                <a:srgbClr val="C00000"/>
              </a:buClr>
              <a:buNone/>
            </a:pPr>
            <a:endParaRPr lang="en-GB" altLang="en-US" sz="2000" b="1" dirty="0" smtClean="0">
              <a:solidFill>
                <a:srgbClr val="002060"/>
              </a:solidFill>
            </a:endParaRPr>
          </a:p>
          <a:p>
            <a:pPr marL="225425" lvl="1" indent="0">
              <a:buClr>
                <a:srgbClr val="C00000"/>
              </a:buClr>
              <a:buNone/>
            </a:pPr>
            <a:endParaRPr lang="en-GB" altLang="en-US" sz="1800" b="1" dirty="0" smtClean="0">
              <a:solidFill>
                <a:schemeClr val="tx1"/>
              </a:solidFill>
            </a:endParaRPr>
          </a:p>
          <a:p>
            <a:pPr marL="0" lvl="1" indent="0">
              <a:buClr>
                <a:srgbClr val="C00000"/>
              </a:buClr>
              <a:buNone/>
            </a:pPr>
            <a:endParaRPr lang="en-GB" altLang="en-US" sz="1600" b="1" dirty="0">
              <a:solidFill>
                <a:schemeClr val="accent5">
                  <a:lumMod val="25000"/>
                </a:schemeClr>
              </a:solidFill>
            </a:endParaRPr>
          </a:p>
          <a:p>
            <a:pPr marL="225425" lvl="1" indent="0">
              <a:buClr>
                <a:srgbClr val="C00000"/>
              </a:buClr>
              <a:buNone/>
            </a:pPr>
            <a:endParaRPr lang="en-GB" altLang="en-US" sz="1800" b="1" dirty="0" smtClean="0">
              <a:solidFill>
                <a:schemeClr val="tx1"/>
              </a:solidFill>
            </a:endParaRPr>
          </a:p>
          <a:p>
            <a:pPr marL="225425" lvl="1" indent="0">
              <a:buClr>
                <a:srgbClr val="C00000"/>
              </a:buClr>
              <a:buNone/>
            </a:pPr>
            <a:endParaRPr lang="en-GB" altLang="en-US" sz="1800" b="1" dirty="0">
              <a:solidFill>
                <a:schemeClr val="tx1"/>
              </a:solidFill>
            </a:endParaRPr>
          </a:p>
          <a:p>
            <a:pPr lvl="1">
              <a:buClr>
                <a:srgbClr val="C00000"/>
              </a:buClr>
              <a:buFont typeface="Wingdings" panose="05000000000000000000" pitchFamily="2" charset="2"/>
              <a:buChar char="Ø"/>
            </a:pPr>
            <a:endParaRPr lang="en-GB" altLang="en-US" sz="2800" b="1" dirty="0" smtClean="0">
              <a:solidFill>
                <a:schemeClr val="tx1"/>
              </a:solidFill>
            </a:endParaRPr>
          </a:p>
          <a:p>
            <a:pPr marL="1366837" lvl="5" indent="0">
              <a:buClr>
                <a:srgbClr val="C00000"/>
              </a:buClr>
              <a:buSzPct val="100000"/>
              <a:buNone/>
            </a:pPr>
            <a:endParaRPr lang="en-GB" altLang="en-US" sz="1400" b="1" dirty="0" smtClean="0"/>
          </a:p>
          <a:p>
            <a:pPr>
              <a:buFontTx/>
              <a:buNone/>
            </a:pPr>
            <a:endParaRPr lang="en-GB" altLang="en-US" b="1"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9063" y="1824963"/>
            <a:ext cx="624284" cy="772187"/>
          </a:xfrm>
          <a:prstGeom prst="rect">
            <a:avLst/>
          </a:prstGeom>
        </p:spPr>
      </p:pic>
      <p:sp>
        <p:nvSpPr>
          <p:cNvPr id="7" name="Rounded Rectangle 6"/>
          <p:cNvSpPr/>
          <p:nvPr/>
        </p:nvSpPr>
        <p:spPr>
          <a:xfrm>
            <a:off x="-189686" y="4654550"/>
            <a:ext cx="992147" cy="693800"/>
          </a:xfrm>
          <a:prstGeom prst="roundRect">
            <a:avLst>
              <a:gd name="adj" fmla="val 10000"/>
            </a:avLst>
          </a:prstGeom>
          <a:blipFill dpi="0" rotWithShape="1">
            <a:blip r:embed="rId4" cstate="print">
              <a:extLst>
                <a:ext uri="{28A0092B-C50C-407E-A947-70E740481C1C}">
                  <a14:useLocalDpi xmlns:a14="http://schemas.microsoft.com/office/drawing/2010/main" val="0"/>
                </a:ext>
              </a:extLst>
            </a:blip>
            <a:srcRect/>
            <a:stretch>
              <a:fillRect l="22890" t="7437" r="22890" b="7437"/>
            </a:stretch>
          </a:blipFill>
        </p:spPr>
        <p:style>
          <a:lnRef idx="2">
            <a:schemeClr val="accent1">
              <a:shade val="80000"/>
              <a:hueOff val="0"/>
              <a:satOff val="0"/>
              <a:lumOff val="0"/>
              <a:alphaOff val="0"/>
            </a:schemeClr>
          </a:lnRef>
          <a:fillRef idx="1">
            <a:scrgbClr r="0" g="0" b="0"/>
          </a:fillRef>
          <a:effectRef idx="0">
            <a:schemeClr val="accent1">
              <a:tint val="40000"/>
              <a:hueOff val="0"/>
              <a:satOff val="0"/>
              <a:lumOff val="0"/>
              <a:alphaOff val="0"/>
            </a:schemeClr>
          </a:effectRef>
          <a:fontRef idx="minor">
            <a:schemeClr val="lt1">
              <a:hueOff val="0"/>
              <a:satOff val="0"/>
              <a:lumOff val="0"/>
              <a:alphaOff val="0"/>
            </a:schemeClr>
          </a:fontRef>
        </p:style>
      </p:sp>
      <p:pic>
        <p:nvPicPr>
          <p:cNvPr id="8" name="Picture 7" descr="exclamation.gif"/>
          <p:cNvPicPr>
            <a:picLocks noChangeAspect="1"/>
          </p:cNvPicPr>
          <p:nvPr/>
        </p:nvPicPr>
        <p:blipFill>
          <a:blip r:embed="rId5" cstate="print"/>
          <a:stretch>
            <a:fillRect/>
          </a:stretch>
        </p:blipFill>
        <p:spPr>
          <a:xfrm>
            <a:off x="-119063" y="3197265"/>
            <a:ext cx="556984" cy="556984"/>
          </a:xfrm>
          <a:prstGeom prst="rect">
            <a:avLst/>
          </a:prstGeom>
        </p:spPr>
      </p:pic>
    </p:spTree>
    <p:extLst>
      <p:ext uri="{BB962C8B-B14F-4D97-AF65-F5344CB8AC3E}">
        <p14:creationId xmlns:p14="http://schemas.microsoft.com/office/powerpoint/2010/main" val="28588570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534987"/>
          </a:xfrm>
        </p:spPr>
        <p:txBody>
          <a:bodyPr/>
          <a:lstStyle/>
          <a:p>
            <a:r>
              <a:rPr lang="en-GB" altLang="en-US" sz="2800" dirty="0" smtClean="0"/>
              <a:t>Bootstrap </a:t>
            </a:r>
            <a:r>
              <a:rPr lang="en-GB" altLang="en-US" sz="2800" dirty="0"/>
              <a:t>Section </a:t>
            </a:r>
            <a:r>
              <a:rPr lang="en-GB" altLang="en-US" sz="2800" dirty="0" smtClean="0"/>
              <a:t>: </a:t>
            </a:r>
            <a:r>
              <a:rPr lang="en-GB" altLang="en-US" sz="2800" dirty="0" smtClean="0"/>
              <a:t>Questions &amp; Fixes</a:t>
            </a:r>
            <a:endParaRPr lang="en-GB" altLang="en-US" sz="2800" dirty="0" smtClean="0"/>
          </a:p>
        </p:txBody>
      </p:sp>
      <p:sp>
        <p:nvSpPr>
          <p:cNvPr id="8195" name="Rectangle 5"/>
          <p:cNvSpPr>
            <a:spLocks noGrp="1" noChangeArrowheads="1"/>
          </p:cNvSpPr>
          <p:nvPr>
            <p:ph type="body" idx="1"/>
          </p:nvPr>
        </p:nvSpPr>
        <p:spPr>
          <a:xfrm>
            <a:off x="873558" y="1149350"/>
            <a:ext cx="8364968" cy="5638800"/>
          </a:xfrm>
        </p:spPr>
        <p:txBody>
          <a:bodyPr/>
          <a:lstStyle/>
          <a:p>
            <a:pPr>
              <a:buClr>
                <a:srgbClr val="C00000"/>
              </a:buClr>
              <a:buFont typeface="Wingdings" panose="05000000000000000000" pitchFamily="2" charset="2"/>
              <a:buChar char="q"/>
            </a:pPr>
            <a:endParaRPr lang="en-GB" sz="1600" dirty="0">
              <a:solidFill>
                <a:schemeClr val="accent5">
                  <a:lumMod val="25000"/>
                </a:schemeClr>
              </a:solidFill>
              <a:ea typeface="Times New Roman" panose="02020603050405020304" pitchFamily="18" charset="0"/>
              <a:cs typeface="Times New Roman" panose="02020603050405020304" pitchFamily="18" charset="0"/>
            </a:endParaRPr>
          </a:p>
          <a:p>
            <a:pPr lvl="1">
              <a:buClr>
                <a:srgbClr val="C00000"/>
              </a:buClr>
              <a:buFont typeface="Wingdings" panose="05000000000000000000" pitchFamily="2" charset="2"/>
              <a:buChar char="q"/>
            </a:pPr>
            <a:r>
              <a:rPr lang="en-GB" sz="1600" dirty="0" smtClean="0">
                <a:solidFill>
                  <a:schemeClr val="accent5">
                    <a:lumMod val="25000"/>
                  </a:schemeClr>
                </a:solidFill>
                <a:ea typeface="Times New Roman" panose="02020603050405020304" pitchFamily="18" charset="0"/>
                <a:cs typeface="Times New Roman" panose="02020603050405020304" pitchFamily="18" charset="0"/>
              </a:rPr>
              <a:t> Bootstrap Modes </a:t>
            </a:r>
          </a:p>
          <a:p>
            <a:pPr lvl="2">
              <a:buClr>
                <a:srgbClr val="C00000"/>
              </a:buClr>
              <a:buFont typeface="Courier New" panose="02070309020205020404" pitchFamily="49" charset="0"/>
              <a:buChar char="o"/>
            </a:pPr>
            <a:r>
              <a:rPr lang="en-GB" sz="1600" dirty="0" smtClean="0">
                <a:solidFill>
                  <a:schemeClr val="accent5">
                    <a:lumMod val="25000"/>
                  </a:schemeClr>
                </a:solidFill>
                <a:ea typeface="Times New Roman" panose="02020603050405020304" pitchFamily="18" charset="0"/>
                <a:cs typeface="Times New Roman" panose="02020603050405020304" pitchFamily="18" charset="0"/>
              </a:rPr>
              <a:t>Client &amp; Server Modes :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 </a:t>
            </a:r>
            <a:r>
              <a:rPr lang="en-GB" sz="1200" dirty="0" smtClean="0">
                <a:solidFill>
                  <a:srgbClr val="FF0000"/>
                </a:solidFill>
                <a:ea typeface="Times New Roman" panose="02020603050405020304" pitchFamily="18" charset="0"/>
                <a:cs typeface="Times New Roman" panose="02020603050405020304" pitchFamily="18" charset="0"/>
              </a:rPr>
              <a:t>[CR148]</a:t>
            </a:r>
            <a:endParaRPr lang="en-GB" sz="1200" dirty="0" smtClean="0">
              <a:solidFill>
                <a:srgbClr val="FF0000"/>
              </a:solidFill>
              <a:ea typeface="Times New Roman" panose="02020603050405020304" pitchFamily="18" charset="0"/>
              <a:cs typeface="Times New Roman" panose="02020603050405020304" pitchFamily="18" charset="0"/>
            </a:endParaRPr>
          </a:p>
          <a:p>
            <a:pPr lvl="3">
              <a:buClr>
                <a:srgbClr val="C00000"/>
              </a:buClr>
              <a:buFont typeface="Wingdings" panose="05000000000000000000" pitchFamily="2" charset="2"/>
              <a:buChar char="§"/>
            </a:pPr>
            <a:r>
              <a:rPr lang="en-GB" sz="1600" dirty="0" smtClean="0">
                <a:solidFill>
                  <a:schemeClr val="accent5">
                    <a:lumMod val="25000"/>
                  </a:schemeClr>
                </a:solidFill>
                <a:ea typeface="Times New Roman" panose="02020603050405020304" pitchFamily="18" charset="0"/>
                <a:cs typeface="Times New Roman" panose="02020603050405020304" pitchFamily="18" charset="0"/>
              </a:rPr>
              <a:t>   (at least) 50% of the text is redundant (Client / Server Bootstrap)  and must be communalized </a:t>
            </a:r>
          </a:p>
          <a:p>
            <a:pPr lvl="3">
              <a:buClr>
                <a:srgbClr val="C00000"/>
              </a:buClr>
              <a:buFont typeface="Wingdings" panose="05000000000000000000" pitchFamily="2" charset="2"/>
              <a:buChar char="§"/>
            </a:pPr>
            <a:r>
              <a:rPr lang="en-GB" sz="1600" dirty="0">
                <a:solidFill>
                  <a:schemeClr val="accent5">
                    <a:lumMod val="25000"/>
                  </a:schemeClr>
                </a:solidFill>
                <a:ea typeface="Times New Roman" panose="02020603050405020304" pitchFamily="18" charset="0"/>
                <a:cs typeface="Times New Roman" panose="02020603050405020304" pitchFamily="18" charset="0"/>
              </a:rPr>
              <a:t>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distinction between persistent &amp; non-persistent keys (beyond the nebulous meaning) doesn’t bring too much  : must be simplified to address Bootstrap Server Account Replacement &amp; Purge functionality </a:t>
            </a:r>
            <a:endParaRPr lang="en-GB" sz="1600" dirty="0">
              <a:solidFill>
                <a:schemeClr val="accent5">
                  <a:lumMod val="25000"/>
                </a:schemeClr>
              </a:solidFill>
              <a:ea typeface="Times New Roman" panose="02020603050405020304" pitchFamily="18" charset="0"/>
              <a:cs typeface="Times New Roman" panose="02020603050405020304" pitchFamily="18" charset="0"/>
            </a:endParaRPr>
          </a:p>
          <a:p>
            <a:pPr lvl="2">
              <a:buClr>
                <a:srgbClr val="C00000"/>
              </a:buClr>
              <a:buFont typeface="Courier New" panose="02070309020205020404" pitchFamily="49" charset="0"/>
              <a:buChar char="o"/>
            </a:pPr>
            <a:r>
              <a:rPr lang="en-GB" sz="1600" dirty="0">
                <a:solidFill>
                  <a:schemeClr val="accent5">
                    <a:lumMod val="25000"/>
                  </a:schemeClr>
                </a:solidFill>
                <a:ea typeface="Times New Roman" panose="02020603050405020304" pitchFamily="18" charset="0"/>
                <a:cs typeface="Times New Roman" panose="02020603050405020304" pitchFamily="18" charset="0"/>
              </a:rPr>
              <a:t> </a:t>
            </a:r>
            <a:r>
              <a:rPr lang="en-GB" sz="1600" dirty="0" err="1">
                <a:solidFill>
                  <a:schemeClr val="accent5">
                    <a:lumMod val="25000"/>
                  </a:schemeClr>
                </a:solidFill>
                <a:ea typeface="Times New Roman" panose="02020603050405020304" pitchFamily="18" charset="0"/>
                <a:cs typeface="Times New Roman" panose="02020603050405020304" pitchFamily="18" charset="0"/>
              </a:rPr>
              <a:t>SmartCard</a:t>
            </a:r>
            <a:r>
              <a:rPr lang="en-GB" sz="1600" dirty="0">
                <a:solidFill>
                  <a:schemeClr val="accent5">
                    <a:lumMod val="25000"/>
                  </a:schemeClr>
                </a:solidFill>
                <a:ea typeface="Times New Roman" panose="02020603050405020304" pitchFamily="18" charset="0"/>
                <a:cs typeface="Times New Roman" panose="02020603050405020304" pitchFamily="18" charset="0"/>
              </a:rPr>
              <a:t> :  some points have to be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improved / clarified</a:t>
            </a:r>
          </a:p>
          <a:p>
            <a:pPr lvl="3">
              <a:buClr>
                <a:srgbClr val="C00000"/>
              </a:buClr>
              <a:buFont typeface="Wingdings" panose="05000000000000000000" pitchFamily="2" charset="2"/>
              <a:buChar char="§"/>
            </a:pPr>
            <a:endParaRPr lang="en-GB" sz="1600" dirty="0" smtClean="0">
              <a:solidFill>
                <a:schemeClr val="accent5">
                  <a:lumMod val="25000"/>
                </a:schemeClr>
              </a:solidFill>
              <a:ea typeface="Times New Roman" panose="02020603050405020304" pitchFamily="18" charset="0"/>
              <a:cs typeface="Times New Roman" panose="02020603050405020304" pitchFamily="18" charset="0"/>
            </a:endParaRPr>
          </a:p>
          <a:p>
            <a:pPr marL="455613" lvl="2" indent="0">
              <a:buClr>
                <a:srgbClr val="C00000"/>
              </a:buClr>
              <a:buNone/>
            </a:pPr>
            <a:endParaRPr lang="en-GB" sz="1600" dirty="0" smtClean="0">
              <a:solidFill>
                <a:schemeClr val="accent5">
                  <a:lumMod val="25000"/>
                </a:schemeClr>
              </a:solidFill>
              <a:ea typeface="Times New Roman" panose="02020603050405020304" pitchFamily="18" charset="0"/>
              <a:cs typeface="Times New Roman" panose="02020603050405020304" pitchFamily="18" charset="0"/>
            </a:endParaRPr>
          </a:p>
          <a:p>
            <a:pPr lvl="2">
              <a:buClr>
                <a:srgbClr val="C00000"/>
              </a:buClr>
              <a:buFont typeface="Wingdings" panose="05000000000000000000" pitchFamily="2" charset="2"/>
              <a:buChar char="q"/>
            </a:pPr>
            <a:r>
              <a:rPr lang="en-GB" sz="1600" dirty="0" smtClean="0">
                <a:solidFill>
                  <a:schemeClr val="accent5">
                    <a:lumMod val="25000"/>
                  </a:schemeClr>
                </a:solidFill>
                <a:ea typeface="Times New Roman" panose="02020603050405020304" pitchFamily="18" charset="0"/>
                <a:cs typeface="Times New Roman" panose="02020603050405020304" pitchFamily="18" charset="0"/>
              </a:rPr>
              <a:t>  Examples to be fixed </a:t>
            </a:r>
            <a:r>
              <a:rPr lang="en-GB" sz="1200" dirty="0">
                <a:solidFill>
                  <a:srgbClr val="FF0000"/>
                </a:solidFill>
                <a:ea typeface="Times New Roman" panose="02020603050405020304" pitchFamily="18" charset="0"/>
                <a:cs typeface="Times New Roman" panose="02020603050405020304" pitchFamily="18" charset="0"/>
              </a:rPr>
              <a:t>[</a:t>
            </a:r>
            <a:r>
              <a:rPr lang="en-GB" sz="1200" dirty="0" smtClean="0">
                <a:solidFill>
                  <a:srgbClr val="FF0000"/>
                </a:solidFill>
                <a:ea typeface="Times New Roman" panose="02020603050405020304" pitchFamily="18" charset="0"/>
                <a:cs typeface="Times New Roman" panose="02020603050405020304" pitchFamily="18" charset="0"/>
              </a:rPr>
              <a:t>CR151]</a:t>
            </a:r>
            <a:endParaRPr lang="en-GB" sz="1200" dirty="0" smtClean="0">
              <a:solidFill>
                <a:schemeClr val="accent5">
                  <a:lumMod val="25000"/>
                </a:schemeClr>
              </a:solidFill>
              <a:ea typeface="Times New Roman" panose="02020603050405020304" pitchFamily="18" charset="0"/>
              <a:cs typeface="Times New Roman" panose="02020603050405020304" pitchFamily="18" charset="0"/>
            </a:endParaRPr>
          </a:p>
          <a:p>
            <a:pPr lvl="3">
              <a:buClr>
                <a:srgbClr val="C00000"/>
              </a:buClr>
              <a:buFont typeface="Courier New" panose="02070309020205020404" pitchFamily="49" charset="0"/>
              <a:buChar char="o"/>
            </a:pPr>
            <a:r>
              <a:rPr lang="en-GB" sz="1600" dirty="0" smtClean="0">
                <a:solidFill>
                  <a:schemeClr val="accent5">
                    <a:lumMod val="25000"/>
                  </a:schemeClr>
                </a:solidFill>
                <a:ea typeface="Times New Roman" panose="02020603050405020304" pitchFamily="18" charset="0"/>
                <a:cs typeface="Times New Roman" panose="02020603050405020304" pitchFamily="18" charset="0"/>
              </a:rPr>
              <a:t>   Pushing Security Object Instances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(Object 0) –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on Bootstrap interface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 flow–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should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appear</a:t>
            </a:r>
            <a:endParaRPr lang="en-GB" sz="1600" dirty="0">
              <a:solidFill>
                <a:schemeClr val="accent5">
                  <a:lumMod val="25000"/>
                </a:schemeClr>
              </a:solidFill>
              <a:ea typeface="Times New Roman" panose="02020603050405020304" pitchFamily="18" charset="0"/>
              <a:cs typeface="Times New Roman" panose="02020603050405020304" pitchFamily="18" charset="0"/>
            </a:endParaRPr>
          </a:p>
          <a:p>
            <a:pPr marL="225425" lvl="1" indent="0">
              <a:buClr>
                <a:srgbClr val="C00000"/>
              </a:buClr>
              <a:buNone/>
            </a:pPr>
            <a:endParaRPr lang="en-GB" sz="1600" dirty="0" smtClean="0">
              <a:solidFill>
                <a:schemeClr val="accent5">
                  <a:lumMod val="25000"/>
                </a:schemeClr>
              </a:solidFill>
              <a:ea typeface="Times New Roman" panose="02020603050405020304" pitchFamily="18" charset="0"/>
              <a:cs typeface="Times New Roman" panose="02020603050405020304" pitchFamily="18" charset="0"/>
            </a:endParaRPr>
          </a:p>
          <a:p>
            <a:pPr lvl="1">
              <a:buClr>
                <a:srgbClr val="C00000"/>
              </a:buClr>
              <a:buFont typeface="Wingdings" panose="05000000000000000000" pitchFamily="2" charset="2"/>
              <a:buChar char="Ø"/>
            </a:pPr>
            <a:endParaRPr lang="en-GB" sz="1600" dirty="0" smtClean="0">
              <a:ea typeface="Times New Roman" panose="02020603050405020304" pitchFamily="18" charset="0"/>
              <a:cs typeface="Times New Roman" panose="02020603050405020304" pitchFamily="18" charset="0"/>
            </a:endParaRPr>
          </a:p>
          <a:p>
            <a:pPr marL="225425" lvl="1" indent="0">
              <a:buClr>
                <a:srgbClr val="C00000"/>
              </a:buClr>
              <a:buNone/>
            </a:pPr>
            <a:endParaRPr lang="en-US" sz="1400" dirty="0">
              <a:ea typeface="Times New Roman" panose="02020603050405020304" pitchFamily="18" charset="0"/>
              <a:cs typeface="Times New Roman" panose="02020603050405020304" pitchFamily="18" charset="0"/>
            </a:endParaRPr>
          </a:p>
          <a:p>
            <a:pPr>
              <a:buClr>
                <a:srgbClr val="C00000"/>
              </a:buClr>
              <a:buFont typeface="Wingdings" panose="05000000000000000000" pitchFamily="2" charset="2"/>
              <a:buChar char="q"/>
            </a:pPr>
            <a:endParaRPr lang="en-GB" altLang="en-US" sz="2000" b="1" dirty="0" smtClean="0"/>
          </a:p>
          <a:p>
            <a:pPr>
              <a:buClr>
                <a:srgbClr val="C00000"/>
              </a:buClr>
              <a:buFont typeface="Wingdings" panose="05000000000000000000" pitchFamily="2" charset="2"/>
              <a:buChar char="q"/>
            </a:pPr>
            <a:endParaRPr lang="en-GB" altLang="en-US" sz="2000" b="1" dirty="0">
              <a:solidFill>
                <a:srgbClr val="002060"/>
              </a:solidFill>
            </a:endParaRPr>
          </a:p>
          <a:p>
            <a:pPr>
              <a:buClr>
                <a:srgbClr val="C00000"/>
              </a:buClr>
              <a:buFont typeface="Wingdings" panose="05000000000000000000" pitchFamily="2" charset="2"/>
              <a:buChar char="q"/>
            </a:pPr>
            <a:endParaRPr lang="en-GB" altLang="en-US" sz="2000" b="1" dirty="0" smtClean="0">
              <a:solidFill>
                <a:srgbClr val="002060"/>
              </a:solidFill>
            </a:endParaRPr>
          </a:p>
          <a:p>
            <a:pPr>
              <a:buClr>
                <a:srgbClr val="C00000"/>
              </a:buClr>
              <a:buFont typeface="Wingdings" panose="05000000000000000000" pitchFamily="2" charset="2"/>
              <a:buChar char="q"/>
            </a:pPr>
            <a:endParaRPr lang="en-GB" altLang="en-US" sz="2000" b="1" dirty="0">
              <a:solidFill>
                <a:srgbClr val="002060"/>
              </a:solidFill>
            </a:endParaRPr>
          </a:p>
          <a:p>
            <a:pPr marL="0" lvl="1" indent="0">
              <a:buClr>
                <a:srgbClr val="C00000"/>
              </a:buClr>
              <a:buNone/>
            </a:pPr>
            <a:endParaRPr lang="en-GB" altLang="en-US" sz="2000" b="1" dirty="0" smtClean="0">
              <a:solidFill>
                <a:srgbClr val="002060"/>
              </a:solidFill>
            </a:endParaRPr>
          </a:p>
          <a:p>
            <a:pPr marL="225425" lvl="1" indent="0">
              <a:buClr>
                <a:srgbClr val="C00000"/>
              </a:buClr>
              <a:buNone/>
            </a:pPr>
            <a:endParaRPr lang="en-GB" altLang="en-US" sz="1800" b="1" dirty="0" smtClean="0">
              <a:solidFill>
                <a:schemeClr val="tx1"/>
              </a:solidFill>
            </a:endParaRPr>
          </a:p>
          <a:p>
            <a:pPr marL="0" lvl="1" indent="0">
              <a:buClr>
                <a:srgbClr val="C00000"/>
              </a:buClr>
              <a:buNone/>
            </a:pPr>
            <a:endParaRPr lang="en-GB" altLang="en-US" sz="1600" b="1" dirty="0">
              <a:solidFill>
                <a:schemeClr val="accent5">
                  <a:lumMod val="25000"/>
                </a:schemeClr>
              </a:solidFill>
            </a:endParaRPr>
          </a:p>
          <a:p>
            <a:pPr marL="225425" lvl="1" indent="0">
              <a:buClr>
                <a:srgbClr val="C00000"/>
              </a:buClr>
              <a:buNone/>
            </a:pPr>
            <a:endParaRPr lang="en-GB" altLang="en-US" sz="1800" b="1" dirty="0" smtClean="0">
              <a:solidFill>
                <a:schemeClr val="tx1"/>
              </a:solidFill>
            </a:endParaRPr>
          </a:p>
          <a:p>
            <a:pPr marL="225425" lvl="1" indent="0">
              <a:buClr>
                <a:srgbClr val="C00000"/>
              </a:buClr>
              <a:buNone/>
            </a:pPr>
            <a:endParaRPr lang="en-GB" altLang="en-US" sz="1800" b="1" dirty="0">
              <a:solidFill>
                <a:schemeClr val="tx1"/>
              </a:solidFill>
            </a:endParaRPr>
          </a:p>
          <a:p>
            <a:pPr lvl="1">
              <a:buClr>
                <a:srgbClr val="C00000"/>
              </a:buClr>
              <a:buFont typeface="Wingdings" panose="05000000000000000000" pitchFamily="2" charset="2"/>
              <a:buChar char="Ø"/>
            </a:pPr>
            <a:endParaRPr lang="en-GB" altLang="en-US" sz="2800" b="1" dirty="0" smtClean="0">
              <a:solidFill>
                <a:schemeClr val="tx1"/>
              </a:solidFill>
            </a:endParaRPr>
          </a:p>
          <a:p>
            <a:pPr marL="1366837" lvl="5" indent="0">
              <a:buClr>
                <a:srgbClr val="C00000"/>
              </a:buClr>
              <a:buSzPct val="100000"/>
              <a:buNone/>
            </a:pPr>
            <a:endParaRPr lang="en-GB" altLang="en-US" sz="1400" b="1" dirty="0" smtClean="0"/>
          </a:p>
          <a:p>
            <a:pPr>
              <a:buFontTx/>
              <a:buNone/>
            </a:pPr>
            <a:endParaRPr lang="en-GB" altLang="en-US" b="1"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pic>
        <p:nvPicPr>
          <p:cNvPr id="5" name="Picture 8" descr="D:\Users\Thierry\Public\Standardization\Quaterly\May13\sweeping-smiley-emoticon.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6388" y="2080396"/>
            <a:ext cx="1087438" cy="970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9" descr="D:\Users\Thierry\Public\Standardization\Quaterly\May13\worker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4210" y="3930650"/>
            <a:ext cx="835025"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279203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en-US" altLang="en-US" dirty="0"/>
              <a:t>Single &amp; Multi-Servers Context</a:t>
            </a:r>
          </a:p>
        </p:txBody>
      </p:sp>
      <p:sp>
        <p:nvSpPr>
          <p:cNvPr id="8195" name="Rectangle 5"/>
          <p:cNvSpPr>
            <a:spLocks noGrp="1" noChangeArrowheads="1"/>
          </p:cNvSpPr>
          <p:nvPr>
            <p:ph type="body" idx="1"/>
          </p:nvPr>
        </p:nvSpPr>
        <p:spPr>
          <a:xfrm>
            <a:off x="299919" y="1530350"/>
            <a:ext cx="8885237" cy="4953000"/>
          </a:xfrm>
        </p:spPr>
        <p:txBody>
          <a:bodyPr/>
          <a:lstStyle/>
          <a:p>
            <a:pPr>
              <a:buClr>
                <a:srgbClr val="C00000"/>
              </a:buClr>
              <a:buFont typeface="Wingdings" panose="05000000000000000000" pitchFamily="2" charset="2"/>
              <a:buChar char="q"/>
            </a:pPr>
            <a:r>
              <a:rPr lang="en-GB" altLang="en-US" sz="2000" b="1" dirty="0" smtClean="0"/>
              <a:t>   </a:t>
            </a:r>
            <a:r>
              <a:rPr lang="en-GB" altLang="en-US" sz="1600" dirty="0" smtClean="0">
                <a:solidFill>
                  <a:schemeClr val="accent5">
                    <a:lumMod val="25000"/>
                  </a:schemeClr>
                </a:solidFill>
              </a:rPr>
              <a:t>Access Control Object  &amp; </a:t>
            </a:r>
            <a:r>
              <a:rPr lang="en-GB" altLang="en-US" sz="1600" dirty="0" smtClean="0">
                <a:solidFill>
                  <a:schemeClr val="accent5">
                    <a:lumMod val="25000"/>
                  </a:schemeClr>
                </a:solidFill>
              </a:rPr>
              <a:t>Management </a:t>
            </a:r>
            <a:r>
              <a:rPr lang="en-GB" altLang="en-US" sz="1200" dirty="0" smtClean="0">
                <a:solidFill>
                  <a:srgbClr val="FF0000"/>
                </a:solidFill>
              </a:rPr>
              <a:t>[CR152]</a:t>
            </a:r>
            <a:endParaRPr lang="en-GB" altLang="en-US" sz="1200" dirty="0" smtClean="0">
              <a:solidFill>
                <a:srgbClr val="FF0000"/>
              </a:solidFill>
            </a:endParaRPr>
          </a:p>
          <a:p>
            <a:pPr>
              <a:buClr>
                <a:srgbClr val="C00000"/>
              </a:buClr>
              <a:buFont typeface="Wingdings" panose="05000000000000000000" pitchFamily="2" charset="2"/>
              <a:buChar char="q"/>
            </a:pPr>
            <a:endParaRPr lang="en-GB" altLang="en-US" sz="1400" b="1" dirty="0" smtClean="0">
              <a:solidFill>
                <a:schemeClr val="accent5">
                  <a:lumMod val="25000"/>
                </a:schemeClr>
              </a:solidFill>
            </a:endParaRPr>
          </a:p>
          <a:p>
            <a:pPr lvl="1">
              <a:buClr>
                <a:srgbClr val="C00000"/>
              </a:buClr>
              <a:buFont typeface="Wingdings" panose="05000000000000000000" pitchFamily="2" charset="2"/>
              <a:buChar char="Ø"/>
            </a:pPr>
            <a:r>
              <a:rPr lang="en-GB" sz="1600" dirty="0" smtClean="0">
                <a:solidFill>
                  <a:schemeClr val="accent5">
                    <a:lumMod val="25000"/>
                  </a:schemeClr>
                </a:solidFill>
              </a:rPr>
              <a:t>   Short Server ID </a:t>
            </a:r>
            <a:r>
              <a:rPr lang="en-GB" sz="1600" dirty="0">
                <a:solidFill>
                  <a:schemeClr val="accent5">
                    <a:lumMod val="25000"/>
                  </a:schemeClr>
                </a:solidFill>
              </a:rPr>
              <a:t> </a:t>
            </a:r>
            <a:r>
              <a:rPr lang="en-GB" sz="1600" dirty="0" smtClean="0">
                <a:solidFill>
                  <a:schemeClr val="accent5">
                    <a:lumMod val="25000"/>
                  </a:schemeClr>
                </a:solidFill>
              </a:rPr>
              <a:t>usage &amp; wording  has to be revisited for adding simplicity and clarity </a:t>
            </a:r>
          </a:p>
          <a:p>
            <a:pPr lvl="1">
              <a:buClr>
                <a:srgbClr val="C00000"/>
              </a:buClr>
              <a:buFont typeface="Wingdings" panose="05000000000000000000" pitchFamily="2" charset="2"/>
              <a:buChar char="Ø"/>
            </a:pPr>
            <a:r>
              <a:rPr lang="en-GB" sz="1600" dirty="0">
                <a:solidFill>
                  <a:schemeClr val="accent5">
                    <a:lumMod val="25000"/>
                  </a:schemeClr>
                </a:solidFill>
              </a:rPr>
              <a:t> </a:t>
            </a:r>
            <a:r>
              <a:rPr lang="en-GB" sz="1600" dirty="0" smtClean="0">
                <a:solidFill>
                  <a:schemeClr val="accent5">
                    <a:lumMod val="25000"/>
                  </a:schemeClr>
                </a:solidFill>
              </a:rPr>
              <a:t>  Process of allocating such Object Instances has to be revisited </a:t>
            </a:r>
          </a:p>
          <a:p>
            <a:pPr lvl="1">
              <a:buClr>
                <a:srgbClr val="C00000"/>
              </a:buClr>
              <a:buFont typeface="Wingdings" panose="05000000000000000000" pitchFamily="2" charset="2"/>
              <a:buChar char="Ø"/>
            </a:pPr>
            <a:r>
              <a:rPr lang="en-GB" sz="1600" dirty="0">
                <a:solidFill>
                  <a:schemeClr val="accent5">
                    <a:lumMod val="25000"/>
                  </a:schemeClr>
                </a:solidFill>
              </a:rPr>
              <a:t> </a:t>
            </a:r>
            <a:r>
              <a:rPr lang="en-GB" sz="1600" dirty="0" smtClean="0">
                <a:solidFill>
                  <a:schemeClr val="accent5">
                    <a:lumMod val="25000"/>
                  </a:schemeClr>
                </a:solidFill>
              </a:rPr>
              <a:t>  Some examples have still to be fixed (initial Access Control Object Instance missing)</a:t>
            </a:r>
          </a:p>
          <a:p>
            <a:pPr lvl="1">
              <a:buClr>
                <a:srgbClr val="C00000"/>
              </a:buClr>
              <a:buFont typeface="Wingdings" panose="05000000000000000000" pitchFamily="2" charset="2"/>
              <a:buChar char="Ø"/>
            </a:pPr>
            <a:r>
              <a:rPr lang="en-GB" sz="1600" dirty="0" smtClean="0">
                <a:solidFill>
                  <a:schemeClr val="accent5">
                    <a:lumMod val="25000"/>
                  </a:schemeClr>
                </a:solidFill>
              </a:rPr>
              <a:t>………..  </a:t>
            </a:r>
          </a:p>
          <a:p>
            <a:pPr marL="909637" lvl="4" indent="0">
              <a:buClr>
                <a:srgbClr val="C00000"/>
              </a:buClr>
              <a:buNone/>
            </a:pPr>
            <a:endParaRPr lang="en-GB" sz="1600" dirty="0" smtClean="0">
              <a:solidFill>
                <a:schemeClr val="accent5">
                  <a:lumMod val="25000"/>
                </a:schemeClr>
              </a:solidFill>
              <a:ea typeface="Times New Roman" panose="02020603050405020304" pitchFamily="18" charset="0"/>
              <a:cs typeface="Times New Roman" panose="02020603050405020304" pitchFamily="18" charset="0"/>
            </a:endParaRPr>
          </a:p>
          <a:p>
            <a:pPr lvl="1">
              <a:buClr>
                <a:srgbClr val="C00000"/>
              </a:buClr>
              <a:buFont typeface="Wingdings" panose="05000000000000000000" pitchFamily="2" charset="2"/>
              <a:buChar char="Ø"/>
            </a:pPr>
            <a:endParaRPr lang="en-GB" sz="1600" dirty="0" smtClean="0">
              <a:ea typeface="Times New Roman" panose="02020603050405020304" pitchFamily="18" charset="0"/>
              <a:cs typeface="Times New Roman" panose="02020603050405020304" pitchFamily="18" charset="0"/>
            </a:endParaRPr>
          </a:p>
          <a:p>
            <a:pPr marL="225425" lvl="1" indent="0">
              <a:buClr>
                <a:srgbClr val="C00000"/>
              </a:buClr>
              <a:buNone/>
            </a:pPr>
            <a:endParaRPr lang="en-US" sz="1400" dirty="0">
              <a:ea typeface="Times New Roman" panose="02020603050405020304" pitchFamily="18" charset="0"/>
              <a:cs typeface="Times New Roman" panose="02020603050405020304" pitchFamily="18" charset="0"/>
            </a:endParaRPr>
          </a:p>
          <a:p>
            <a:pPr>
              <a:buClr>
                <a:srgbClr val="C00000"/>
              </a:buClr>
              <a:buFont typeface="Wingdings" panose="05000000000000000000" pitchFamily="2" charset="2"/>
              <a:buChar char="q"/>
            </a:pPr>
            <a:endParaRPr lang="en-GB" altLang="en-US" sz="2000" b="1" dirty="0" smtClean="0"/>
          </a:p>
          <a:p>
            <a:pPr>
              <a:buClr>
                <a:srgbClr val="C00000"/>
              </a:buClr>
              <a:buFont typeface="Wingdings" panose="05000000000000000000" pitchFamily="2" charset="2"/>
              <a:buChar char="q"/>
            </a:pPr>
            <a:endParaRPr lang="en-GB" altLang="en-US" sz="2000" b="1" dirty="0">
              <a:solidFill>
                <a:srgbClr val="002060"/>
              </a:solidFill>
            </a:endParaRPr>
          </a:p>
          <a:p>
            <a:pPr>
              <a:buClr>
                <a:srgbClr val="C00000"/>
              </a:buClr>
              <a:buFont typeface="Wingdings" panose="05000000000000000000" pitchFamily="2" charset="2"/>
              <a:buChar char="q"/>
            </a:pPr>
            <a:endParaRPr lang="en-GB" altLang="en-US" sz="2000" b="1" dirty="0" smtClean="0">
              <a:solidFill>
                <a:srgbClr val="002060"/>
              </a:solidFill>
            </a:endParaRPr>
          </a:p>
          <a:p>
            <a:pPr>
              <a:buClr>
                <a:srgbClr val="C00000"/>
              </a:buClr>
              <a:buFont typeface="Wingdings" panose="05000000000000000000" pitchFamily="2" charset="2"/>
              <a:buChar char="q"/>
            </a:pPr>
            <a:endParaRPr lang="en-GB" altLang="en-US" sz="2000" b="1" dirty="0">
              <a:solidFill>
                <a:srgbClr val="002060"/>
              </a:solidFill>
            </a:endParaRPr>
          </a:p>
          <a:p>
            <a:pPr marL="0" lvl="1" indent="0">
              <a:buClr>
                <a:srgbClr val="C00000"/>
              </a:buClr>
              <a:buNone/>
            </a:pPr>
            <a:endParaRPr lang="en-GB" altLang="en-US" sz="2000" b="1" dirty="0" smtClean="0">
              <a:solidFill>
                <a:srgbClr val="002060"/>
              </a:solidFill>
            </a:endParaRPr>
          </a:p>
          <a:p>
            <a:pPr marL="225425" lvl="1" indent="0">
              <a:buClr>
                <a:srgbClr val="C00000"/>
              </a:buClr>
              <a:buNone/>
            </a:pPr>
            <a:endParaRPr lang="en-GB" altLang="en-US" sz="1800" b="1" dirty="0" smtClean="0">
              <a:solidFill>
                <a:schemeClr val="tx1"/>
              </a:solidFill>
            </a:endParaRPr>
          </a:p>
          <a:p>
            <a:pPr marL="0" lvl="1" indent="0">
              <a:buClr>
                <a:srgbClr val="C00000"/>
              </a:buClr>
              <a:buNone/>
            </a:pPr>
            <a:endParaRPr lang="en-GB" altLang="en-US" sz="1600" b="1" dirty="0">
              <a:solidFill>
                <a:schemeClr val="accent5">
                  <a:lumMod val="25000"/>
                </a:schemeClr>
              </a:solidFill>
            </a:endParaRPr>
          </a:p>
          <a:p>
            <a:pPr marL="225425" lvl="1" indent="0">
              <a:buClr>
                <a:srgbClr val="C00000"/>
              </a:buClr>
              <a:buNone/>
            </a:pPr>
            <a:endParaRPr lang="en-GB" altLang="en-US" sz="1800" b="1" dirty="0" smtClean="0">
              <a:solidFill>
                <a:schemeClr val="tx1"/>
              </a:solidFill>
            </a:endParaRPr>
          </a:p>
          <a:p>
            <a:pPr marL="225425" lvl="1" indent="0">
              <a:buClr>
                <a:srgbClr val="C00000"/>
              </a:buClr>
              <a:buNone/>
            </a:pPr>
            <a:endParaRPr lang="en-GB" altLang="en-US" sz="1800" b="1" dirty="0">
              <a:solidFill>
                <a:schemeClr val="tx1"/>
              </a:solidFill>
            </a:endParaRPr>
          </a:p>
          <a:p>
            <a:pPr lvl="1">
              <a:buClr>
                <a:srgbClr val="C00000"/>
              </a:buClr>
              <a:buFont typeface="Wingdings" panose="05000000000000000000" pitchFamily="2" charset="2"/>
              <a:buChar char="Ø"/>
            </a:pPr>
            <a:endParaRPr lang="en-GB" altLang="en-US" sz="2800" b="1" dirty="0" smtClean="0">
              <a:solidFill>
                <a:schemeClr val="tx1"/>
              </a:solidFill>
            </a:endParaRPr>
          </a:p>
          <a:p>
            <a:pPr marL="1366837" lvl="5" indent="0">
              <a:buClr>
                <a:srgbClr val="C00000"/>
              </a:buClr>
              <a:buSzPct val="100000"/>
              <a:buNone/>
            </a:pPr>
            <a:endParaRPr lang="en-GB" altLang="en-US" sz="1400" b="1" dirty="0" smtClean="0"/>
          </a:p>
          <a:p>
            <a:pPr>
              <a:buFontTx/>
              <a:buNone/>
            </a:pPr>
            <a:endParaRPr lang="en-GB" altLang="en-US" b="1"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4337" y="96838"/>
            <a:ext cx="624284" cy="772187"/>
          </a:xfrm>
          <a:prstGeom prst="rect">
            <a:avLst/>
          </a:prstGeom>
        </p:spPr>
      </p:pic>
    </p:spTree>
    <p:extLst>
      <p:ext uri="{BB962C8B-B14F-4D97-AF65-F5344CB8AC3E}">
        <p14:creationId xmlns:p14="http://schemas.microsoft.com/office/powerpoint/2010/main" val="15317455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dirty="0" err="1" smtClean="0">
                <a:ea typeface="ＭＳ Ｐゴシック" panose="020B0600070205080204" pitchFamily="34" charset="-128"/>
              </a:rPr>
              <a:t>Next</a:t>
            </a:r>
            <a:r>
              <a:rPr lang="fr-FR" altLang="en-US" dirty="0" smtClean="0">
                <a:ea typeface="ＭＳ Ｐゴシック" panose="020B0600070205080204" pitchFamily="34" charset="-128"/>
              </a:rPr>
              <a:t> </a:t>
            </a:r>
            <a:r>
              <a:rPr lang="fr-FR" altLang="en-US" dirty="0" err="1" smtClean="0">
                <a:ea typeface="ＭＳ Ｐゴシック" panose="020B0600070205080204" pitchFamily="34" charset="-128"/>
              </a:rPr>
              <a:t>Steps</a:t>
            </a:r>
            <a:r>
              <a:rPr lang="fr-FR" altLang="en-US" dirty="0" smtClean="0">
                <a:ea typeface="ＭＳ Ｐゴシック" panose="020B0600070205080204" pitchFamily="34" charset="-128"/>
              </a:rPr>
              <a:t>  :  TS 1.0 </a:t>
            </a:r>
            <a:endParaRPr lang="en-GB" altLang="en-US" dirty="0" smtClean="0"/>
          </a:p>
        </p:txBody>
      </p:sp>
      <p:sp>
        <p:nvSpPr>
          <p:cNvPr id="8195" name="Rectangle 5"/>
          <p:cNvSpPr>
            <a:spLocks noGrp="1" noChangeArrowheads="1"/>
          </p:cNvSpPr>
          <p:nvPr>
            <p:ph type="body" idx="1"/>
          </p:nvPr>
        </p:nvSpPr>
        <p:spPr>
          <a:xfrm>
            <a:off x="169863" y="1288308"/>
            <a:ext cx="8885237" cy="4966442"/>
          </a:xfrm>
        </p:spPr>
        <p:txBody>
          <a:bodyPr/>
          <a:lstStyle/>
          <a:p>
            <a:pPr>
              <a:buClr>
                <a:srgbClr val="C00000"/>
              </a:buClr>
              <a:buFont typeface="Wingdings" panose="05000000000000000000" pitchFamily="2" charset="2"/>
              <a:buChar char="q"/>
            </a:pPr>
            <a:r>
              <a:rPr lang="en-GB" altLang="en-US" sz="1800" dirty="0" smtClean="0"/>
              <a:t>  Decisions &amp; List of CRs to address the previous points </a:t>
            </a:r>
          </a:p>
          <a:p>
            <a:pPr lvl="1">
              <a:buClr>
                <a:srgbClr val="C00000"/>
              </a:buClr>
              <a:buFont typeface="Wingdings" panose="05000000000000000000" pitchFamily="2" charset="2"/>
              <a:buChar char="Ø"/>
            </a:pPr>
            <a:r>
              <a:rPr lang="en-GB" altLang="en-US" sz="1600" dirty="0" smtClean="0"/>
              <a:t> </a:t>
            </a:r>
            <a:r>
              <a:rPr lang="en-GB" altLang="en-US" sz="1600" dirty="0"/>
              <a:t> </a:t>
            </a:r>
            <a:r>
              <a:rPr lang="en-GB" altLang="en-US" sz="1600" dirty="0" smtClean="0"/>
              <a:t>Few points addressed as proposal  : </a:t>
            </a:r>
          </a:p>
          <a:p>
            <a:pPr lvl="2">
              <a:buClr>
                <a:srgbClr val="C00000"/>
              </a:buClr>
              <a:buFont typeface="Arial" panose="020B0604020202020204" pitchFamily="34" charset="0"/>
              <a:buChar char="•"/>
            </a:pPr>
            <a:r>
              <a:rPr lang="en-GB" altLang="en-US" sz="1600" dirty="0" smtClean="0"/>
              <a:t>CR 148 : : Bootstrap Process rationalization</a:t>
            </a:r>
          </a:p>
          <a:p>
            <a:pPr lvl="2">
              <a:buClr>
                <a:srgbClr val="C00000"/>
              </a:buClr>
              <a:buFont typeface="Arial" panose="020B0604020202020204" pitchFamily="34" charset="0"/>
              <a:buChar char="•"/>
            </a:pPr>
            <a:r>
              <a:rPr lang="en-GB" altLang="en-US" sz="1600" dirty="0" smtClean="0"/>
              <a:t>CR 150 :   Bootstrap and Configuration  Inconsistencies</a:t>
            </a:r>
          </a:p>
          <a:p>
            <a:pPr lvl="2">
              <a:buClr>
                <a:srgbClr val="C00000"/>
              </a:buClr>
              <a:buFont typeface="Arial" panose="020B0604020202020204" pitchFamily="34" charset="0"/>
              <a:buChar char="•"/>
            </a:pPr>
            <a:r>
              <a:rPr lang="en-GB" altLang="en-US" sz="1600" dirty="0" smtClean="0"/>
              <a:t>CR 151 :   Bootstrap Flow fixes</a:t>
            </a:r>
          </a:p>
          <a:p>
            <a:pPr lvl="2">
              <a:buClr>
                <a:srgbClr val="C00000"/>
              </a:buClr>
              <a:buFont typeface="Arial" panose="020B0604020202020204" pitchFamily="34" charset="0"/>
              <a:buChar char="•"/>
            </a:pPr>
            <a:r>
              <a:rPr lang="en-GB" altLang="en-US" sz="1600" dirty="0" smtClean="0"/>
              <a:t>CR 152 :   Access Control Fixes </a:t>
            </a:r>
          </a:p>
          <a:p>
            <a:pPr lvl="1">
              <a:buClr>
                <a:srgbClr val="C00000"/>
              </a:buClr>
              <a:buFont typeface="Wingdings" panose="05000000000000000000" pitchFamily="2" charset="2"/>
              <a:buChar char="Ø"/>
            </a:pPr>
            <a:r>
              <a:rPr lang="en-GB" altLang="en-US" sz="1800" dirty="0"/>
              <a:t> </a:t>
            </a:r>
            <a:r>
              <a:rPr lang="en-GB" altLang="en-US" sz="1800" dirty="0" smtClean="0"/>
              <a:t>Question (slide 3) on Discover (Section 5.4.2)</a:t>
            </a:r>
          </a:p>
          <a:p>
            <a:pPr marL="455613" lvl="2" indent="0">
              <a:buNone/>
            </a:pPr>
            <a:r>
              <a:rPr lang="en-GB" sz="1200" dirty="0">
                <a:solidFill>
                  <a:srgbClr val="00B050"/>
                </a:solidFill>
              </a:rPr>
              <a:t>If a Resource, an Object Instance, or an Object has attributes for multiple LWM2M Servers, then one link is returned for each and the ep= attribute is used to indicate the Short Server ID of the LWM2M Server. For example: if Object ID is 3 and Object Instance ID is 0, and Resource ID is 7 with two Observe operations from two Servers, then</a:t>
            </a:r>
            <a:endParaRPr lang="en-US" sz="1200" dirty="0">
              <a:solidFill>
                <a:srgbClr val="00B050"/>
              </a:solidFill>
            </a:endParaRPr>
          </a:p>
          <a:p>
            <a:pPr marL="455613" lvl="2" indent="0">
              <a:buNone/>
            </a:pPr>
            <a:r>
              <a:rPr lang="en-GB" sz="1200" dirty="0">
                <a:solidFill>
                  <a:srgbClr val="00B050"/>
                </a:solidFill>
              </a:rPr>
              <a:t>&lt;/3/0/7&gt;;ep=1;dim=8;gt=50;lt=42.2,</a:t>
            </a:r>
            <a:br>
              <a:rPr lang="en-GB" sz="1200" dirty="0">
                <a:solidFill>
                  <a:srgbClr val="00B050"/>
                </a:solidFill>
              </a:rPr>
            </a:br>
            <a:r>
              <a:rPr lang="en-GB" sz="1200" dirty="0">
                <a:solidFill>
                  <a:srgbClr val="00B050"/>
                </a:solidFill>
              </a:rPr>
              <a:t>&lt;/3/0/7&gt;;</a:t>
            </a:r>
            <a:r>
              <a:rPr lang="en-GB" sz="1200" dirty="0" smtClean="0">
                <a:solidFill>
                  <a:srgbClr val="00B050"/>
                </a:solidFill>
              </a:rPr>
              <a:t>ep=2;dim=8;pmax=300;gt=80;lt=75.5</a:t>
            </a:r>
          </a:p>
          <a:p>
            <a:pPr lvl="2">
              <a:buFont typeface="Courier New" panose="02070309020205020404" pitchFamily="49" charset="0"/>
              <a:buChar char="o"/>
            </a:pPr>
            <a:r>
              <a:rPr lang="en-US" sz="1600" dirty="0" smtClean="0">
                <a:solidFill>
                  <a:schemeClr val="tx1"/>
                </a:solidFill>
              </a:rPr>
              <a:t> not suitable : as a server 1 has nothing to do with </a:t>
            </a:r>
            <a:r>
              <a:rPr lang="en-US" sz="1600" dirty="0" err="1" smtClean="0">
                <a:solidFill>
                  <a:schemeClr val="tx1"/>
                </a:solidFill>
              </a:rPr>
              <a:t>infos</a:t>
            </a:r>
            <a:r>
              <a:rPr lang="en-US" sz="1600" dirty="0" smtClean="0">
                <a:solidFill>
                  <a:schemeClr val="tx1"/>
                </a:solidFill>
              </a:rPr>
              <a:t> on Server 2 </a:t>
            </a:r>
          </a:p>
          <a:p>
            <a:pPr lvl="2">
              <a:buFont typeface="Courier New" panose="02070309020205020404" pitchFamily="49" charset="0"/>
              <a:buChar char="o"/>
            </a:pPr>
            <a:r>
              <a:rPr lang="en-US" sz="1600" dirty="0">
                <a:solidFill>
                  <a:schemeClr val="tx1"/>
                </a:solidFill>
              </a:rPr>
              <a:t> </a:t>
            </a:r>
            <a:r>
              <a:rPr lang="en-US" sz="1600" dirty="0" smtClean="0">
                <a:solidFill>
                  <a:schemeClr val="tx1"/>
                </a:solidFill>
              </a:rPr>
              <a:t>only useful (but not in that configuration) for a Bootstrap Server IF it has such an available command</a:t>
            </a:r>
          </a:p>
          <a:p>
            <a:pPr lvl="2">
              <a:buFont typeface="Courier New" panose="02070309020205020404" pitchFamily="49" charset="0"/>
              <a:buChar char="o"/>
            </a:pPr>
            <a:r>
              <a:rPr lang="en-US" sz="1600" dirty="0" smtClean="0">
                <a:solidFill>
                  <a:schemeClr val="tx1"/>
                </a:solidFill>
              </a:rPr>
              <a:t>=&gt; should be removed  ? </a:t>
            </a:r>
          </a:p>
          <a:p>
            <a:pPr marL="455613" lvl="2" indent="0">
              <a:buNone/>
            </a:pPr>
            <a:endParaRPr lang="en-US" sz="1600" dirty="0" smtClean="0">
              <a:solidFill>
                <a:schemeClr val="tx1"/>
              </a:solidFill>
            </a:endParaRPr>
          </a:p>
          <a:p>
            <a:pPr lvl="1">
              <a:buClr>
                <a:srgbClr val="C00000"/>
              </a:buClr>
              <a:buFont typeface="Wingdings" panose="05000000000000000000" pitchFamily="2" charset="2"/>
              <a:buChar char="Ø"/>
            </a:pPr>
            <a:r>
              <a:rPr lang="en-US" sz="1800" dirty="0" smtClean="0">
                <a:solidFill>
                  <a:schemeClr val="tx1"/>
                </a:solidFill>
              </a:rPr>
              <a:t>  Other points …….</a:t>
            </a:r>
            <a:endParaRPr lang="en-US" sz="1800" dirty="0">
              <a:solidFill>
                <a:schemeClr val="tx1"/>
              </a:solidFill>
            </a:endParaRPr>
          </a:p>
          <a:p>
            <a:pPr lvl="2">
              <a:buFont typeface="Courier New" panose="02070309020205020404" pitchFamily="49" charset="0"/>
              <a:buChar char="o"/>
            </a:pPr>
            <a:endParaRPr lang="en-US" sz="1600" dirty="0">
              <a:solidFill>
                <a:schemeClr val="tx1"/>
              </a:solidFill>
            </a:endParaRPr>
          </a:p>
          <a:p>
            <a:pPr marL="225425" lvl="1" indent="0">
              <a:buClr>
                <a:srgbClr val="C00000"/>
              </a:buClr>
              <a:buNone/>
            </a:pPr>
            <a:endParaRPr lang="en-GB" altLang="en-US" sz="1800" dirty="0"/>
          </a:p>
          <a:p>
            <a:pPr marL="455613" lvl="2" indent="0">
              <a:buClr>
                <a:srgbClr val="C00000"/>
              </a:buClr>
              <a:buNone/>
            </a:pPr>
            <a:endParaRPr lang="en-GB" altLang="en-US" sz="1600"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grpSp>
        <p:nvGrpSpPr>
          <p:cNvPr id="16" name="Group 16"/>
          <p:cNvGrpSpPr>
            <a:grpSpLocks/>
          </p:cNvGrpSpPr>
          <p:nvPr/>
        </p:nvGrpSpPr>
        <p:grpSpPr bwMode="auto">
          <a:xfrm>
            <a:off x="7272337" y="34783"/>
            <a:ext cx="1136751" cy="1318872"/>
            <a:chOff x="364933" y="1919437"/>
            <a:chExt cx="1458932" cy="1973445"/>
          </a:xfrm>
        </p:grpSpPr>
        <p:grpSp>
          <p:nvGrpSpPr>
            <p:cNvPr id="17" name="Group 11"/>
            <p:cNvGrpSpPr>
              <a:grpSpLocks/>
            </p:cNvGrpSpPr>
            <p:nvPr/>
          </p:nvGrpSpPr>
          <p:grpSpPr bwMode="auto">
            <a:xfrm>
              <a:off x="364933" y="1919437"/>
              <a:ext cx="1458932" cy="1232765"/>
              <a:chOff x="375950" y="1721133"/>
              <a:chExt cx="1458932" cy="1232765"/>
            </a:xfrm>
          </p:grpSpPr>
          <p:pic>
            <p:nvPicPr>
              <p:cNvPr id="19" name="Picture 18" descr="gif_anime_sports_028.g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75950" y="1810898"/>
                <a:ext cx="1143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19"/>
              <p:cNvSpPr txBox="1"/>
              <p:nvPr/>
            </p:nvSpPr>
            <p:spPr>
              <a:xfrm>
                <a:off x="1156491" y="1721133"/>
                <a:ext cx="678391" cy="399988"/>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fontAlgn="auto">
                  <a:spcBef>
                    <a:spcPts val="0"/>
                  </a:spcBef>
                  <a:spcAft>
                    <a:spcPts val="0"/>
                  </a:spcAft>
                  <a:defRPr/>
                </a:pPr>
                <a:r>
                  <a:rPr lang="fr-FR"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cs typeface="+mn-cs"/>
                  </a:rPr>
                  <a:t>2016</a:t>
                </a:r>
                <a:endParaRPr lang="fr-FR"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cs typeface="+mn-cs"/>
                </a:endParaRPr>
              </a:p>
            </p:txBody>
          </p:sp>
        </p:grpSp>
        <p:sp>
          <p:nvSpPr>
            <p:cNvPr id="18" name="TextBox 15"/>
            <p:cNvSpPr txBox="1">
              <a:spLocks noChangeArrowheads="1"/>
            </p:cNvSpPr>
            <p:nvPr/>
          </p:nvSpPr>
          <p:spPr bwMode="auto">
            <a:xfrm>
              <a:off x="583895" y="3029635"/>
              <a:ext cx="683045" cy="863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endParaRPr lang="fr-FR" altLang="en-US" sz="4000" dirty="0">
                <a:latin typeface="Wide Latin" panose="020A0A07050505020404" pitchFamily="18" charset="0"/>
              </a:endParaRPr>
            </a:p>
          </p:txBody>
        </p:sp>
      </p:grpSp>
    </p:spTree>
    <p:extLst>
      <p:ext uri="{BB962C8B-B14F-4D97-AF65-F5344CB8AC3E}">
        <p14:creationId xmlns:p14="http://schemas.microsoft.com/office/powerpoint/2010/main" val="2213733172"/>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63556</TotalTime>
  <Pages>15</Pages>
  <Words>1010</Words>
  <Application>Microsoft Office PowerPoint</Application>
  <PresentationFormat>Custom</PresentationFormat>
  <Paragraphs>177</Paragraphs>
  <Slides>7</Slides>
  <Notes>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7</vt:i4>
      </vt:variant>
    </vt:vector>
  </HeadingPairs>
  <TitlesOfParts>
    <vt:vector size="16" baseType="lpstr">
      <vt:lpstr>ＭＳ Ｐゴシック</vt:lpstr>
      <vt:lpstr>Arial</vt:lpstr>
      <vt:lpstr>Arial Narrow</vt:lpstr>
      <vt:lpstr>Courier New</vt:lpstr>
      <vt:lpstr>Tahoma</vt:lpstr>
      <vt:lpstr>Times New Roman</vt:lpstr>
      <vt:lpstr>Wide Latin</vt:lpstr>
      <vt:lpstr>Wingdings</vt:lpstr>
      <vt:lpstr>OMA Template</vt:lpstr>
      <vt:lpstr>OMA-DM-LightweightM2M-2016-0147R01-INP  Bootstrap &amp; Multi-Servers related &amp; unrelated Issues </vt:lpstr>
      <vt:lpstr>BootStrap &amp; MultiServers issues</vt:lpstr>
      <vt:lpstr>Recap on Short Server ID usage                         in LwM2M TS 1.0</vt:lpstr>
      <vt:lpstr>Bootstrap Section : Questions &amp; fixes</vt:lpstr>
      <vt:lpstr>Bootstrap Section : Questions &amp; Fixes</vt:lpstr>
      <vt:lpstr>Single &amp; Multi-Servers Context</vt:lpstr>
      <vt:lpstr>Next Steps  :  TS 1.0 </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ThGarnier (Gemalto)</cp:lastModifiedBy>
  <cp:revision>672</cp:revision>
  <cp:lastPrinted>2016-10-17T14:55:21Z</cp:lastPrinted>
  <dcterms:created xsi:type="dcterms:W3CDTF">2002-03-19T14:05:12Z</dcterms:created>
  <dcterms:modified xsi:type="dcterms:W3CDTF">2016-10-23T21:42:40Z</dcterms:modified>
</cp:coreProperties>
</file>