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10"/>
  </p:notesMasterIdLst>
  <p:handoutMasterIdLst>
    <p:handoutMasterId r:id="rId11"/>
  </p:handoutMasterIdLst>
  <p:sldIdLst>
    <p:sldId id="293" r:id="rId2"/>
    <p:sldId id="334" r:id="rId3"/>
    <p:sldId id="319" r:id="rId4"/>
    <p:sldId id="320" r:id="rId5"/>
    <p:sldId id="327" r:id="rId6"/>
    <p:sldId id="325" r:id="rId7"/>
    <p:sldId id="333" r:id="rId8"/>
    <p:sldId id="326" r:id="rId9"/>
  </p:sldIdLst>
  <p:sldSz cx="9363075" cy="7023100"/>
  <p:notesSz cx="6797675" cy="9928225"/>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3128"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AEAEA"/>
    <a:srgbClr val="860043"/>
    <a:srgbClr val="330066"/>
    <a:srgbClr val="543800"/>
    <a:srgbClr val="660033"/>
    <a:srgbClr val="FDB5C3"/>
    <a:srgbClr val="99FFCC"/>
    <a:srgbClr val="FFCCCC"/>
    <a:srgbClr val="FEEDCE"/>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224" autoAdjust="0"/>
    <p:restoredTop sz="94624" autoAdjust="0"/>
  </p:normalViewPr>
  <p:slideViewPr>
    <p:cSldViewPr>
      <p:cViewPr varScale="1">
        <p:scale>
          <a:sx n="75" d="100"/>
          <a:sy n="75" d="100"/>
        </p:scale>
        <p:origin x="1170" y="54"/>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00" d="100"/>
          <a:sy n="100" d="100"/>
        </p:scale>
        <p:origin x="1428" y="72"/>
      </p:cViewPr>
      <p:guideLst>
        <p:guide orient="horz" pos="3128"/>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US"/>
          </a:p>
        </p:txBody>
      </p:sp>
    </p:spTree>
    <p:extLst>
      <p:ext uri="{BB962C8B-B14F-4D97-AF65-F5344CB8AC3E}">
        <p14:creationId xmlns:p14="http://schemas.microsoft.com/office/powerpoint/2010/main" val="41538704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6463" y="4733852"/>
            <a:ext cx="4984750" cy="4487710"/>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5" name="Rectangle 3"/>
          <p:cNvSpPr>
            <a:spLocks noGrp="1" noRot="1" noChangeAspect="1" noChangeArrowheads="1" noTextEdit="1"/>
          </p:cNvSpPr>
          <p:nvPr>
            <p:ph type="sldImg" idx="2"/>
          </p:nvPr>
        </p:nvSpPr>
        <p:spPr bwMode="auto">
          <a:xfrm>
            <a:off x="1079500" y="862013"/>
            <a:ext cx="4638675" cy="34798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749614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a:ln/>
        </p:spPr>
      </p:sp>
      <p:sp>
        <p:nvSpPr>
          <p:cNvPr id="5123"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dirty="0" smtClean="0">
              <a:latin typeface="Arial" panose="020B0604020202020204" pitchFamily="34" charset="0"/>
            </a:endParaRPr>
          </a:p>
        </p:txBody>
      </p:sp>
    </p:spTree>
    <p:extLst>
      <p:ext uri="{BB962C8B-B14F-4D97-AF65-F5344CB8AC3E}">
        <p14:creationId xmlns:p14="http://schemas.microsoft.com/office/powerpoint/2010/main" val="18325735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just">
              <a:spcBef>
                <a:spcPct val="0"/>
              </a:spcBef>
            </a:pPr>
            <a:endParaRPr lang="en-US" altLang="en-US" smtClean="0">
              <a:latin typeface="Arial" panose="020B0604020202020204" pitchFamily="34" charset="0"/>
            </a:endParaRPr>
          </a:p>
        </p:txBody>
      </p:sp>
      <p:sp>
        <p:nvSpPr>
          <p:cNvPr id="9220" name="Slide Number Placeholder 3"/>
          <p:cNvSpPr>
            <a:spLocks noGrp="1"/>
          </p:cNvSpPr>
          <p:nvPr>
            <p:ph type="sldNum" sz="quarter" idx="5"/>
          </p:nvPr>
        </p:nvSpPr>
        <p:spPr bwMode="auto">
          <a:xfrm>
            <a:off x="3851275" y="9429750"/>
            <a:ext cx="2944813" cy="4968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33425" indent="-282575">
              <a:defRPr>
                <a:solidFill>
                  <a:schemeClr val="tx1"/>
                </a:solidFill>
                <a:latin typeface="Arial" panose="020B0604020202020204" pitchFamily="34" charset="0"/>
                <a:cs typeface="Arial" panose="020B0604020202020204" pitchFamily="34" charset="0"/>
              </a:defRPr>
            </a:lvl2pPr>
            <a:lvl3pPr marL="1130300" indent="-225425">
              <a:defRPr>
                <a:solidFill>
                  <a:schemeClr val="tx1"/>
                </a:solidFill>
                <a:latin typeface="Arial" panose="020B0604020202020204" pitchFamily="34" charset="0"/>
                <a:cs typeface="Arial" panose="020B0604020202020204" pitchFamily="34" charset="0"/>
              </a:defRPr>
            </a:lvl3pPr>
            <a:lvl4pPr marL="1582738" indent="-225425">
              <a:defRPr>
                <a:solidFill>
                  <a:schemeClr val="tx1"/>
                </a:solidFill>
                <a:latin typeface="Arial" panose="020B0604020202020204" pitchFamily="34" charset="0"/>
                <a:cs typeface="Arial" panose="020B0604020202020204" pitchFamily="34" charset="0"/>
              </a:defRPr>
            </a:lvl4pPr>
            <a:lvl5pPr marL="2035175" indent="-225425">
              <a:defRPr>
                <a:solidFill>
                  <a:schemeClr val="tx1"/>
                </a:solidFill>
                <a:latin typeface="Arial" panose="020B0604020202020204" pitchFamily="34" charset="0"/>
                <a:cs typeface="Arial" panose="020B0604020202020204" pitchFamily="34" charset="0"/>
              </a:defRPr>
            </a:lvl5pPr>
            <a:lvl6pPr marL="2492375" indent="-22542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49575" indent="-22542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06775" indent="-22542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63975" indent="-22542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9E355EA-6CC5-4CE5-B33B-9D73E2724FCB}" type="slidenum">
              <a:rPr lang="en-US" altLang="en-US" smtClean="0"/>
              <a:pPr/>
              <a:t>2</a:t>
            </a:fld>
            <a:endParaRPr lang="en-US" altLang="en-US" smtClean="0"/>
          </a:p>
        </p:txBody>
      </p:sp>
    </p:spTree>
    <p:extLst>
      <p:ext uri="{BB962C8B-B14F-4D97-AF65-F5344CB8AC3E}">
        <p14:creationId xmlns:p14="http://schemas.microsoft.com/office/powerpoint/2010/main" val="35464423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31703021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11470494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dirty="0" smtClean="0">
              <a:latin typeface="Arial" panose="020B0604020202020204" pitchFamily="34" charset="0"/>
            </a:endParaRPr>
          </a:p>
        </p:txBody>
      </p:sp>
    </p:spTree>
    <p:extLst>
      <p:ext uri="{BB962C8B-B14F-4D97-AF65-F5344CB8AC3E}">
        <p14:creationId xmlns:p14="http://schemas.microsoft.com/office/powerpoint/2010/main" val="11993111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28942089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23382667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112569407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2596747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9040282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635801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Header and content">
    <p:spTree>
      <p:nvGrpSpPr>
        <p:cNvPr id="1" name=""/>
        <p:cNvGrpSpPr/>
        <p:nvPr/>
      </p:nvGrpSpPr>
      <p:grpSpPr>
        <a:xfrm>
          <a:off x="0" y="0"/>
          <a:ext cx="0" cy="0"/>
          <a:chOff x="0" y="0"/>
          <a:chExt cx="0" cy="0"/>
        </a:xfrm>
      </p:grpSpPr>
      <p:sp>
        <p:nvSpPr>
          <p:cNvPr id="8" name="Platshållare för text 2"/>
          <p:cNvSpPr>
            <a:spLocks noGrp="1"/>
          </p:cNvSpPr>
          <p:nvPr>
            <p:ph idx="1"/>
          </p:nvPr>
        </p:nvSpPr>
        <p:spPr>
          <a:xfrm>
            <a:off x="773755" y="1238181"/>
            <a:ext cx="7818818" cy="4769301"/>
          </a:xfrm>
          <a:prstGeom prst="rect">
            <a:avLst/>
          </a:prstGeom>
        </p:spPr>
        <p:txBody>
          <a:bodyPr/>
          <a:lstStyle>
            <a:lvl1pPr marL="202752" indent="-202752">
              <a:buSzPct val="100000"/>
              <a:buFontTx/>
              <a:buBlip>
                <a:blip r:embed="rId2"/>
              </a:buBlip>
              <a:defRPr/>
            </a:lvl1pPr>
            <a:lvl2pPr marL="419405" indent="-204826">
              <a:buSzPct val="100000"/>
              <a:buFontTx/>
              <a:buBlip>
                <a:blip r:embed="rId2"/>
              </a:buBlip>
              <a:defRPr/>
            </a:lvl2pPr>
            <a:lvl3pPr marL="624230" indent="-195072">
              <a:buSzPct val="100000"/>
              <a:buFontTx/>
              <a:buBlip>
                <a:blip r:embed="rId2"/>
              </a:buBlip>
              <a:defRPr/>
            </a:lvl3pPr>
            <a:lvl4pPr marL="819302" indent="-203201">
              <a:buSzPct val="100000"/>
              <a:buFontTx/>
              <a:buBlip>
                <a:blip r:embed="rId2"/>
              </a:buBlip>
              <a:defRPr/>
            </a:lvl4pPr>
            <a:lvl5pPr marL="1033882" indent="-204826">
              <a:buSzPct val="100000"/>
              <a:buFontTx/>
              <a:buBlip>
                <a:blip r:embed="rId2"/>
              </a:buBlip>
              <a:defRPr/>
            </a:lvl5pPr>
            <a:lvl6pPr marL="1228954" indent="-195072">
              <a:buSzPct val="100000"/>
              <a:buFontTx/>
              <a:buBlip>
                <a:blip r:embed="rId2"/>
              </a:buBlip>
              <a:defRPr/>
            </a:lvl6pPr>
            <a:lvl7pPr marL="1438657" indent="-199949">
              <a:buSzPct val="100000"/>
              <a:buFontTx/>
              <a:buBlip>
                <a:blip r:embed="rId2"/>
              </a:buBlip>
              <a:defRPr/>
            </a:lvl7pPr>
            <a:lvl8pPr marL="1658112" indent="-214579">
              <a:buSzPct val="100000"/>
              <a:buFontTx/>
              <a:buBlip>
                <a:blip r:embed="rId2"/>
              </a:buBlip>
              <a:defRPr/>
            </a:lvl8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dirty="0" smtClean="0"/>
          </a:p>
        </p:txBody>
      </p:sp>
      <p:sp>
        <p:nvSpPr>
          <p:cNvPr id="5" name="Platshållare för bildnummer 5"/>
          <p:cNvSpPr>
            <a:spLocks noGrp="1"/>
          </p:cNvSpPr>
          <p:nvPr>
            <p:ph type="sldNum" sz="quarter" idx="11"/>
          </p:nvPr>
        </p:nvSpPr>
        <p:spPr>
          <a:xfrm>
            <a:off x="396630" y="6603665"/>
            <a:ext cx="273090" cy="160947"/>
          </a:xfrm>
          <a:prstGeom prst="rect">
            <a:avLst/>
          </a:prstGeom>
        </p:spPr>
        <p:txBody>
          <a:bodyPr/>
          <a:lstStyle>
            <a:lvl1pPr>
              <a:defRPr/>
            </a:lvl1pPr>
          </a:lstStyle>
          <a:p>
            <a:pPr>
              <a:defRPr/>
            </a:pPr>
            <a:endParaRPr lang="en-GB" alt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824079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1851721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117481291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8350495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1747446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3871576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223495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64911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51048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r>
              <a:rPr lang="en-GB" altLang="en-US" sz="1000" b="1" dirty="0">
                <a:cs typeface="Times New Roman" panose="02020603050405020304" pitchFamily="18" charset="0"/>
              </a:rPr>
              <a:t>© </a:t>
            </a:r>
            <a:r>
              <a:rPr lang="en-GB" altLang="en-US" sz="1000" b="1" dirty="0" smtClean="0">
                <a:cs typeface="Times New Roman" panose="02020603050405020304" pitchFamily="18" charset="0"/>
              </a:rPr>
              <a:t>2017 </a:t>
            </a:r>
            <a:r>
              <a:rPr lang="en-GB" altLang="en-US" sz="1000" b="1" dirty="0">
                <a:cs typeface="Times New Roman" panose="02020603050405020304" pitchFamily="18" charset="0"/>
              </a:rPr>
              <a:t>Open Mobile Alliance Ltd.  All Rights Reserved.</a:t>
            </a:r>
            <a:endParaRPr lang="en-US" altLang="en-US" sz="1000" b="1" dirty="0"/>
          </a:p>
          <a:p>
            <a:r>
              <a:rPr lang="en-US" altLang="en-US" sz="900" b="1" dirty="0">
                <a:latin typeface="Arial Narrow" panose="020B0606020202030204" pitchFamily="34" charset="0"/>
                <a:cs typeface="Times New Roman" panose="02020603050405020304" pitchFamily="18" charset="0"/>
              </a:rPr>
              <a:t>Used with the permission of the Open Mobile Alliance Ltd. under the terms as stated in this document.</a:t>
            </a:r>
            <a:endParaRPr lang="en-US" altLang="en-US" sz="900" b="1" dirty="0">
              <a:solidFill>
                <a:srgbClr val="999999"/>
              </a:solidFill>
              <a:latin typeface="Arial Narrow" panose="020B0606020202030204" pitchFamily="34" charset="0"/>
            </a:endParaRPr>
          </a:p>
        </p:txBody>
      </p:sp>
      <p:sp>
        <p:nvSpPr>
          <p:cNvPr id="1031" name="Rectangle 18"/>
          <p:cNvSpPr>
            <a:spLocks noChangeArrowheads="1"/>
          </p:cNvSpPr>
          <p:nvPr userDrawn="1"/>
        </p:nvSpPr>
        <p:spPr bwMode="auto">
          <a:xfrm>
            <a:off x="4724400" y="6629400"/>
            <a:ext cx="3352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ctr"/>
            <a:r>
              <a:rPr lang="en-US" altLang="ja-JP" sz="1800" dirty="0" smtClean="0">
                <a:ea typeface="ＭＳ Ｐゴシック" panose="020B0600070205080204" pitchFamily="34" charset="-128"/>
              </a:rPr>
              <a:t>OMA-LWM2M-2017-0033-INP</a:t>
            </a:r>
            <a:endParaRPr lang="en-US" altLang="en-US" sz="1800" b="1" dirty="0">
              <a:latin typeface="Arial Narrow" panose="020B0606020202030204" pitchFamily="34" charset="0"/>
            </a:endParaRPr>
          </a:p>
        </p:txBody>
      </p:sp>
      <p:sp>
        <p:nvSpPr>
          <p:cNvPr id="1032" name="Rectangle 19"/>
          <p:cNvSpPr>
            <a:spLocks noChangeArrowheads="1"/>
          </p:cNvSpPr>
          <p:nvPr userDrawn="1"/>
        </p:nvSpPr>
        <p:spPr bwMode="auto">
          <a:xfrm>
            <a:off x="8001000" y="6629400"/>
            <a:ext cx="1362075" cy="404813"/>
          </a:xfrm>
          <a:prstGeom prst="rect">
            <a:avLst/>
          </a:prstGeom>
          <a:noFill/>
          <a:ln w="12700">
            <a:noFill/>
            <a:miter lim="800000"/>
            <a:headEnd/>
            <a:tailEnd/>
          </a:ln>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en-US" sz="1800" b="1" smtClean="0">
                <a:latin typeface="Arial Narrow" panose="020B0606020202030204" pitchFamily="34" charset="0"/>
              </a:rPr>
              <a:t>Slide #</a:t>
            </a:r>
            <a:fld id="{FD6CA7DB-08DD-4033-8306-D47E4195CDD5}" type="slidenum">
              <a:rPr lang="en-US" altLang="en-US" sz="1800" b="1" smtClean="0">
                <a:latin typeface="Arial Narrow" panose="020B0606020202030204" pitchFamily="34" charset="0"/>
              </a:rPr>
              <a:pPr algn="r">
                <a:lnSpc>
                  <a:spcPct val="90000"/>
                </a:lnSpc>
                <a:defRPr/>
              </a:pPr>
              <a:t>‹#›</a:t>
            </a:fld>
            <a:r>
              <a:rPr lang="en-US" altLang="en-US" sz="1800" b="1" smtClean="0">
                <a:latin typeface="Arial Narrow" panose="020B0606020202030204" pitchFamily="34" charset="0"/>
              </a:rPr>
              <a:t/>
            </a:r>
            <a:br>
              <a:rPr lang="en-US" altLang="en-US" sz="1800" b="1" smtClean="0">
                <a:latin typeface="Arial Narrow" panose="020B0606020202030204" pitchFamily="34" charset="0"/>
              </a:rPr>
            </a:br>
            <a:r>
              <a:rPr lang="en-US" altLang="en-US" sz="500" smtClean="0">
                <a:solidFill>
                  <a:srgbClr val="999999"/>
                </a:solidFill>
              </a:rPr>
              <a:t>[OMA-Template-SlideDeck-20140101-I]</a:t>
            </a:r>
            <a:endParaRPr lang="en-US" altLang="en-US" sz="1800" b="1" smtClean="0">
              <a:latin typeface="Arial Narrow" panose="020B0606020202030204"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en-US"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dirty="0" smtClean="0"/>
              <a:t>1st Level Bullet</a:t>
            </a:r>
          </a:p>
          <a:p>
            <a:pPr lvl="1"/>
            <a:r>
              <a:rPr lang="en-US" altLang="en-US" dirty="0" smtClean="0"/>
              <a:t>2nd Level Bullet</a:t>
            </a:r>
          </a:p>
          <a:p>
            <a:pPr lvl="2"/>
            <a:r>
              <a:rPr lang="en-US" altLang="en-US" dirty="0" smtClean="0"/>
              <a:t>3rd Level Bullet</a:t>
            </a:r>
          </a:p>
          <a:p>
            <a:pPr lvl="3"/>
            <a:r>
              <a:rPr lang="en-US" altLang="en-US" dirty="0" smtClean="0"/>
              <a:t>4th Level Bullet</a:t>
            </a:r>
          </a:p>
          <a:p>
            <a:pPr lvl="4"/>
            <a:r>
              <a:rPr lang="en-US" altLang="en-US" dirty="0" smtClean="0"/>
              <a:t>5th Level Bullet</a:t>
            </a:r>
          </a:p>
        </p:txBody>
      </p:sp>
    </p:spTree>
  </p:cSld>
  <p:clrMap bg1="lt1" tx1="dk1" bg2="lt2" tx2="dk2" accent1="accent1" accent2="accent2" accent3="accent3" accent4="accent4" accent5="accent5" accent6="accent6" hlink="hlink" folHlink="folHlink"/>
  <p:sldLayoutIdLst>
    <p:sldLayoutId id="2147483674"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5" r:id="rId13"/>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http://www.openmobilealliance.org/UseAgreement.html" TargetMode="External"/><Relationship Id="rId4" Type="http://schemas.openxmlformats.org/officeDocument/2006/relationships/hyperlink" Target="mailto:thierry.garnier@gemalto.com"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098"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27"/>
          <p:cNvSpPr>
            <a:spLocks noChangeArrowheads="1"/>
          </p:cNvSpPr>
          <p:nvPr/>
        </p:nvSpPr>
        <p:spPr bwMode="auto">
          <a:xfrm>
            <a:off x="642938" y="1981200"/>
            <a:ext cx="8305800"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tabLst>
                <a:tab pos="1827213" algn="r"/>
                <a:tab pos="1939925" algn="l"/>
              </a:tabLst>
              <a:defRPr sz="2000">
                <a:solidFill>
                  <a:schemeClr val="tx1"/>
                </a:solidFill>
                <a:latin typeface="Arial" panose="020B0604020202020204" pitchFamily="34" charset="0"/>
              </a:defRPr>
            </a:lvl1pPr>
            <a:lvl2pPr marL="742950" indent="-285750" defTabSz="762000">
              <a:lnSpc>
                <a:spcPct val="90000"/>
              </a:lnSpc>
              <a:tabLst>
                <a:tab pos="1827213" algn="r"/>
                <a:tab pos="1939925" algn="l"/>
              </a:tabLst>
              <a:defRPr sz="2000">
                <a:solidFill>
                  <a:schemeClr val="tx1"/>
                </a:solidFill>
                <a:latin typeface="Arial" panose="020B0604020202020204" pitchFamily="34" charset="0"/>
              </a:defRPr>
            </a:lvl2pPr>
            <a:lvl3pPr marL="1143000" indent="-228600" defTabSz="762000">
              <a:lnSpc>
                <a:spcPct val="90000"/>
              </a:lnSpc>
              <a:tabLst>
                <a:tab pos="1827213" algn="r"/>
                <a:tab pos="1939925" algn="l"/>
              </a:tabLst>
              <a:defRPr sz="2000">
                <a:solidFill>
                  <a:schemeClr val="tx1"/>
                </a:solidFill>
                <a:latin typeface="Arial" panose="020B0604020202020204" pitchFamily="34" charset="0"/>
              </a:defRPr>
            </a:lvl3pPr>
            <a:lvl4pPr marL="1600200" indent="-228600" defTabSz="762000">
              <a:lnSpc>
                <a:spcPct val="90000"/>
              </a:lnSpc>
              <a:tabLst>
                <a:tab pos="1827213" algn="r"/>
                <a:tab pos="1939925" algn="l"/>
              </a:tabLst>
              <a:defRPr sz="2000">
                <a:solidFill>
                  <a:schemeClr val="tx1"/>
                </a:solidFill>
                <a:latin typeface="Arial" panose="020B0604020202020204" pitchFamily="34" charset="0"/>
              </a:defRPr>
            </a:lvl4pPr>
            <a:lvl5pPr marL="2057400" indent="-228600" defTabSz="762000">
              <a:lnSpc>
                <a:spcPct val="90000"/>
              </a:lnSpc>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en-US" b="1" dirty="0">
                <a:latin typeface="Tahoma" panose="020B0604030504040204" pitchFamily="34" charset="0"/>
              </a:rPr>
              <a:t>	Submitted To:	OMA-DM</a:t>
            </a:r>
          </a:p>
          <a:p>
            <a:pPr>
              <a:lnSpc>
                <a:spcPct val="95000"/>
              </a:lnSpc>
              <a:spcAft>
                <a:spcPct val="35000"/>
              </a:spcAft>
            </a:pPr>
            <a:r>
              <a:rPr lang="en-US" altLang="en-US" b="1" dirty="0">
                <a:latin typeface="Tahoma" panose="020B0604030504040204" pitchFamily="34" charset="0"/>
              </a:rPr>
              <a:t>	Date:	</a:t>
            </a:r>
            <a:r>
              <a:rPr lang="en-US" altLang="en-US" b="1" dirty="0" smtClean="0">
                <a:latin typeface="Tahoma" panose="020B0604030504040204" pitchFamily="34" charset="0"/>
              </a:rPr>
              <a:t>2017 February 07th</a:t>
            </a:r>
            <a:r>
              <a:rPr lang="en-US" altLang="en-US" b="1" dirty="0">
                <a:latin typeface="Tahoma" panose="020B0604030504040204" pitchFamily="34" charset="0"/>
              </a:rPr>
              <a:t>	</a:t>
            </a:r>
          </a:p>
          <a:p>
            <a:pPr>
              <a:lnSpc>
                <a:spcPct val="95000"/>
              </a:lnSpc>
              <a:spcAft>
                <a:spcPct val="35000"/>
              </a:spcAft>
            </a:pPr>
            <a:r>
              <a:rPr lang="en-US" altLang="en-US" b="1" dirty="0">
                <a:latin typeface="Tahoma" panose="020B0604030504040204" pitchFamily="34" charset="0"/>
              </a:rPr>
              <a:t>	Availability:	      Public            OMA Confidential</a:t>
            </a:r>
          </a:p>
          <a:p>
            <a:pPr>
              <a:lnSpc>
                <a:spcPct val="95000"/>
              </a:lnSpc>
              <a:spcAft>
                <a:spcPct val="35000"/>
              </a:spcAft>
            </a:pPr>
            <a:endParaRPr lang="en-US" altLang="en-US" b="1" dirty="0">
              <a:latin typeface="Tahoma" panose="020B0604030504040204" pitchFamily="34" charset="0"/>
            </a:endParaRPr>
          </a:p>
          <a:p>
            <a:pPr>
              <a:lnSpc>
                <a:spcPct val="95000"/>
              </a:lnSpc>
              <a:spcAft>
                <a:spcPct val="35000"/>
              </a:spcAft>
            </a:pPr>
            <a:r>
              <a:rPr lang="en-US" altLang="en-US" b="1" dirty="0">
                <a:latin typeface="Tahoma" panose="020B0604030504040204" pitchFamily="34" charset="0"/>
              </a:rPr>
              <a:t>	Contact:	Thierry GARNIER, </a:t>
            </a:r>
            <a:r>
              <a:rPr lang="en-US" altLang="en-US" b="1" dirty="0" smtClean="0">
                <a:latin typeface="Tahoma" panose="020B0604030504040204" pitchFamily="34" charset="0"/>
                <a:hlinkClick r:id="rId4"/>
              </a:rPr>
              <a:t>thierry.garnier@gemalto.com</a:t>
            </a:r>
            <a:endParaRPr lang="en-US" altLang="en-US" b="1" dirty="0" smtClean="0">
              <a:latin typeface="Tahoma" panose="020B0604030504040204" pitchFamily="34" charset="0"/>
            </a:endParaRPr>
          </a:p>
          <a:p>
            <a:pPr>
              <a:lnSpc>
                <a:spcPct val="95000"/>
              </a:lnSpc>
              <a:spcAft>
                <a:spcPct val="35000"/>
              </a:spcAft>
            </a:pPr>
            <a:r>
              <a:rPr lang="fr-FR" altLang="en-US" b="1" dirty="0">
                <a:latin typeface="Tahoma" panose="020B0604030504040204" pitchFamily="34" charset="0"/>
              </a:rPr>
              <a:t> </a:t>
            </a:r>
            <a:r>
              <a:rPr lang="fr-FR" altLang="en-US" b="1" dirty="0" smtClean="0">
                <a:latin typeface="Tahoma" panose="020B0604030504040204" pitchFamily="34" charset="0"/>
              </a:rPr>
              <a:t>                         </a:t>
            </a:r>
            <a:endParaRPr lang="en-US" altLang="en-US" sz="1800" b="1" dirty="0">
              <a:latin typeface="Tahoma" panose="020B0604030504040204" pitchFamily="34" charset="0"/>
            </a:endParaRPr>
          </a:p>
          <a:p>
            <a:pPr>
              <a:lnSpc>
                <a:spcPct val="95000"/>
              </a:lnSpc>
              <a:spcAft>
                <a:spcPct val="35000"/>
              </a:spcAft>
            </a:pPr>
            <a:r>
              <a:rPr lang="en-US" altLang="en-US" b="1" dirty="0">
                <a:latin typeface="Tahoma" panose="020B0604030504040204" pitchFamily="34" charset="0"/>
              </a:rPr>
              <a:t>	 	</a:t>
            </a:r>
          </a:p>
          <a:p>
            <a:pPr>
              <a:lnSpc>
                <a:spcPct val="95000"/>
              </a:lnSpc>
              <a:spcAft>
                <a:spcPct val="35000"/>
              </a:spcAft>
            </a:pPr>
            <a:r>
              <a:rPr lang="en-US" altLang="en-US" b="1" dirty="0">
                <a:latin typeface="Tahoma" panose="020B0604030504040204" pitchFamily="34" charset="0"/>
              </a:rPr>
              <a:t>          	Source:  Gemalto N.V</a:t>
            </a:r>
          </a:p>
        </p:txBody>
      </p:sp>
      <p:sp>
        <p:nvSpPr>
          <p:cNvPr id="4100" name="Rectangle 26"/>
          <p:cNvSpPr>
            <a:spLocks noGrp="1" noChangeArrowheads="1"/>
          </p:cNvSpPr>
          <p:nvPr>
            <p:ph type="ctrTitle" idx="4294967295"/>
          </p:nvPr>
        </p:nvSpPr>
        <p:spPr>
          <a:xfrm>
            <a:off x="1366838" y="228600"/>
            <a:ext cx="7996237" cy="1549400"/>
          </a:xfrm>
          <a:noFill/>
        </p:spPr>
        <p:txBody>
          <a:bodyPr anchor="t"/>
          <a:lstStyle/>
          <a:p>
            <a:r>
              <a:rPr lang="en-US" altLang="ja-JP" sz="2800" dirty="0" smtClean="0">
                <a:ea typeface="ＭＳ Ｐゴシック" panose="020B0600070205080204" pitchFamily="34" charset="-128"/>
              </a:rPr>
              <a:t>OMA-DM-LightweightM2M-2017-0033-INP</a:t>
            </a:r>
            <a:br>
              <a:rPr lang="en-US" altLang="ja-JP" sz="2800" dirty="0" smtClean="0">
                <a:ea typeface="ＭＳ Ｐゴシック" panose="020B0600070205080204" pitchFamily="34" charset="-128"/>
              </a:rPr>
            </a:br>
            <a:r>
              <a:rPr lang="en-US" altLang="ja-JP" sz="2800" dirty="0" smtClean="0">
                <a:ea typeface="ＭＳ Ｐゴシック" panose="020B0600070205080204" pitchFamily="34" charset="-128"/>
              </a:rPr>
              <a:t/>
            </a:r>
            <a:br>
              <a:rPr lang="en-US" altLang="ja-JP" sz="2800" dirty="0" smtClean="0">
                <a:ea typeface="ＭＳ Ｐゴシック" panose="020B0600070205080204" pitchFamily="34" charset="-128"/>
              </a:rPr>
            </a:br>
            <a:r>
              <a:rPr lang="en-US" altLang="ja-JP" sz="2800" dirty="0" smtClean="0">
                <a:ea typeface="ＭＳ Ｐゴシック" panose="020B0600070205080204" pitchFamily="34" charset="-128"/>
              </a:rPr>
              <a:t>Gemalto Proposal for LwM2M enhancement </a:t>
            </a:r>
            <a:br>
              <a:rPr lang="en-US" altLang="ja-JP" sz="2800" dirty="0" smtClean="0">
                <a:ea typeface="ＭＳ Ｐゴシック" panose="020B0600070205080204" pitchFamily="34" charset="-128"/>
              </a:rPr>
            </a:br>
            <a:endParaRPr lang="en-US" altLang="en-US" sz="2800" dirty="0" smtClean="0"/>
          </a:p>
        </p:txBody>
      </p:sp>
      <p:sp>
        <p:nvSpPr>
          <p:cNvPr id="4101"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r>
              <a:rPr lang="en-US" altLang="en-US" sz="1800" b="1" dirty="0">
                <a:solidFill>
                  <a:srgbClr val="800000"/>
                </a:solidFill>
                <a:latin typeface="Tahoma" panose="020B0604030504040204" pitchFamily="34" charset="0"/>
              </a:rPr>
              <a:t>X</a:t>
            </a:r>
          </a:p>
        </p:txBody>
      </p:sp>
      <p:sp>
        <p:nvSpPr>
          <p:cNvPr id="4102"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endParaRPr lang="en-GB" altLang="en-US" sz="1800" b="1" dirty="0">
              <a:solidFill>
                <a:srgbClr val="800000"/>
              </a:solidFill>
              <a:latin typeface="Tahoma" panose="020B0604030504040204" pitchFamily="34" charset="0"/>
            </a:endParaRPr>
          </a:p>
        </p:txBody>
      </p:sp>
      <p:sp>
        <p:nvSpPr>
          <p:cNvPr id="4103" name="Text Box 57"/>
          <p:cNvSpPr txBox="1">
            <a:spLocks noChangeArrowheads="1"/>
          </p:cNvSpPr>
          <p:nvPr/>
        </p:nvSpPr>
        <p:spPr bwMode="auto">
          <a:xfrm>
            <a:off x="1296988" y="5080000"/>
            <a:ext cx="6781800" cy="635000"/>
          </a:xfrm>
          <a:prstGeom prst="rect">
            <a:avLst/>
          </a:prstGeom>
          <a:solidFill>
            <a:srgbClr val="EAEAEA"/>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spcBef>
                <a:spcPct val="35000"/>
              </a:spcBef>
            </a:pPr>
            <a:r>
              <a:rPr lang="en-US" altLang="en-US" sz="900" dirty="0">
                <a:cs typeface="Times New Roman" panose="02020603050405020304" pitchFamily="18" charset="0"/>
              </a:rPr>
              <a:t>USE OF THIS DOCUMENT BY NON-OMA MEMBERS IS SUBJECT TO ALL OF THE TERMS AND CONDITIONS OF THE USE AGREEMENT (located at </a:t>
            </a:r>
            <a:r>
              <a:rPr lang="en-US" altLang="en-US" sz="900" dirty="0">
                <a:cs typeface="Times New Roman" panose="02020603050405020304" pitchFamily="18" charset="0"/>
                <a:hlinkClick r:id="rId5"/>
              </a:rPr>
              <a:t>http://www.openmobilealliance.org/UseAgreement.html</a:t>
            </a:r>
            <a:r>
              <a:rPr lang="en-US" altLang="en-US" sz="900" dirty="0">
                <a:cs typeface="Times New Roman" panose="02020603050405020304" pitchFamily="18" charset="0"/>
              </a:rPr>
              <a:t>) AND IF YOU HAVE NOT AGREED TO THE TERMS OF THE USE AGREEMENT, YOU DO NOT HAVE THE RIGHT TO USE, COPY OR DISTRIBUTE THIS DOCUMENT.</a:t>
            </a:r>
          </a:p>
          <a:p>
            <a:pPr>
              <a:spcBef>
                <a:spcPct val="35000"/>
              </a:spcBef>
            </a:pPr>
            <a:r>
              <a:rPr lang="en-US" altLang="en-US" sz="900" dirty="0">
                <a:cs typeface="Times New Roman" panose="02020603050405020304" pitchFamily="18" charset="0"/>
              </a:rPr>
              <a:t>THIS DOCUMENT IS PROVIDED ON AN "AS IS" "AS AVAILABLE" AND "WITH ALL FAULTS" BASIS.</a:t>
            </a:r>
            <a:endParaRPr lang="en-US" altLang="en-US" sz="900" dirty="0"/>
          </a:p>
        </p:txBody>
      </p:sp>
      <p:sp>
        <p:nvSpPr>
          <p:cNvPr id="4104"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35000"/>
              </a:spcBef>
            </a:pPr>
            <a:r>
              <a:rPr lang="en-US" altLang="en-US" sz="900" b="1" dirty="0">
                <a:cs typeface="Times New Roman" panose="02020603050405020304" pitchFamily="18" charset="0"/>
              </a:rPr>
              <a:t>Intellectual Property Rights</a:t>
            </a:r>
          </a:p>
          <a:p>
            <a:pPr>
              <a:spcBef>
                <a:spcPct val="35000"/>
              </a:spcBef>
            </a:pPr>
            <a:r>
              <a:rPr lang="en-US" altLang="en-US" sz="900" dirty="0">
                <a:cs typeface="Times New Roman" panose="02020603050405020304" pitchFamily="18" charset="0"/>
              </a:rPr>
              <a:t>Members and their Affiliates (collectively, "Members") agree to use their reasonable </a:t>
            </a:r>
            <a:r>
              <a:rPr lang="en-US" altLang="en-US" sz="900" dirty="0" err="1">
                <a:cs typeface="Times New Roman" panose="02020603050405020304" pitchFamily="18" charset="0"/>
              </a:rPr>
              <a:t>endeavours</a:t>
            </a:r>
            <a:r>
              <a:rPr lang="en-US" altLang="en-US" sz="900">
                <a:cs typeface="Times New Roman" panose="02020603050405020304" pitchFamily="18"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306388" y="233363"/>
            <a:ext cx="8748712" cy="703262"/>
          </a:xfrm>
        </p:spPr>
        <p:txBody>
          <a:bodyPr/>
          <a:lstStyle/>
          <a:p>
            <a:r>
              <a:rPr lang="en-US" altLang="ja-JP" sz="2800" dirty="0">
                <a:ea typeface="ＭＳ Ｐゴシック" panose="020B0600070205080204" pitchFamily="34" charset="-128"/>
              </a:rPr>
              <a:t>Gemalto </a:t>
            </a:r>
            <a:r>
              <a:rPr lang="en-US" altLang="ja-JP" sz="2800" dirty="0" smtClean="0">
                <a:ea typeface="ＭＳ Ｐゴシック" panose="020B0600070205080204" pitchFamily="34" charset="-128"/>
              </a:rPr>
              <a:t>Proposals </a:t>
            </a:r>
            <a:r>
              <a:rPr lang="en-US" altLang="ja-JP" sz="2800" dirty="0">
                <a:ea typeface="ＭＳ Ｐゴシック" panose="020B0600070205080204" pitchFamily="34" charset="-128"/>
              </a:rPr>
              <a:t>for LwM2M enhancement</a:t>
            </a:r>
            <a:endParaRPr lang="en-US" altLang="en-US" sz="2800" dirty="0" smtClean="0">
              <a:latin typeface="Arial" panose="020B0604020202020204" pitchFamily="34" charset="0"/>
            </a:endParaRPr>
          </a:p>
        </p:txBody>
      </p:sp>
      <p:sp>
        <p:nvSpPr>
          <p:cNvPr id="8196" name="Slide Number Placeholder 4"/>
          <p:cNvSpPr>
            <a:spLocks noGrp="1"/>
          </p:cNvSpPr>
          <p:nvPr>
            <p:ph type="sldNum" sz="quarter" idx="11"/>
          </p:nvPr>
        </p:nvSpPr>
        <p:spPr bwMode="auto">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60781" indent="-292608">
              <a:defRPr>
                <a:solidFill>
                  <a:schemeClr val="tx1"/>
                </a:solidFill>
                <a:latin typeface="Arial" panose="020B0604020202020204" pitchFamily="34" charset="0"/>
                <a:cs typeface="Arial" panose="020B0604020202020204" pitchFamily="34" charset="0"/>
              </a:defRPr>
            </a:lvl2pPr>
            <a:lvl3pPr marL="1170432" indent="-234086">
              <a:defRPr>
                <a:solidFill>
                  <a:schemeClr val="tx1"/>
                </a:solidFill>
                <a:latin typeface="Arial" panose="020B0604020202020204" pitchFamily="34" charset="0"/>
                <a:cs typeface="Arial" panose="020B0604020202020204" pitchFamily="34" charset="0"/>
              </a:defRPr>
            </a:lvl3pPr>
            <a:lvl4pPr marL="1638605" indent="-234086">
              <a:defRPr>
                <a:solidFill>
                  <a:schemeClr val="tx1"/>
                </a:solidFill>
                <a:latin typeface="Arial" panose="020B0604020202020204" pitchFamily="34" charset="0"/>
                <a:cs typeface="Arial" panose="020B0604020202020204" pitchFamily="34" charset="0"/>
              </a:defRPr>
            </a:lvl4pPr>
            <a:lvl5pPr marL="2106778" indent="-234086">
              <a:defRPr>
                <a:solidFill>
                  <a:schemeClr val="tx1"/>
                </a:solidFill>
                <a:latin typeface="Arial" panose="020B0604020202020204" pitchFamily="34" charset="0"/>
                <a:cs typeface="Arial" panose="020B0604020202020204" pitchFamily="34" charset="0"/>
              </a:defRPr>
            </a:lvl5pPr>
            <a:lvl6pPr marL="2574950" indent="-234086"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43123" indent="-234086"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511296" indent="-234086"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979469" indent="-234086"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57E34C6-2BC6-4910-9899-002826332E85}" type="slidenum">
              <a:rPr lang="en-GB" altLang="en-US" smtClean="0">
                <a:solidFill>
                  <a:srgbClr val="8E8E8E"/>
                </a:solidFill>
              </a:rPr>
              <a:pPr/>
              <a:t>2</a:t>
            </a:fld>
            <a:endParaRPr lang="en-GB" altLang="en-US" dirty="0" smtClean="0">
              <a:solidFill>
                <a:srgbClr val="8E8E8E"/>
              </a:solidFill>
            </a:endParaRPr>
          </a:p>
        </p:txBody>
      </p:sp>
      <p:sp>
        <p:nvSpPr>
          <p:cNvPr id="10" name="AutoShape 5"/>
          <p:cNvSpPr>
            <a:spLocks noChangeArrowheads="1"/>
          </p:cNvSpPr>
          <p:nvPr/>
        </p:nvSpPr>
        <p:spPr bwMode="ltGray">
          <a:xfrm rot="5400000">
            <a:off x="-1448351" y="1474756"/>
            <a:ext cx="3589179" cy="3676958"/>
          </a:xfrm>
          <a:custGeom>
            <a:avLst/>
            <a:gdLst>
              <a:gd name="G0" fmla="+- 64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4"/>
              <a:gd name="G18" fmla="*/ 64 1 2"/>
              <a:gd name="G19" fmla="+- G18 5400 0"/>
              <a:gd name="G20" fmla="cos G19 11796480"/>
              <a:gd name="G21" fmla="sin G19 11796480"/>
              <a:gd name="G22" fmla="+- G20 10800 0"/>
              <a:gd name="G23" fmla="+- G21 10800 0"/>
              <a:gd name="G24" fmla="+- 10800 0 G20"/>
              <a:gd name="G25" fmla="+- 64 10800 0"/>
              <a:gd name="G26" fmla="?: G9 G17 G25"/>
              <a:gd name="G27" fmla="?: G9 0 21600"/>
              <a:gd name="G28" fmla="cos 10800 11796480"/>
              <a:gd name="G29" fmla="sin 10800 11796480"/>
              <a:gd name="G30" fmla="sin 64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5368 w 21600"/>
              <a:gd name="T15" fmla="*/ 10800 h 21600"/>
              <a:gd name="T16" fmla="*/ 10800 w 21600"/>
              <a:gd name="T17" fmla="*/ 10736 h 21600"/>
              <a:gd name="T18" fmla="*/ 16232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736" y="10800"/>
                </a:moveTo>
                <a:cubicBezTo>
                  <a:pt x="10736" y="10764"/>
                  <a:pt x="10764" y="10736"/>
                  <a:pt x="10800" y="10736"/>
                </a:cubicBezTo>
                <a:cubicBezTo>
                  <a:pt x="10835" y="10736"/>
                  <a:pt x="10864" y="10764"/>
                  <a:pt x="10864" y="10800"/>
                </a:cubicBezTo>
                <a:lnTo>
                  <a:pt x="21600" y="10800"/>
                </a:lnTo>
                <a:cubicBezTo>
                  <a:pt x="21600" y="4835"/>
                  <a:pt x="16764" y="0"/>
                  <a:pt x="10800" y="0"/>
                </a:cubicBezTo>
                <a:cubicBezTo>
                  <a:pt x="4835" y="0"/>
                  <a:pt x="0" y="4835"/>
                  <a:pt x="0" y="10799"/>
                </a:cubicBezTo>
                <a:close/>
              </a:path>
            </a:pathLst>
          </a:custGeom>
          <a:gradFill rotWithShape="1">
            <a:gsLst>
              <a:gs pos="0">
                <a:schemeClr val="accent1"/>
              </a:gs>
              <a:gs pos="100000">
                <a:schemeClr val="accent1">
                  <a:gamma/>
                  <a:tint val="45490"/>
                  <a:invGamma/>
                </a:scheme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sz="2048"/>
          </a:p>
        </p:txBody>
      </p:sp>
      <p:sp>
        <p:nvSpPr>
          <p:cNvPr id="12" name="Text Box 7"/>
          <p:cNvSpPr txBox="1">
            <a:spLocks noChangeArrowheads="1"/>
          </p:cNvSpPr>
          <p:nvPr/>
        </p:nvSpPr>
        <p:spPr bwMode="white">
          <a:xfrm>
            <a:off x="438894" y="2828826"/>
            <a:ext cx="1701107" cy="965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defRPr/>
            </a:pPr>
            <a:r>
              <a:rPr lang="fr-FR" altLang="en-US" sz="3277" b="1" dirty="0" smtClean="0">
                <a:solidFill>
                  <a:srgbClr val="FFFFFF"/>
                </a:solidFill>
                <a:effectLst>
                  <a:outerShdw blurRad="38100" dist="38100" dir="2700000" algn="tl">
                    <a:srgbClr val="C0C0C0"/>
                  </a:outerShdw>
                </a:effectLst>
              </a:rPr>
              <a:t>LwM2M</a:t>
            </a:r>
          </a:p>
          <a:p>
            <a:pPr algn="ctr">
              <a:defRPr/>
            </a:pPr>
            <a:r>
              <a:rPr lang="fr-FR" altLang="en-US" sz="2400" b="1" dirty="0" smtClean="0">
                <a:solidFill>
                  <a:srgbClr val="FFFFFF"/>
                </a:solidFill>
                <a:effectLst>
                  <a:outerShdw blurRad="38100" dist="38100" dir="2700000" algn="tl">
                    <a:srgbClr val="C0C0C0"/>
                  </a:outerShdw>
                </a:effectLst>
              </a:rPr>
              <a:t>1.1</a:t>
            </a:r>
            <a:endParaRPr lang="fr-FR" altLang="en-US" sz="2400" b="1" dirty="0">
              <a:solidFill>
                <a:srgbClr val="FFFFFF"/>
              </a:solidFill>
              <a:effectLst>
                <a:outerShdw blurRad="38100" dist="38100" dir="2700000" algn="tl">
                  <a:srgbClr val="C0C0C0"/>
                </a:outerShdw>
              </a:effectLst>
            </a:endParaRPr>
          </a:p>
        </p:txBody>
      </p:sp>
      <p:grpSp>
        <p:nvGrpSpPr>
          <p:cNvPr id="8200" name="Group 5"/>
          <p:cNvGrpSpPr>
            <a:grpSpLocks/>
          </p:cNvGrpSpPr>
          <p:nvPr/>
        </p:nvGrpSpPr>
        <p:grpSpPr bwMode="auto">
          <a:xfrm>
            <a:off x="2410360" y="3211974"/>
            <a:ext cx="6115258" cy="657126"/>
            <a:chOff x="1754607" y="1546020"/>
            <a:chExt cx="5971910" cy="642938"/>
          </a:xfrm>
        </p:grpSpPr>
        <p:grpSp>
          <p:nvGrpSpPr>
            <p:cNvPr id="8245" name="Group 8"/>
            <p:cNvGrpSpPr>
              <a:grpSpLocks/>
            </p:cNvGrpSpPr>
            <p:nvPr/>
          </p:nvGrpSpPr>
          <p:grpSpPr bwMode="auto">
            <a:xfrm>
              <a:off x="1754607" y="1546020"/>
              <a:ext cx="5917566" cy="642938"/>
              <a:chOff x="1404" y="1062"/>
              <a:chExt cx="3781" cy="405"/>
            </a:xfrm>
          </p:grpSpPr>
          <p:sp>
            <p:nvSpPr>
              <p:cNvPr id="8247" name="AutoShape 9"/>
              <p:cNvSpPr>
                <a:spLocks noChangeArrowheads="1"/>
              </p:cNvSpPr>
              <p:nvPr/>
            </p:nvSpPr>
            <p:spPr bwMode="ltGray">
              <a:xfrm>
                <a:off x="1688" y="1062"/>
                <a:ext cx="3497" cy="405"/>
              </a:xfrm>
              <a:prstGeom prst="roundRect">
                <a:avLst>
                  <a:gd name="adj" fmla="val 50000"/>
                </a:avLst>
              </a:prstGeom>
              <a:gradFill rotWithShape="1">
                <a:gsLst>
                  <a:gs pos="0">
                    <a:schemeClr val="accent1"/>
                  </a:gs>
                  <a:gs pos="100000">
                    <a:schemeClr val="bg1">
                      <a:alpha val="0"/>
                    </a:schemeClr>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grpSp>
            <p:nvGrpSpPr>
              <p:cNvPr id="8248" name="Group 10"/>
              <p:cNvGrpSpPr>
                <a:grpSpLocks/>
              </p:cNvGrpSpPr>
              <p:nvPr/>
            </p:nvGrpSpPr>
            <p:grpSpPr bwMode="auto">
              <a:xfrm>
                <a:off x="1404" y="1111"/>
                <a:ext cx="316" cy="316"/>
                <a:chOff x="1583" y="1494"/>
                <a:chExt cx="526" cy="526"/>
              </a:xfrm>
            </p:grpSpPr>
            <p:sp>
              <p:nvSpPr>
                <p:cNvPr id="8250" name="Oval 11"/>
                <p:cNvSpPr>
                  <a:spLocks noChangeArrowheads="1"/>
                </p:cNvSpPr>
                <p:nvPr/>
              </p:nvSpPr>
              <p:spPr bwMode="gray">
                <a:xfrm>
                  <a:off x="1583" y="1494"/>
                  <a:ext cx="526" cy="526"/>
                </a:xfrm>
                <a:prstGeom prst="ellipse">
                  <a:avLst/>
                </a:prstGeom>
                <a:solidFill>
                  <a:schemeClr val="accent1"/>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8251" name="Oval 12"/>
                <p:cNvSpPr>
                  <a:spLocks noChangeArrowheads="1"/>
                </p:cNvSpPr>
                <p:nvPr/>
              </p:nvSpPr>
              <p:spPr bwMode="gray">
                <a:xfrm>
                  <a:off x="1634" y="1547"/>
                  <a:ext cx="425" cy="425"/>
                </a:xfrm>
                <a:prstGeom prst="ellipse">
                  <a:avLst/>
                </a:prstGeom>
                <a:gradFill rotWithShape="1">
                  <a:gsLst>
                    <a:gs pos="0">
                      <a:srgbClr val="10E470"/>
                    </a:gs>
                    <a:gs pos="100000">
                      <a:srgbClr val="098340"/>
                    </a:gs>
                  </a:gsLst>
                  <a:path path="rect">
                    <a:fillToRect l="100000" t="100000"/>
                  </a:path>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8252" name="Oval 13"/>
                <p:cNvSpPr>
                  <a:spLocks noChangeArrowheads="1"/>
                </p:cNvSpPr>
                <p:nvPr/>
              </p:nvSpPr>
              <p:spPr bwMode="gray">
                <a:xfrm>
                  <a:off x="1642" y="1557"/>
                  <a:ext cx="406" cy="406"/>
                </a:xfrm>
                <a:prstGeom prst="ellipse">
                  <a:avLst/>
                </a:prstGeom>
                <a:gradFill rotWithShape="1">
                  <a:gsLst>
                    <a:gs pos="0">
                      <a:srgbClr val="FFFF00">
                        <a:alpha val="85001"/>
                      </a:srgbClr>
                    </a:gs>
                    <a:gs pos="100000">
                      <a:srgbClr val="A2A200"/>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8253" name="Oval 14"/>
                <p:cNvSpPr>
                  <a:spLocks noChangeArrowheads="1"/>
                </p:cNvSpPr>
                <p:nvPr/>
              </p:nvSpPr>
              <p:spPr bwMode="gray">
                <a:xfrm>
                  <a:off x="1652" y="1582"/>
                  <a:ext cx="265" cy="266"/>
                </a:xfrm>
                <a:prstGeom prst="ellipse">
                  <a:avLst/>
                </a:prstGeom>
                <a:gradFill rotWithShape="1">
                  <a:gsLst>
                    <a:gs pos="0">
                      <a:srgbClr val="FFFFFF"/>
                    </a:gs>
                    <a:gs pos="100000">
                      <a:srgbClr val="E9940B">
                        <a:alpha val="0"/>
                      </a:srgbClr>
                    </a:gs>
                  </a:gsLst>
                  <a:path path="shape">
                    <a:fillToRect l="50000" t="50000" r="50000" b="50000"/>
                  </a:path>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8254" name="Oval 15"/>
                <p:cNvSpPr>
                  <a:spLocks noChangeArrowheads="1"/>
                </p:cNvSpPr>
                <p:nvPr/>
              </p:nvSpPr>
              <p:spPr bwMode="gray">
                <a:xfrm>
                  <a:off x="1659" y="1571"/>
                  <a:ext cx="366" cy="366"/>
                </a:xfrm>
                <a:prstGeom prst="ellipse">
                  <a:avLst/>
                </a:prstGeom>
                <a:gradFill rotWithShape="1">
                  <a:gsLst>
                    <a:gs pos="0">
                      <a:srgbClr val="FFFF00">
                        <a:alpha val="0"/>
                      </a:srgbClr>
                    </a:gs>
                    <a:gs pos="100000">
                      <a:srgbClr val="C2C200"/>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grpSp>
          <p:sp>
            <p:nvSpPr>
              <p:cNvPr id="8249" name="Text Box 16"/>
              <p:cNvSpPr txBox="1">
                <a:spLocks noChangeArrowheads="1"/>
              </p:cNvSpPr>
              <p:nvPr/>
            </p:nvSpPr>
            <p:spPr bwMode="auto">
              <a:xfrm>
                <a:off x="1446" y="1145"/>
                <a:ext cx="211" cy="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fr-FR" altLang="en-US" sz="2048" b="1">
                    <a:solidFill>
                      <a:srgbClr val="000000"/>
                    </a:solidFill>
                  </a:rPr>
                  <a:t>3</a:t>
                </a:r>
                <a:endParaRPr lang="en-US" altLang="en-US" sz="2048" b="1">
                  <a:solidFill>
                    <a:srgbClr val="000000"/>
                  </a:solidFill>
                </a:endParaRPr>
              </a:p>
            </p:txBody>
          </p:sp>
        </p:grpSp>
        <p:sp>
          <p:nvSpPr>
            <p:cNvPr id="8246" name="Rectangle 57"/>
            <p:cNvSpPr>
              <a:spLocks noChangeArrowheads="1"/>
            </p:cNvSpPr>
            <p:nvPr/>
          </p:nvSpPr>
          <p:spPr bwMode="auto">
            <a:xfrm>
              <a:off x="2276072" y="1622866"/>
              <a:ext cx="5450445" cy="361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fr-FR" altLang="en-US" sz="1800" dirty="0">
                  <a:ea typeface="ＭＳ Ｐゴシック" panose="020B0600070205080204" pitchFamily="34" charset="-128"/>
                </a:rPr>
                <a:t>LwM2M </a:t>
              </a:r>
              <a:r>
                <a:rPr lang="fr-FR" altLang="en-US" sz="1800" dirty="0" err="1">
                  <a:ea typeface="ＭＳ Ｐゴシック" panose="020B0600070205080204" pitchFamily="34" charset="-128"/>
                </a:rPr>
                <a:t>Bootstrap</a:t>
              </a:r>
              <a:r>
                <a:rPr lang="fr-FR" altLang="en-US" sz="1800" dirty="0">
                  <a:ea typeface="ＭＳ Ｐゴシック" panose="020B0600070205080204" pitchFamily="34" charset="-128"/>
                </a:rPr>
                <a:t> </a:t>
              </a:r>
              <a:r>
                <a:rPr lang="fr-FR" altLang="en-US" sz="1800" dirty="0" err="1">
                  <a:ea typeface="ＭＳ Ｐゴシック" panose="020B0600070205080204" pitchFamily="34" charset="-128"/>
                </a:rPr>
                <a:t>Enhancement</a:t>
              </a:r>
              <a:r>
                <a:rPr lang="fr-FR" altLang="en-US" sz="1800" dirty="0">
                  <a:ea typeface="ＭＳ Ｐゴシック" panose="020B0600070205080204" pitchFamily="34" charset="-128"/>
                </a:rPr>
                <a:t> </a:t>
              </a:r>
              <a:endParaRPr lang="en-US" altLang="en-US" sz="1638" b="1" dirty="0">
                <a:solidFill>
                  <a:srgbClr val="FF0000"/>
                </a:solidFill>
              </a:endParaRPr>
            </a:p>
          </p:txBody>
        </p:sp>
      </p:grpSp>
      <p:grpSp>
        <p:nvGrpSpPr>
          <p:cNvPr id="8201" name="Group 1"/>
          <p:cNvGrpSpPr>
            <a:grpSpLocks/>
          </p:cNvGrpSpPr>
          <p:nvPr/>
        </p:nvGrpSpPr>
        <p:grpSpPr bwMode="auto">
          <a:xfrm>
            <a:off x="1750700" y="1276443"/>
            <a:ext cx="6906893" cy="684806"/>
            <a:chOff x="2303463" y="2789481"/>
            <a:chExt cx="5385244" cy="642937"/>
          </a:xfrm>
        </p:grpSpPr>
        <p:sp>
          <p:nvSpPr>
            <p:cNvPr id="8235" name="AutoShape 9"/>
            <p:cNvSpPr>
              <a:spLocks noChangeArrowheads="1"/>
            </p:cNvSpPr>
            <p:nvPr/>
          </p:nvSpPr>
          <p:spPr bwMode="ltGray">
            <a:xfrm>
              <a:off x="2862707" y="2789481"/>
              <a:ext cx="4826000" cy="642937"/>
            </a:xfrm>
            <a:prstGeom prst="roundRect">
              <a:avLst>
                <a:gd name="adj" fmla="val 50000"/>
              </a:avLst>
            </a:prstGeom>
            <a:gradFill rotWithShape="1">
              <a:gsLst>
                <a:gs pos="0">
                  <a:schemeClr val="accent1"/>
                </a:gs>
                <a:gs pos="100000">
                  <a:schemeClr val="bg1">
                    <a:alpha val="0"/>
                  </a:schemeClr>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grpSp>
          <p:nvGrpSpPr>
            <p:cNvPr id="8236" name="Group 18"/>
            <p:cNvGrpSpPr>
              <a:grpSpLocks/>
            </p:cNvGrpSpPr>
            <p:nvPr/>
          </p:nvGrpSpPr>
          <p:grpSpPr bwMode="auto">
            <a:xfrm>
              <a:off x="2303463" y="2913063"/>
              <a:ext cx="501650" cy="501650"/>
              <a:chOff x="1658" y="1570"/>
              <a:chExt cx="316" cy="316"/>
            </a:xfrm>
          </p:grpSpPr>
          <p:grpSp>
            <p:nvGrpSpPr>
              <p:cNvPr id="8238" name="Group 20"/>
              <p:cNvGrpSpPr>
                <a:grpSpLocks/>
              </p:cNvGrpSpPr>
              <p:nvPr/>
            </p:nvGrpSpPr>
            <p:grpSpPr bwMode="auto">
              <a:xfrm>
                <a:off x="1658" y="1570"/>
                <a:ext cx="316" cy="316"/>
                <a:chOff x="1583" y="1494"/>
                <a:chExt cx="526" cy="526"/>
              </a:xfrm>
            </p:grpSpPr>
            <p:sp>
              <p:nvSpPr>
                <p:cNvPr id="8240" name="Oval 21"/>
                <p:cNvSpPr>
                  <a:spLocks noChangeArrowheads="1"/>
                </p:cNvSpPr>
                <p:nvPr/>
              </p:nvSpPr>
              <p:spPr bwMode="gray">
                <a:xfrm>
                  <a:off x="1583" y="1494"/>
                  <a:ext cx="526" cy="526"/>
                </a:xfrm>
                <a:prstGeom prst="ellipse">
                  <a:avLst/>
                </a:prstGeom>
                <a:solidFill>
                  <a:schemeClr val="accent1"/>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8241" name="Oval 22"/>
                <p:cNvSpPr>
                  <a:spLocks noChangeArrowheads="1"/>
                </p:cNvSpPr>
                <p:nvPr/>
              </p:nvSpPr>
              <p:spPr bwMode="gray">
                <a:xfrm>
                  <a:off x="1634" y="1547"/>
                  <a:ext cx="425" cy="425"/>
                </a:xfrm>
                <a:prstGeom prst="ellipse">
                  <a:avLst/>
                </a:prstGeom>
                <a:gradFill rotWithShape="1">
                  <a:gsLst>
                    <a:gs pos="0">
                      <a:srgbClr val="10E470"/>
                    </a:gs>
                    <a:gs pos="100000">
                      <a:srgbClr val="098340"/>
                    </a:gs>
                  </a:gsLst>
                  <a:path path="rect">
                    <a:fillToRect l="100000" t="100000"/>
                  </a:path>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8242" name="Oval 23"/>
                <p:cNvSpPr>
                  <a:spLocks noChangeArrowheads="1"/>
                </p:cNvSpPr>
                <p:nvPr/>
              </p:nvSpPr>
              <p:spPr bwMode="gray">
                <a:xfrm>
                  <a:off x="1642" y="1557"/>
                  <a:ext cx="406" cy="406"/>
                </a:xfrm>
                <a:prstGeom prst="ellipse">
                  <a:avLst/>
                </a:prstGeom>
                <a:gradFill rotWithShape="1">
                  <a:gsLst>
                    <a:gs pos="0">
                      <a:srgbClr val="FFFF00">
                        <a:alpha val="85001"/>
                      </a:srgbClr>
                    </a:gs>
                    <a:gs pos="100000">
                      <a:srgbClr val="A2A200"/>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8243" name="Oval 24"/>
                <p:cNvSpPr>
                  <a:spLocks noChangeArrowheads="1"/>
                </p:cNvSpPr>
                <p:nvPr/>
              </p:nvSpPr>
              <p:spPr bwMode="gray">
                <a:xfrm>
                  <a:off x="1652" y="1582"/>
                  <a:ext cx="265" cy="266"/>
                </a:xfrm>
                <a:prstGeom prst="ellipse">
                  <a:avLst/>
                </a:prstGeom>
                <a:gradFill rotWithShape="1">
                  <a:gsLst>
                    <a:gs pos="0">
                      <a:srgbClr val="FFFFFF"/>
                    </a:gs>
                    <a:gs pos="100000">
                      <a:srgbClr val="E9940B">
                        <a:alpha val="0"/>
                      </a:srgbClr>
                    </a:gs>
                  </a:gsLst>
                  <a:path path="shape">
                    <a:fillToRect l="50000" t="50000" r="50000" b="50000"/>
                  </a:path>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8244" name="Oval 25"/>
                <p:cNvSpPr>
                  <a:spLocks noChangeArrowheads="1"/>
                </p:cNvSpPr>
                <p:nvPr/>
              </p:nvSpPr>
              <p:spPr bwMode="gray">
                <a:xfrm>
                  <a:off x="1659" y="1571"/>
                  <a:ext cx="366" cy="366"/>
                </a:xfrm>
                <a:prstGeom prst="ellipse">
                  <a:avLst/>
                </a:prstGeom>
                <a:gradFill rotWithShape="1">
                  <a:gsLst>
                    <a:gs pos="0">
                      <a:srgbClr val="FFFF00">
                        <a:alpha val="0"/>
                      </a:srgbClr>
                    </a:gs>
                    <a:gs pos="100000">
                      <a:srgbClr val="C2C200"/>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grpSp>
          <p:sp>
            <p:nvSpPr>
              <p:cNvPr id="8239" name="Text Box 26"/>
              <p:cNvSpPr txBox="1">
                <a:spLocks noChangeArrowheads="1"/>
              </p:cNvSpPr>
              <p:nvPr/>
            </p:nvSpPr>
            <p:spPr bwMode="auto">
              <a:xfrm>
                <a:off x="1730" y="1614"/>
                <a:ext cx="166" cy="2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fr-FR" altLang="en-US" sz="2048" b="1">
                    <a:solidFill>
                      <a:srgbClr val="000000"/>
                    </a:solidFill>
                  </a:rPr>
                  <a:t>1</a:t>
                </a:r>
                <a:endParaRPr lang="en-US" altLang="en-US" sz="2048" b="1">
                  <a:solidFill>
                    <a:srgbClr val="000000"/>
                  </a:solidFill>
                </a:endParaRPr>
              </a:p>
            </p:txBody>
          </p:sp>
        </p:grpSp>
        <p:sp>
          <p:nvSpPr>
            <p:cNvPr id="8237" name="Rectangle 62"/>
            <p:cNvSpPr>
              <a:spLocks noChangeArrowheads="1"/>
            </p:cNvSpPr>
            <p:nvPr/>
          </p:nvSpPr>
          <p:spPr bwMode="auto">
            <a:xfrm>
              <a:off x="2913072" y="2954727"/>
              <a:ext cx="4737100" cy="346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fr-FR" altLang="en-US" sz="1800" dirty="0" smtClean="0">
                  <a:ea typeface="ＭＳ Ｐゴシック" panose="020B0600070205080204" pitchFamily="34" charset="-128"/>
                </a:rPr>
                <a:t>LwM2M Extended </a:t>
              </a:r>
              <a:r>
                <a:rPr lang="fr-FR" altLang="en-US" sz="1800" dirty="0" err="1">
                  <a:ea typeface="ＭＳ Ｐゴシック" panose="020B0600070205080204" pitchFamily="34" charset="-128"/>
                </a:rPr>
                <a:t>Addressing</a:t>
              </a:r>
              <a:r>
                <a:rPr lang="fr-FR" altLang="en-US" sz="1800" dirty="0">
                  <a:ea typeface="ＭＳ Ｐゴシック" panose="020B0600070205080204" pitchFamily="34" charset="-128"/>
                </a:rPr>
                <a:t> </a:t>
              </a:r>
              <a:endParaRPr lang="en-US" altLang="en-US" sz="1638" b="1" dirty="0"/>
            </a:p>
          </p:txBody>
        </p:sp>
      </p:grpSp>
      <p:grpSp>
        <p:nvGrpSpPr>
          <p:cNvPr id="8202" name="Group 76"/>
          <p:cNvGrpSpPr>
            <a:grpSpLocks/>
          </p:cNvGrpSpPr>
          <p:nvPr/>
        </p:nvGrpSpPr>
        <p:grpSpPr bwMode="auto">
          <a:xfrm>
            <a:off x="2088812" y="4217032"/>
            <a:ext cx="6011224" cy="658342"/>
            <a:chOff x="1754607" y="1546020"/>
            <a:chExt cx="5870855" cy="642938"/>
          </a:xfrm>
        </p:grpSpPr>
        <p:grpSp>
          <p:nvGrpSpPr>
            <p:cNvPr id="8225" name="Group 8"/>
            <p:cNvGrpSpPr>
              <a:grpSpLocks/>
            </p:cNvGrpSpPr>
            <p:nvPr/>
          </p:nvGrpSpPr>
          <p:grpSpPr bwMode="auto">
            <a:xfrm>
              <a:off x="1754607" y="1546020"/>
              <a:ext cx="5202325" cy="642938"/>
              <a:chOff x="1404" y="1062"/>
              <a:chExt cx="3324" cy="405"/>
            </a:xfrm>
          </p:grpSpPr>
          <p:sp>
            <p:nvSpPr>
              <p:cNvPr id="8227" name="AutoShape 9"/>
              <p:cNvSpPr>
                <a:spLocks noChangeArrowheads="1"/>
              </p:cNvSpPr>
              <p:nvPr/>
            </p:nvSpPr>
            <p:spPr bwMode="ltGray">
              <a:xfrm>
                <a:off x="1688" y="1062"/>
                <a:ext cx="3040" cy="405"/>
              </a:xfrm>
              <a:prstGeom prst="roundRect">
                <a:avLst>
                  <a:gd name="adj" fmla="val 50000"/>
                </a:avLst>
              </a:prstGeom>
              <a:gradFill rotWithShape="1">
                <a:gsLst>
                  <a:gs pos="0">
                    <a:schemeClr val="accent1"/>
                  </a:gs>
                  <a:gs pos="100000">
                    <a:schemeClr val="bg1">
                      <a:alpha val="0"/>
                    </a:schemeClr>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grpSp>
            <p:nvGrpSpPr>
              <p:cNvPr id="8228" name="Group 10"/>
              <p:cNvGrpSpPr>
                <a:grpSpLocks/>
              </p:cNvGrpSpPr>
              <p:nvPr/>
            </p:nvGrpSpPr>
            <p:grpSpPr bwMode="auto">
              <a:xfrm>
                <a:off x="1404" y="1111"/>
                <a:ext cx="316" cy="316"/>
                <a:chOff x="1583" y="1494"/>
                <a:chExt cx="526" cy="526"/>
              </a:xfrm>
            </p:grpSpPr>
            <p:sp>
              <p:nvSpPr>
                <p:cNvPr id="8230" name="Oval 11"/>
                <p:cNvSpPr>
                  <a:spLocks noChangeArrowheads="1"/>
                </p:cNvSpPr>
                <p:nvPr/>
              </p:nvSpPr>
              <p:spPr bwMode="gray">
                <a:xfrm>
                  <a:off x="1583" y="1494"/>
                  <a:ext cx="526" cy="526"/>
                </a:xfrm>
                <a:prstGeom prst="ellipse">
                  <a:avLst/>
                </a:prstGeom>
                <a:solidFill>
                  <a:schemeClr val="accent1"/>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8231" name="Oval 12"/>
                <p:cNvSpPr>
                  <a:spLocks noChangeArrowheads="1"/>
                </p:cNvSpPr>
                <p:nvPr/>
              </p:nvSpPr>
              <p:spPr bwMode="gray">
                <a:xfrm>
                  <a:off x="1634" y="1547"/>
                  <a:ext cx="425" cy="425"/>
                </a:xfrm>
                <a:prstGeom prst="ellipse">
                  <a:avLst/>
                </a:prstGeom>
                <a:gradFill rotWithShape="1">
                  <a:gsLst>
                    <a:gs pos="0">
                      <a:srgbClr val="10E470"/>
                    </a:gs>
                    <a:gs pos="100000">
                      <a:srgbClr val="098340"/>
                    </a:gs>
                  </a:gsLst>
                  <a:path path="rect">
                    <a:fillToRect l="100000" t="100000"/>
                  </a:path>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8232" name="Oval 13"/>
                <p:cNvSpPr>
                  <a:spLocks noChangeArrowheads="1"/>
                </p:cNvSpPr>
                <p:nvPr/>
              </p:nvSpPr>
              <p:spPr bwMode="gray">
                <a:xfrm>
                  <a:off x="1642" y="1557"/>
                  <a:ext cx="406" cy="406"/>
                </a:xfrm>
                <a:prstGeom prst="ellipse">
                  <a:avLst/>
                </a:prstGeom>
                <a:gradFill rotWithShape="1">
                  <a:gsLst>
                    <a:gs pos="0">
                      <a:srgbClr val="FFFF00">
                        <a:alpha val="85001"/>
                      </a:srgbClr>
                    </a:gs>
                    <a:gs pos="100000">
                      <a:srgbClr val="A2A200"/>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8233" name="Oval 14"/>
                <p:cNvSpPr>
                  <a:spLocks noChangeArrowheads="1"/>
                </p:cNvSpPr>
                <p:nvPr/>
              </p:nvSpPr>
              <p:spPr bwMode="gray">
                <a:xfrm>
                  <a:off x="1652" y="1582"/>
                  <a:ext cx="265" cy="266"/>
                </a:xfrm>
                <a:prstGeom prst="ellipse">
                  <a:avLst/>
                </a:prstGeom>
                <a:gradFill rotWithShape="1">
                  <a:gsLst>
                    <a:gs pos="0">
                      <a:srgbClr val="FFFFFF"/>
                    </a:gs>
                    <a:gs pos="100000">
                      <a:srgbClr val="E9940B">
                        <a:alpha val="0"/>
                      </a:srgbClr>
                    </a:gs>
                  </a:gsLst>
                  <a:path path="shape">
                    <a:fillToRect l="50000" t="50000" r="50000" b="50000"/>
                  </a:path>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8234" name="Oval 15"/>
                <p:cNvSpPr>
                  <a:spLocks noChangeArrowheads="1"/>
                </p:cNvSpPr>
                <p:nvPr/>
              </p:nvSpPr>
              <p:spPr bwMode="gray">
                <a:xfrm>
                  <a:off x="1659" y="1571"/>
                  <a:ext cx="366" cy="366"/>
                </a:xfrm>
                <a:prstGeom prst="ellipse">
                  <a:avLst/>
                </a:prstGeom>
                <a:gradFill rotWithShape="1">
                  <a:gsLst>
                    <a:gs pos="0">
                      <a:srgbClr val="FFFF00">
                        <a:alpha val="0"/>
                      </a:srgbClr>
                    </a:gs>
                    <a:gs pos="100000">
                      <a:srgbClr val="C2C200"/>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grpSp>
          <p:sp>
            <p:nvSpPr>
              <p:cNvPr id="8229" name="Text Box 16"/>
              <p:cNvSpPr txBox="1">
                <a:spLocks noChangeArrowheads="1"/>
              </p:cNvSpPr>
              <p:nvPr/>
            </p:nvSpPr>
            <p:spPr bwMode="auto">
              <a:xfrm>
                <a:off x="1446" y="1145"/>
                <a:ext cx="211" cy="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fr-FR" altLang="en-US" sz="2048" b="1" dirty="0">
                    <a:solidFill>
                      <a:schemeClr val="bg1">
                        <a:lumMod val="75000"/>
                      </a:schemeClr>
                    </a:solidFill>
                  </a:rPr>
                  <a:t>4</a:t>
                </a:r>
                <a:endParaRPr lang="en-US" altLang="en-US" sz="2048" b="1" dirty="0">
                  <a:solidFill>
                    <a:schemeClr val="bg1">
                      <a:lumMod val="75000"/>
                    </a:schemeClr>
                  </a:solidFill>
                </a:endParaRPr>
              </a:p>
            </p:txBody>
          </p:sp>
        </p:grpSp>
        <p:sp>
          <p:nvSpPr>
            <p:cNvPr id="8226" name="Rectangle 78"/>
            <p:cNvSpPr>
              <a:spLocks noChangeArrowheads="1"/>
            </p:cNvSpPr>
            <p:nvPr/>
          </p:nvSpPr>
          <p:spPr bwMode="auto">
            <a:xfrm>
              <a:off x="2317750" y="1693630"/>
              <a:ext cx="5307712" cy="360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fr-FR" altLang="en-US" sz="1800" dirty="0">
                  <a:solidFill>
                    <a:schemeClr val="bg1">
                      <a:lumMod val="75000"/>
                    </a:schemeClr>
                  </a:solidFill>
                  <a:ea typeface="ＭＳ Ｐゴシック" panose="020B0600070205080204" pitchFamily="34" charset="-128"/>
                </a:rPr>
                <a:t>LwM2M Virtual Object for Notification</a:t>
              </a:r>
              <a:endParaRPr lang="en-US" altLang="en-US" sz="1638" b="1" dirty="0">
                <a:solidFill>
                  <a:schemeClr val="bg1">
                    <a:lumMod val="75000"/>
                  </a:schemeClr>
                </a:solidFill>
              </a:endParaRPr>
            </a:p>
          </p:txBody>
        </p:sp>
      </p:grpSp>
      <p:grpSp>
        <p:nvGrpSpPr>
          <p:cNvPr id="8203" name="Group 76"/>
          <p:cNvGrpSpPr>
            <a:grpSpLocks/>
          </p:cNvGrpSpPr>
          <p:nvPr/>
        </p:nvGrpSpPr>
        <p:grpSpPr bwMode="auto">
          <a:xfrm>
            <a:off x="2264369" y="2198119"/>
            <a:ext cx="6565531" cy="657849"/>
            <a:chOff x="1754607" y="1546020"/>
            <a:chExt cx="5870855" cy="642938"/>
          </a:xfrm>
        </p:grpSpPr>
        <p:grpSp>
          <p:nvGrpSpPr>
            <p:cNvPr id="8215" name="Group 8"/>
            <p:cNvGrpSpPr>
              <a:grpSpLocks/>
            </p:cNvGrpSpPr>
            <p:nvPr/>
          </p:nvGrpSpPr>
          <p:grpSpPr bwMode="auto">
            <a:xfrm>
              <a:off x="1754607" y="1546020"/>
              <a:ext cx="5202325" cy="642938"/>
              <a:chOff x="1404" y="1062"/>
              <a:chExt cx="3324" cy="405"/>
            </a:xfrm>
          </p:grpSpPr>
          <p:sp>
            <p:nvSpPr>
              <p:cNvPr id="8217" name="AutoShape 9"/>
              <p:cNvSpPr>
                <a:spLocks noChangeArrowheads="1"/>
              </p:cNvSpPr>
              <p:nvPr/>
            </p:nvSpPr>
            <p:spPr bwMode="ltGray">
              <a:xfrm>
                <a:off x="1688" y="1062"/>
                <a:ext cx="3040" cy="405"/>
              </a:xfrm>
              <a:prstGeom prst="roundRect">
                <a:avLst>
                  <a:gd name="adj" fmla="val 50000"/>
                </a:avLst>
              </a:prstGeom>
              <a:gradFill rotWithShape="1">
                <a:gsLst>
                  <a:gs pos="0">
                    <a:schemeClr val="accent1"/>
                  </a:gs>
                  <a:gs pos="100000">
                    <a:schemeClr val="bg1">
                      <a:alpha val="0"/>
                    </a:schemeClr>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grpSp>
            <p:nvGrpSpPr>
              <p:cNvPr id="8218" name="Group 10"/>
              <p:cNvGrpSpPr>
                <a:grpSpLocks/>
              </p:cNvGrpSpPr>
              <p:nvPr/>
            </p:nvGrpSpPr>
            <p:grpSpPr bwMode="auto">
              <a:xfrm>
                <a:off x="1404" y="1111"/>
                <a:ext cx="316" cy="316"/>
                <a:chOff x="1583" y="1494"/>
                <a:chExt cx="526" cy="526"/>
              </a:xfrm>
            </p:grpSpPr>
            <p:sp>
              <p:nvSpPr>
                <p:cNvPr id="8220" name="Oval 11"/>
                <p:cNvSpPr>
                  <a:spLocks noChangeArrowheads="1"/>
                </p:cNvSpPr>
                <p:nvPr/>
              </p:nvSpPr>
              <p:spPr bwMode="gray">
                <a:xfrm>
                  <a:off x="1583" y="1494"/>
                  <a:ext cx="526" cy="526"/>
                </a:xfrm>
                <a:prstGeom prst="ellipse">
                  <a:avLst/>
                </a:prstGeom>
                <a:solidFill>
                  <a:schemeClr val="accent1"/>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8221" name="Oval 12"/>
                <p:cNvSpPr>
                  <a:spLocks noChangeArrowheads="1"/>
                </p:cNvSpPr>
                <p:nvPr/>
              </p:nvSpPr>
              <p:spPr bwMode="gray">
                <a:xfrm>
                  <a:off x="1634" y="1547"/>
                  <a:ext cx="425" cy="425"/>
                </a:xfrm>
                <a:prstGeom prst="ellipse">
                  <a:avLst/>
                </a:prstGeom>
                <a:gradFill rotWithShape="1">
                  <a:gsLst>
                    <a:gs pos="0">
                      <a:srgbClr val="10E470"/>
                    </a:gs>
                    <a:gs pos="100000">
                      <a:srgbClr val="098340"/>
                    </a:gs>
                  </a:gsLst>
                  <a:path path="rect">
                    <a:fillToRect l="100000" t="100000"/>
                  </a:path>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8222" name="Oval 13"/>
                <p:cNvSpPr>
                  <a:spLocks noChangeArrowheads="1"/>
                </p:cNvSpPr>
                <p:nvPr/>
              </p:nvSpPr>
              <p:spPr bwMode="gray">
                <a:xfrm>
                  <a:off x="1642" y="1557"/>
                  <a:ext cx="406" cy="406"/>
                </a:xfrm>
                <a:prstGeom prst="ellipse">
                  <a:avLst/>
                </a:prstGeom>
                <a:gradFill rotWithShape="1">
                  <a:gsLst>
                    <a:gs pos="0">
                      <a:srgbClr val="FFFF00">
                        <a:alpha val="85001"/>
                      </a:srgbClr>
                    </a:gs>
                    <a:gs pos="100000">
                      <a:srgbClr val="A2A200"/>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8223" name="Oval 14"/>
                <p:cNvSpPr>
                  <a:spLocks noChangeArrowheads="1"/>
                </p:cNvSpPr>
                <p:nvPr/>
              </p:nvSpPr>
              <p:spPr bwMode="gray">
                <a:xfrm>
                  <a:off x="1652" y="1582"/>
                  <a:ext cx="265" cy="266"/>
                </a:xfrm>
                <a:prstGeom prst="ellipse">
                  <a:avLst/>
                </a:prstGeom>
                <a:gradFill rotWithShape="1">
                  <a:gsLst>
                    <a:gs pos="0">
                      <a:srgbClr val="FFFFFF"/>
                    </a:gs>
                    <a:gs pos="100000">
                      <a:srgbClr val="E9940B">
                        <a:alpha val="0"/>
                      </a:srgbClr>
                    </a:gs>
                  </a:gsLst>
                  <a:path path="shape">
                    <a:fillToRect l="50000" t="50000" r="50000" b="50000"/>
                  </a:path>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8224" name="Oval 15"/>
                <p:cNvSpPr>
                  <a:spLocks noChangeArrowheads="1"/>
                </p:cNvSpPr>
                <p:nvPr/>
              </p:nvSpPr>
              <p:spPr bwMode="gray">
                <a:xfrm>
                  <a:off x="1659" y="1571"/>
                  <a:ext cx="366" cy="366"/>
                </a:xfrm>
                <a:prstGeom prst="ellipse">
                  <a:avLst/>
                </a:prstGeom>
                <a:gradFill rotWithShape="1">
                  <a:gsLst>
                    <a:gs pos="0">
                      <a:srgbClr val="FFFF00">
                        <a:alpha val="0"/>
                      </a:srgbClr>
                    </a:gs>
                    <a:gs pos="100000">
                      <a:srgbClr val="C2C200"/>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grpSp>
          <p:sp>
            <p:nvSpPr>
              <p:cNvPr id="8219" name="Text Box 16"/>
              <p:cNvSpPr txBox="1">
                <a:spLocks noChangeArrowheads="1"/>
              </p:cNvSpPr>
              <p:nvPr/>
            </p:nvSpPr>
            <p:spPr bwMode="auto">
              <a:xfrm>
                <a:off x="1455" y="1145"/>
                <a:ext cx="193" cy="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fr-FR" altLang="en-US" sz="2048" b="1" dirty="0">
                    <a:solidFill>
                      <a:srgbClr val="000000"/>
                    </a:solidFill>
                  </a:rPr>
                  <a:t>2</a:t>
                </a:r>
                <a:endParaRPr lang="en-US" altLang="en-US" sz="2048" b="1" dirty="0">
                  <a:solidFill>
                    <a:srgbClr val="000000"/>
                  </a:solidFill>
                </a:endParaRPr>
              </a:p>
            </p:txBody>
          </p:sp>
        </p:grpSp>
        <p:sp>
          <p:nvSpPr>
            <p:cNvPr id="8216" name="Rectangle 78"/>
            <p:cNvSpPr>
              <a:spLocks noChangeArrowheads="1"/>
            </p:cNvSpPr>
            <p:nvPr/>
          </p:nvSpPr>
          <p:spPr bwMode="auto">
            <a:xfrm>
              <a:off x="2317750" y="1693630"/>
              <a:ext cx="5307712" cy="360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fr-FR" altLang="en-US" sz="1800" dirty="0">
                  <a:ea typeface="ＭＳ Ｐゴシック" panose="020B0600070205080204" pitchFamily="34" charset="-128"/>
                </a:rPr>
                <a:t>LwM2M C</a:t>
              </a:r>
              <a:r>
                <a:rPr lang="fr-FR" altLang="en-US" sz="1800" dirty="0" smtClean="0">
                  <a:ea typeface="ＭＳ Ｐゴシック" panose="020B0600070205080204" pitchFamily="34" charset="-128"/>
                </a:rPr>
                <a:t>ompact </a:t>
              </a:r>
              <a:r>
                <a:rPr lang="fr-FR" altLang="en-US" sz="1800" dirty="0">
                  <a:ea typeface="ＭＳ Ｐゴシック" panose="020B0600070205080204" pitchFamily="34" charset="-128"/>
                </a:rPr>
                <a:t>Media Type </a:t>
              </a:r>
              <a:endParaRPr lang="en-US" altLang="en-US" sz="1638" b="1" dirty="0"/>
            </a:p>
          </p:txBody>
        </p:sp>
      </p:grpSp>
      <p:grpSp>
        <p:nvGrpSpPr>
          <p:cNvPr id="8204" name="Group 76"/>
          <p:cNvGrpSpPr>
            <a:grpSpLocks/>
          </p:cNvGrpSpPr>
          <p:nvPr/>
        </p:nvGrpSpPr>
        <p:grpSpPr bwMode="auto">
          <a:xfrm>
            <a:off x="1209397" y="5107824"/>
            <a:ext cx="6011224" cy="658342"/>
            <a:chOff x="1754607" y="1546020"/>
            <a:chExt cx="5870855" cy="642938"/>
          </a:xfrm>
        </p:grpSpPr>
        <p:grpSp>
          <p:nvGrpSpPr>
            <p:cNvPr id="8205" name="Group 8"/>
            <p:cNvGrpSpPr>
              <a:grpSpLocks/>
            </p:cNvGrpSpPr>
            <p:nvPr/>
          </p:nvGrpSpPr>
          <p:grpSpPr bwMode="auto">
            <a:xfrm>
              <a:off x="1754607" y="1546020"/>
              <a:ext cx="5202325" cy="642938"/>
              <a:chOff x="1404" y="1062"/>
              <a:chExt cx="3324" cy="405"/>
            </a:xfrm>
          </p:grpSpPr>
          <p:sp>
            <p:nvSpPr>
              <p:cNvPr id="8207" name="AutoShape 9"/>
              <p:cNvSpPr>
                <a:spLocks noChangeArrowheads="1"/>
              </p:cNvSpPr>
              <p:nvPr/>
            </p:nvSpPr>
            <p:spPr bwMode="ltGray">
              <a:xfrm>
                <a:off x="1688" y="1062"/>
                <a:ext cx="3040" cy="405"/>
              </a:xfrm>
              <a:prstGeom prst="roundRect">
                <a:avLst>
                  <a:gd name="adj" fmla="val 50000"/>
                </a:avLst>
              </a:prstGeom>
              <a:gradFill rotWithShape="1">
                <a:gsLst>
                  <a:gs pos="0">
                    <a:schemeClr val="accent1"/>
                  </a:gs>
                  <a:gs pos="100000">
                    <a:schemeClr val="bg1">
                      <a:alpha val="0"/>
                    </a:schemeClr>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grpSp>
            <p:nvGrpSpPr>
              <p:cNvPr id="8208" name="Group 10"/>
              <p:cNvGrpSpPr>
                <a:grpSpLocks/>
              </p:cNvGrpSpPr>
              <p:nvPr/>
            </p:nvGrpSpPr>
            <p:grpSpPr bwMode="auto">
              <a:xfrm>
                <a:off x="1404" y="1111"/>
                <a:ext cx="316" cy="316"/>
                <a:chOff x="1583" y="1494"/>
                <a:chExt cx="526" cy="526"/>
              </a:xfrm>
            </p:grpSpPr>
            <p:sp>
              <p:nvSpPr>
                <p:cNvPr id="8210" name="Oval 11"/>
                <p:cNvSpPr>
                  <a:spLocks noChangeArrowheads="1"/>
                </p:cNvSpPr>
                <p:nvPr/>
              </p:nvSpPr>
              <p:spPr bwMode="gray">
                <a:xfrm>
                  <a:off x="1583" y="1494"/>
                  <a:ext cx="526" cy="526"/>
                </a:xfrm>
                <a:prstGeom prst="ellipse">
                  <a:avLst/>
                </a:prstGeom>
                <a:solidFill>
                  <a:schemeClr val="accent1"/>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8211" name="Oval 12"/>
                <p:cNvSpPr>
                  <a:spLocks noChangeArrowheads="1"/>
                </p:cNvSpPr>
                <p:nvPr/>
              </p:nvSpPr>
              <p:spPr bwMode="gray">
                <a:xfrm>
                  <a:off x="1634" y="1547"/>
                  <a:ext cx="425" cy="425"/>
                </a:xfrm>
                <a:prstGeom prst="ellipse">
                  <a:avLst/>
                </a:prstGeom>
                <a:gradFill rotWithShape="1">
                  <a:gsLst>
                    <a:gs pos="0">
                      <a:srgbClr val="10E470"/>
                    </a:gs>
                    <a:gs pos="100000">
                      <a:srgbClr val="098340"/>
                    </a:gs>
                  </a:gsLst>
                  <a:path path="rect">
                    <a:fillToRect l="100000" t="100000"/>
                  </a:path>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8212" name="Oval 13"/>
                <p:cNvSpPr>
                  <a:spLocks noChangeArrowheads="1"/>
                </p:cNvSpPr>
                <p:nvPr/>
              </p:nvSpPr>
              <p:spPr bwMode="gray">
                <a:xfrm>
                  <a:off x="1642" y="1557"/>
                  <a:ext cx="406" cy="406"/>
                </a:xfrm>
                <a:prstGeom prst="ellipse">
                  <a:avLst/>
                </a:prstGeom>
                <a:gradFill rotWithShape="1">
                  <a:gsLst>
                    <a:gs pos="0">
                      <a:srgbClr val="FFFF00">
                        <a:alpha val="85001"/>
                      </a:srgbClr>
                    </a:gs>
                    <a:gs pos="100000">
                      <a:srgbClr val="A2A200"/>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8213" name="Oval 14"/>
                <p:cNvSpPr>
                  <a:spLocks noChangeArrowheads="1"/>
                </p:cNvSpPr>
                <p:nvPr/>
              </p:nvSpPr>
              <p:spPr bwMode="gray">
                <a:xfrm>
                  <a:off x="1652" y="1582"/>
                  <a:ext cx="265" cy="266"/>
                </a:xfrm>
                <a:prstGeom prst="ellipse">
                  <a:avLst/>
                </a:prstGeom>
                <a:gradFill rotWithShape="1">
                  <a:gsLst>
                    <a:gs pos="0">
                      <a:srgbClr val="FFFFFF"/>
                    </a:gs>
                    <a:gs pos="100000">
                      <a:srgbClr val="E9940B">
                        <a:alpha val="0"/>
                      </a:srgbClr>
                    </a:gs>
                  </a:gsLst>
                  <a:path path="shape">
                    <a:fillToRect l="50000" t="50000" r="50000" b="50000"/>
                  </a:path>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8214" name="Oval 15"/>
                <p:cNvSpPr>
                  <a:spLocks noChangeArrowheads="1"/>
                </p:cNvSpPr>
                <p:nvPr/>
              </p:nvSpPr>
              <p:spPr bwMode="gray">
                <a:xfrm>
                  <a:off x="1659" y="1571"/>
                  <a:ext cx="366" cy="366"/>
                </a:xfrm>
                <a:prstGeom prst="ellipse">
                  <a:avLst/>
                </a:prstGeom>
                <a:gradFill rotWithShape="1">
                  <a:gsLst>
                    <a:gs pos="0">
                      <a:srgbClr val="FFFF00">
                        <a:alpha val="0"/>
                      </a:srgbClr>
                    </a:gs>
                    <a:gs pos="100000">
                      <a:srgbClr val="C2C200"/>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grpSp>
          <p:sp>
            <p:nvSpPr>
              <p:cNvPr id="8209" name="Text Box 16"/>
              <p:cNvSpPr txBox="1">
                <a:spLocks noChangeArrowheads="1"/>
              </p:cNvSpPr>
              <p:nvPr/>
            </p:nvSpPr>
            <p:spPr bwMode="auto">
              <a:xfrm>
                <a:off x="1446" y="1145"/>
                <a:ext cx="211" cy="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fr-FR" altLang="en-US" sz="2048" b="1" dirty="0">
                    <a:solidFill>
                      <a:schemeClr val="bg1">
                        <a:lumMod val="75000"/>
                      </a:schemeClr>
                    </a:solidFill>
                  </a:rPr>
                  <a:t>5</a:t>
                </a:r>
                <a:endParaRPr lang="en-US" altLang="en-US" sz="2048" b="1" dirty="0">
                  <a:solidFill>
                    <a:schemeClr val="bg1">
                      <a:lumMod val="75000"/>
                    </a:schemeClr>
                  </a:solidFill>
                </a:endParaRPr>
              </a:p>
            </p:txBody>
          </p:sp>
        </p:grpSp>
        <p:sp>
          <p:nvSpPr>
            <p:cNvPr id="8206" name="Rectangle 78"/>
            <p:cNvSpPr>
              <a:spLocks noChangeArrowheads="1"/>
            </p:cNvSpPr>
            <p:nvPr/>
          </p:nvSpPr>
          <p:spPr bwMode="auto">
            <a:xfrm>
              <a:off x="2317750" y="1693630"/>
              <a:ext cx="5307712" cy="344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1638" b="1" dirty="0"/>
            </a:p>
          </p:txBody>
        </p:sp>
      </p:grpSp>
    </p:spTree>
    <p:extLst>
      <p:ext uri="{BB962C8B-B14F-4D97-AF65-F5344CB8AC3E}">
        <p14:creationId xmlns:p14="http://schemas.microsoft.com/office/powerpoint/2010/main" val="1148078628"/>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dirty="0" smtClean="0">
                <a:ea typeface="ＭＳ Ｐゴシック" panose="020B0600070205080204" pitchFamily="34" charset="-128"/>
              </a:rPr>
              <a:t>1-LwM2M Extended </a:t>
            </a:r>
            <a:r>
              <a:rPr lang="fr-FR" altLang="en-US" dirty="0" err="1" smtClean="0">
                <a:ea typeface="ＭＳ Ｐゴシック" panose="020B0600070205080204" pitchFamily="34" charset="-128"/>
              </a:rPr>
              <a:t>Addressing</a:t>
            </a:r>
            <a:r>
              <a:rPr lang="fr-FR" altLang="en-US" dirty="0" smtClean="0">
                <a:ea typeface="ＭＳ Ｐゴシック" panose="020B0600070205080204" pitchFamily="34" charset="-128"/>
              </a:rPr>
              <a:t> </a:t>
            </a:r>
            <a:r>
              <a:rPr lang="fr-FR" altLang="en-US" sz="1800" dirty="0" smtClean="0">
                <a:ea typeface="ＭＳ Ｐゴシック" panose="020B0600070205080204" pitchFamily="34" charset="-128"/>
              </a:rPr>
              <a:t>(1/2) </a:t>
            </a:r>
            <a:endParaRPr lang="en-GB" altLang="en-US" sz="1800" dirty="0" smtClean="0"/>
          </a:p>
        </p:txBody>
      </p:sp>
      <p:sp>
        <p:nvSpPr>
          <p:cNvPr id="8195" name="Rectangle 5"/>
          <p:cNvSpPr>
            <a:spLocks noGrp="1" noChangeArrowheads="1"/>
          </p:cNvSpPr>
          <p:nvPr>
            <p:ph type="body" idx="1"/>
          </p:nvPr>
        </p:nvSpPr>
        <p:spPr>
          <a:xfrm>
            <a:off x="33337" y="1149350"/>
            <a:ext cx="9220200" cy="5237162"/>
          </a:xfrm>
        </p:spPr>
        <p:txBody>
          <a:bodyPr/>
          <a:lstStyle/>
          <a:p>
            <a:pPr>
              <a:buClr>
                <a:srgbClr val="C00000"/>
              </a:buClr>
              <a:buFont typeface="Wingdings" panose="05000000000000000000" pitchFamily="2" charset="2"/>
              <a:buChar char="q"/>
            </a:pPr>
            <a:r>
              <a:rPr lang="en-GB" altLang="en-US" sz="2000" b="1" dirty="0" smtClean="0"/>
              <a:t>  </a:t>
            </a:r>
            <a:r>
              <a:rPr lang="en-GB" altLang="en-US" sz="2000" b="1" dirty="0"/>
              <a:t>Rational :</a:t>
            </a:r>
            <a:r>
              <a:rPr lang="zh-CN" altLang="en-US" sz="2000" b="1" dirty="0"/>
              <a:t>    </a:t>
            </a:r>
            <a:r>
              <a:rPr lang="en-US" altLang="zh-CN" sz="2000" dirty="0"/>
              <a:t>L</a:t>
            </a:r>
            <a:r>
              <a:rPr lang="fr-FR" altLang="zh-CN" sz="2000" dirty="0"/>
              <a:t>wM2M 1.0 </a:t>
            </a:r>
            <a:r>
              <a:rPr lang="fr-FR" altLang="zh-CN" sz="2000" dirty="0" err="1"/>
              <a:t>a</a:t>
            </a:r>
            <a:r>
              <a:rPr lang="fr-FR" altLang="zh-CN" sz="2000" dirty="0" err="1" smtClean="0"/>
              <a:t>ddressing</a:t>
            </a:r>
            <a:r>
              <a:rPr lang="fr-FR" altLang="zh-CN" sz="2000" dirty="0" smtClean="0"/>
              <a:t> limitation </a:t>
            </a:r>
            <a:endParaRPr lang="fr-FR" altLang="zh-CN" sz="2000" dirty="0"/>
          </a:p>
          <a:p>
            <a:pPr lvl="1">
              <a:buClr>
                <a:srgbClr val="C00000"/>
              </a:buClr>
              <a:buFont typeface="Wingdings" panose="05000000000000000000" pitchFamily="2" charset="2"/>
              <a:buChar char="Ø"/>
            </a:pPr>
            <a:r>
              <a:rPr lang="fr-FR" altLang="en-US" sz="1600" b="1" dirty="0"/>
              <a:t>   </a:t>
            </a:r>
            <a:r>
              <a:rPr lang="fr-FR" altLang="en-US" sz="1600" dirty="0"/>
              <a:t>LwM2M </a:t>
            </a:r>
            <a:r>
              <a:rPr lang="fr-FR" altLang="en-US" sz="1600" dirty="0" err="1"/>
              <a:t>resources</a:t>
            </a:r>
            <a:r>
              <a:rPr lang="fr-FR" altLang="en-US" sz="1600" dirty="0"/>
              <a:t> </a:t>
            </a:r>
            <a:r>
              <a:rPr lang="fr-FR" altLang="en-US" sz="1600" dirty="0" err="1"/>
              <a:t>can</a:t>
            </a:r>
            <a:r>
              <a:rPr lang="fr-FR" altLang="en-US" sz="1600" dirty="0"/>
              <a:t> have multiples instances but </a:t>
            </a:r>
            <a:r>
              <a:rPr lang="fr-FR" altLang="en-US" sz="1600" dirty="0" err="1"/>
              <a:t>can</a:t>
            </a:r>
            <a:r>
              <a:rPr lang="fr-FR" altLang="en-US" sz="1600" dirty="0"/>
              <a:t> </a:t>
            </a:r>
            <a:r>
              <a:rPr lang="fr-FR" altLang="en-US" sz="1600" dirty="0" err="1"/>
              <a:t>only</a:t>
            </a:r>
            <a:r>
              <a:rPr lang="fr-FR" altLang="en-US" sz="1600" dirty="0"/>
              <a:t> </a:t>
            </a:r>
            <a:r>
              <a:rPr lang="fr-FR" altLang="en-US" sz="1600" dirty="0" err="1"/>
              <a:t>be</a:t>
            </a:r>
            <a:r>
              <a:rPr lang="fr-FR" altLang="en-US" sz="1600" dirty="0"/>
              <a:t> </a:t>
            </a:r>
            <a:r>
              <a:rPr lang="fr-FR" altLang="en-US" sz="1600" dirty="0" err="1"/>
              <a:t>addressed</a:t>
            </a:r>
            <a:r>
              <a:rPr lang="fr-FR" altLang="en-US" sz="1600" dirty="0"/>
              <a:t> as a </a:t>
            </a:r>
            <a:r>
              <a:rPr lang="fr-FR" altLang="en-US" sz="1600" dirty="0" err="1"/>
              <a:t>whole</a:t>
            </a:r>
            <a:r>
              <a:rPr lang="fr-FR" altLang="en-US" sz="1600" dirty="0"/>
              <a:t> (</a:t>
            </a:r>
            <a:r>
              <a:rPr lang="fr-FR" altLang="en-US" sz="1600" dirty="0" err="1"/>
              <a:t>array</a:t>
            </a:r>
            <a:r>
              <a:rPr lang="fr-FR" altLang="en-US" sz="1600" dirty="0"/>
              <a:t>)</a:t>
            </a:r>
          </a:p>
          <a:p>
            <a:pPr lvl="1">
              <a:buClr>
                <a:srgbClr val="C00000"/>
              </a:buClr>
              <a:buFont typeface="Wingdings" panose="05000000000000000000" pitchFamily="2" charset="2"/>
              <a:buChar char="Ø"/>
            </a:pPr>
            <a:r>
              <a:rPr lang="fr-FR" altLang="en-US" sz="1600" dirty="0"/>
              <a:t>   The rational </a:t>
            </a:r>
            <a:r>
              <a:rPr lang="fr-FR" altLang="en-US" sz="1600" dirty="0" err="1"/>
              <a:t>should</a:t>
            </a:r>
            <a:r>
              <a:rPr lang="fr-FR" altLang="en-US" sz="1600" dirty="0"/>
              <a:t> to </a:t>
            </a:r>
            <a:r>
              <a:rPr lang="fr-FR" altLang="en-US" sz="1600" dirty="0" err="1"/>
              <a:t>individually</a:t>
            </a:r>
            <a:r>
              <a:rPr lang="fr-FR" altLang="en-US" sz="1600" dirty="0"/>
              <a:t>  </a:t>
            </a:r>
            <a:r>
              <a:rPr lang="fr-FR" altLang="en-US" sz="1600" dirty="0" err="1"/>
              <a:t>address</a:t>
            </a:r>
            <a:r>
              <a:rPr lang="fr-FR" altLang="en-US" sz="1600" dirty="0"/>
              <a:t> a certain Instance of an (Object </a:t>
            </a:r>
            <a:r>
              <a:rPr lang="fr-FR" altLang="en-US" sz="1600" dirty="0" err="1"/>
              <a:t>Instanc</a:t>
            </a:r>
            <a:r>
              <a:rPr lang="fr-FR" altLang="en-US" sz="1600" dirty="0"/>
              <a:t>) Resource </a:t>
            </a:r>
          </a:p>
          <a:p>
            <a:pPr marL="225425" lvl="1" indent="0">
              <a:buClr>
                <a:srgbClr val="C00000"/>
              </a:buClr>
              <a:buNone/>
            </a:pPr>
            <a:r>
              <a:rPr lang="fr-FR" altLang="en-US" sz="1600" dirty="0"/>
              <a:t>                      </a:t>
            </a:r>
            <a:r>
              <a:rPr lang="fr-FR" altLang="en-US" sz="1600" dirty="0" err="1"/>
              <a:t>e.g</a:t>
            </a:r>
            <a:r>
              <a:rPr lang="fr-FR" altLang="en-US" sz="1600" dirty="0"/>
              <a:t>. to </a:t>
            </a:r>
            <a:r>
              <a:rPr lang="fr-FR" altLang="en-US" sz="1600" dirty="0" err="1"/>
              <a:t>get</a:t>
            </a:r>
            <a:r>
              <a:rPr lang="fr-FR" altLang="en-US" sz="1600" dirty="0"/>
              <a:t> the value of an </a:t>
            </a:r>
            <a:r>
              <a:rPr lang="fr-FR" altLang="en-US" sz="1600" dirty="0" err="1"/>
              <a:t>individual</a:t>
            </a:r>
            <a:r>
              <a:rPr lang="fr-FR" altLang="en-US" sz="1600" dirty="0"/>
              <a:t> power source </a:t>
            </a:r>
            <a:r>
              <a:rPr lang="fr-FR" altLang="en-US" sz="1600" dirty="0" err="1"/>
              <a:t>maintained</a:t>
            </a:r>
            <a:r>
              <a:rPr lang="fr-FR" altLang="en-US" sz="1600" dirty="0"/>
              <a:t> in the </a:t>
            </a:r>
            <a:r>
              <a:rPr lang="fr-FR" altLang="en-US" sz="1600" dirty="0" err="1"/>
              <a:t>Device</a:t>
            </a:r>
            <a:r>
              <a:rPr lang="fr-FR" altLang="en-US" sz="1600" dirty="0"/>
              <a:t> Id:3 Object  </a:t>
            </a:r>
            <a:endParaRPr lang="fr-FR" altLang="en-US" sz="1600" dirty="0" smtClean="0"/>
          </a:p>
          <a:p>
            <a:pPr marL="225425" lvl="1" indent="0">
              <a:buClr>
                <a:srgbClr val="C00000"/>
              </a:buClr>
              <a:buNone/>
            </a:pPr>
            <a:endParaRPr lang="en-GB" altLang="en-US" sz="2000" b="1" dirty="0" smtClean="0"/>
          </a:p>
          <a:p>
            <a:pPr>
              <a:buClr>
                <a:srgbClr val="C00000"/>
              </a:buClr>
              <a:buFont typeface="Wingdings" panose="05000000000000000000" pitchFamily="2" charset="2"/>
              <a:buChar char="q"/>
            </a:pPr>
            <a:r>
              <a:rPr lang="en-GB" altLang="en-US" sz="2000" b="1" dirty="0" smtClean="0"/>
              <a:t> Proposal  :</a:t>
            </a:r>
            <a:r>
              <a:rPr lang="en-GB" sz="2000" dirty="0" smtClean="0">
                <a:ea typeface="Times New Roman" panose="02020603050405020304" pitchFamily="18" charset="0"/>
                <a:cs typeface="Times New Roman" panose="02020603050405020304" pitchFamily="18" charset="0"/>
              </a:rPr>
              <a:t> </a:t>
            </a:r>
            <a:r>
              <a:rPr lang="en-GB" sz="1800" dirty="0" smtClean="0">
                <a:ea typeface="Times New Roman" panose="02020603050405020304" pitchFamily="18" charset="0"/>
                <a:cs typeface="Times New Roman" panose="02020603050405020304" pitchFamily="18" charset="0"/>
              </a:rPr>
              <a:t>extending </a:t>
            </a:r>
            <a:r>
              <a:rPr lang="en-GB" sz="1800" dirty="0">
                <a:ea typeface="Times New Roman" panose="02020603050405020304" pitchFamily="18" charset="0"/>
                <a:cs typeface="Times New Roman" panose="02020603050405020304" pitchFamily="18" charset="0"/>
              </a:rPr>
              <a:t>the Object path of some LwM2M  commands up to the Resource Instance </a:t>
            </a:r>
            <a:r>
              <a:rPr lang="en-GB" sz="1800" dirty="0" smtClean="0">
                <a:ea typeface="Times New Roman" panose="02020603050405020304" pitchFamily="18" charset="0"/>
                <a:cs typeface="Times New Roman" panose="02020603050405020304" pitchFamily="18" charset="0"/>
              </a:rPr>
              <a:t>ID </a:t>
            </a:r>
            <a:r>
              <a:rPr lang="fr-FR" altLang="zh-CN" sz="1800" b="1" dirty="0" smtClean="0"/>
              <a:t> </a:t>
            </a:r>
          </a:p>
          <a:p>
            <a:pPr>
              <a:buClr>
                <a:srgbClr val="C00000"/>
              </a:buClr>
              <a:buFont typeface="Wingdings" panose="05000000000000000000" pitchFamily="2" charset="2"/>
              <a:buChar char="q"/>
            </a:pPr>
            <a:endParaRPr lang="fr-FR" altLang="zh-CN" sz="1800" b="1" dirty="0" smtClean="0"/>
          </a:p>
          <a:p>
            <a:pPr>
              <a:buClr>
                <a:srgbClr val="C00000"/>
              </a:buClr>
              <a:buFont typeface="Wingdings" panose="05000000000000000000" pitchFamily="2" charset="2"/>
              <a:buChar char="q"/>
            </a:pPr>
            <a:endParaRPr lang="fr-FR" altLang="zh-CN" sz="1800" b="1" dirty="0" smtClean="0"/>
          </a:p>
          <a:p>
            <a:pPr>
              <a:buClr>
                <a:srgbClr val="C00000"/>
              </a:buClr>
              <a:buFont typeface="Wingdings" panose="05000000000000000000" pitchFamily="2" charset="2"/>
              <a:buChar char="q"/>
            </a:pPr>
            <a:r>
              <a:rPr lang="fr-FR" sz="2000" b="1" dirty="0"/>
              <a:t> </a:t>
            </a:r>
            <a:r>
              <a:rPr lang="en-GB" sz="2000" b="1" dirty="0" smtClean="0">
                <a:ea typeface="Times New Roman" panose="02020603050405020304" pitchFamily="18" charset="0"/>
                <a:cs typeface="Times New Roman" panose="02020603050405020304" pitchFamily="18" charset="0"/>
              </a:rPr>
              <a:t>Illustration  : </a:t>
            </a:r>
            <a:r>
              <a:rPr lang="en-GB" sz="1600" dirty="0" smtClean="0">
                <a:ea typeface="Times New Roman" panose="02020603050405020304" pitchFamily="18" charset="0"/>
                <a:cs typeface="Times New Roman" panose="02020603050405020304" pitchFamily="18" charset="0"/>
              </a:rPr>
              <a:t>Getting the value (mV) of the external battery supported by the Device Object ID:3 of a LwM2M Client  </a:t>
            </a:r>
          </a:p>
          <a:p>
            <a:pPr marL="225425" lvl="1" indent="0">
              <a:buClr>
                <a:srgbClr val="C00000"/>
              </a:buClr>
              <a:buNone/>
            </a:pPr>
            <a:r>
              <a:rPr lang="en-GB" sz="1600" dirty="0" smtClean="0">
                <a:ea typeface="Times New Roman" panose="02020603050405020304" pitchFamily="18" charset="0"/>
                <a:cs typeface="Times New Roman" panose="02020603050405020304" pitchFamily="18" charset="0"/>
              </a:rPr>
              <a:t>a)  LwM2M 1.0 Getting resources 6 &amp; 7     (e.g. external </a:t>
            </a:r>
            <a:r>
              <a:rPr lang="en-GB" sz="1600" dirty="0">
                <a:ea typeface="Times New Roman" panose="02020603050405020304" pitchFamily="18" charset="0"/>
                <a:cs typeface="Times New Roman" panose="02020603050405020304" pitchFamily="18" charset="0"/>
              </a:rPr>
              <a:t>battery is the second power resource instance</a:t>
            </a:r>
            <a:r>
              <a:rPr lang="en-GB" sz="1600" dirty="0" smtClean="0">
                <a:ea typeface="Times New Roman" panose="02020603050405020304" pitchFamily="18" charset="0"/>
                <a:cs typeface="Times New Roman" panose="02020603050405020304" pitchFamily="18" charset="0"/>
              </a:rPr>
              <a:t>)</a:t>
            </a:r>
          </a:p>
          <a:p>
            <a:pPr marL="225425" lvl="1" indent="0">
              <a:spcBef>
                <a:spcPts val="0"/>
              </a:spcBef>
              <a:buClr>
                <a:srgbClr val="C00000"/>
              </a:buClr>
              <a:buNone/>
            </a:pPr>
            <a:r>
              <a:rPr lang="en-GB" sz="1600" dirty="0">
                <a:ea typeface="Times New Roman" panose="02020603050405020304" pitchFamily="18" charset="0"/>
                <a:cs typeface="Times New Roman" panose="02020603050405020304" pitchFamily="18" charset="0"/>
              </a:rPr>
              <a:t> </a:t>
            </a:r>
            <a:r>
              <a:rPr lang="en-GB" sz="1600" dirty="0" smtClean="0">
                <a:ea typeface="Times New Roman" panose="02020603050405020304" pitchFamily="18" charset="0"/>
                <a:cs typeface="Times New Roman" panose="02020603050405020304" pitchFamily="18" charset="0"/>
              </a:rPr>
              <a:t>       </a:t>
            </a:r>
            <a:r>
              <a:rPr lang="en-GB" sz="1600" dirty="0" err="1" smtClean="0">
                <a:ea typeface="Times New Roman" panose="02020603050405020304" pitchFamily="18" charset="0"/>
                <a:cs typeface="Times New Roman" panose="02020603050405020304" pitchFamily="18" charset="0"/>
              </a:rPr>
              <a:t>tlv</a:t>
            </a:r>
            <a:r>
              <a:rPr lang="en-GB" sz="1600" dirty="0" smtClean="0">
                <a:ea typeface="Times New Roman" panose="02020603050405020304" pitchFamily="18" charset="0"/>
                <a:cs typeface="Times New Roman" panose="02020603050405020304" pitchFamily="18" charset="0"/>
              </a:rPr>
              <a:t>:              READ /3/0/6             86 06           41 00 01           41 01 02 </a:t>
            </a:r>
          </a:p>
          <a:p>
            <a:pPr marL="225425" lvl="1" indent="0">
              <a:spcBef>
                <a:spcPts val="0"/>
              </a:spcBef>
              <a:buClr>
                <a:srgbClr val="C00000"/>
              </a:buClr>
              <a:buNone/>
            </a:pPr>
            <a:r>
              <a:rPr lang="en-GB" sz="1600" dirty="0">
                <a:ea typeface="Times New Roman" panose="02020603050405020304" pitchFamily="18" charset="0"/>
                <a:cs typeface="Times New Roman" panose="02020603050405020304" pitchFamily="18" charset="0"/>
              </a:rPr>
              <a:t> </a:t>
            </a:r>
            <a:r>
              <a:rPr lang="en-GB" sz="1600" dirty="0" smtClean="0">
                <a:ea typeface="Times New Roman" panose="02020603050405020304" pitchFamily="18" charset="0"/>
                <a:cs typeface="Times New Roman" panose="02020603050405020304" pitchFamily="18" charset="0"/>
              </a:rPr>
              <a:t>       </a:t>
            </a:r>
            <a:r>
              <a:rPr lang="en-GB" sz="1600" dirty="0" err="1" smtClean="0">
                <a:ea typeface="Times New Roman" panose="02020603050405020304" pitchFamily="18" charset="0"/>
                <a:cs typeface="Times New Roman" panose="02020603050405020304" pitchFamily="18" charset="0"/>
              </a:rPr>
              <a:t>tlv</a:t>
            </a:r>
            <a:r>
              <a:rPr lang="en-GB" sz="1600" dirty="0" smtClean="0">
                <a:ea typeface="Times New Roman" panose="02020603050405020304" pitchFamily="18" charset="0"/>
                <a:cs typeface="Times New Roman" panose="02020603050405020304" pitchFamily="18" charset="0"/>
              </a:rPr>
              <a:t>:              READ </a:t>
            </a:r>
            <a:r>
              <a:rPr lang="en-GB" sz="1600" dirty="0">
                <a:ea typeface="Times New Roman" panose="02020603050405020304" pitchFamily="18" charset="0"/>
                <a:cs typeface="Times New Roman" panose="02020603050405020304" pitchFamily="18" charset="0"/>
              </a:rPr>
              <a:t>/</a:t>
            </a:r>
            <a:r>
              <a:rPr lang="en-GB" sz="1600" dirty="0" smtClean="0">
                <a:ea typeface="Times New Roman" panose="02020603050405020304" pitchFamily="18" charset="0"/>
                <a:cs typeface="Times New Roman" panose="02020603050405020304" pitchFamily="18" charset="0"/>
              </a:rPr>
              <a:t>3/0/7             88 07  08     42 00 0E D8     42 01 13 88</a:t>
            </a:r>
          </a:p>
          <a:p>
            <a:pPr marL="225425" lvl="1" indent="0">
              <a:buClr>
                <a:srgbClr val="C00000"/>
              </a:buClr>
              <a:buNone/>
            </a:pPr>
            <a:r>
              <a:rPr lang="en-GB" sz="1600" dirty="0">
                <a:ea typeface="Times New Roman" panose="02020603050405020304" pitchFamily="18" charset="0"/>
                <a:cs typeface="Times New Roman" panose="02020603050405020304" pitchFamily="18" charset="0"/>
              </a:rPr>
              <a:t> </a:t>
            </a:r>
            <a:r>
              <a:rPr lang="en-GB" sz="1600" dirty="0" smtClean="0">
                <a:ea typeface="Times New Roman" panose="02020603050405020304" pitchFamily="18" charset="0"/>
                <a:cs typeface="Times New Roman" panose="02020603050405020304" pitchFamily="18" charset="0"/>
              </a:rPr>
              <a:t>                    </a:t>
            </a:r>
          </a:p>
          <a:p>
            <a:pPr marL="225425" lvl="1" indent="0">
              <a:buClr>
                <a:srgbClr val="C00000"/>
              </a:buClr>
              <a:buNone/>
            </a:pPr>
            <a:r>
              <a:rPr lang="en-GB" sz="1600" dirty="0" smtClean="0">
                <a:ea typeface="Times New Roman" panose="02020603050405020304" pitchFamily="18" charset="0"/>
                <a:cs typeface="Times New Roman" panose="02020603050405020304" pitchFamily="18" charset="0"/>
              </a:rPr>
              <a:t>b) LwM2M 1.1 </a:t>
            </a:r>
            <a:r>
              <a:rPr lang="en-GB" sz="1600" dirty="0">
                <a:ea typeface="Times New Roman" panose="02020603050405020304" pitchFamily="18" charset="0"/>
                <a:cs typeface="Times New Roman" panose="02020603050405020304" pitchFamily="18" charset="0"/>
              </a:rPr>
              <a:t>Getting the value (mV) of the external battery (if any)   </a:t>
            </a:r>
            <a:endParaRPr lang="en-GB" sz="1600" dirty="0" smtClean="0">
              <a:ea typeface="Times New Roman" panose="02020603050405020304" pitchFamily="18" charset="0"/>
              <a:cs typeface="Times New Roman" panose="02020603050405020304" pitchFamily="18" charset="0"/>
            </a:endParaRPr>
          </a:p>
          <a:p>
            <a:pPr lvl="2">
              <a:buClr>
                <a:srgbClr val="C00000"/>
              </a:buClr>
            </a:pPr>
            <a:r>
              <a:rPr lang="en-GB" sz="1600" dirty="0" smtClean="0">
                <a:ea typeface="Times New Roman" panose="02020603050405020304" pitchFamily="18" charset="0"/>
                <a:cs typeface="Times New Roman" panose="02020603050405020304" pitchFamily="18" charset="0"/>
              </a:rPr>
              <a:t>Same step as before                                READ </a:t>
            </a:r>
            <a:r>
              <a:rPr lang="en-GB" sz="1600" dirty="0">
                <a:ea typeface="Times New Roman" panose="02020603050405020304" pitchFamily="18" charset="0"/>
                <a:cs typeface="Times New Roman" panose="02020603050405020304" pitchFamily="18" charset="0"/>
              </a:rPr>
              <a:t>/3/0/6             86 06           41 00 01           41 01 02 </a:t>
            </a:r>
            <a:endParaRPr lang="en-GB" sz="1600" dirty="0" smtClean="0">
              <a:ea typeface="Times New Roman" panose="02020603050405020304" pitchFamily="18" charset="0"/>
              <a:cs typeface="Times New Roman" panose="02020603050405020304" pitchFamily="18" charset="0"/>
            </a:endParaRPr>
          </a:p>
          <a:p>
            <a:pPr lvl="2">
              <a:buClr>
                <a:srgbClr val="C00000"/>
              </a:buClr>
            </a:pPr>
            <a:r>
              <a:rPr lang="en-GB" sz="1600" dirty="0">
                <a:ea typeface="Times New Roman" panose="02020603050405020304" pitchFamily="18" charset="0"/>
                <a:cs typeface="Times New Roman" panose="02020603050405020304" pitchFamily="18" charset="0"/>
              </a:rPr>
              <a:t> </a:t>
            </a:r>
            <a:r>
              <a:rPr lang="en-GB" sz="1600" dirty="0" smtClean="0">
                <a:ea typeface="Times New Roman" panose="02020603050405020304" pitchFamily="18" charset="0"/>
                <a:cs typeface="Times New Roman" panose="02020603050405020304" pitchFamily="18" charset="0"/>
              </a:rPr>
              <a:t>Ext Bat Resource is </a:t>
            </a:r>
            <a:r>
              <a:rPr lang="en-GB" sz="1600" dirty="0">
                <a:ea typeface="Times New Roman" panose="02020603050405020304" pitchFamily="18" charset="0"/>
                <a:cs typeface="Times New Roman" panose="02020603050405020304" pitchFamily="18" charset="0"/>
              </a:rPr>
              <a:t>directly </a:t>
            </a:r>
            <a:r>
              <a:rPr lang="en-GB" sz="1600" dirty="0" smtClean="0">
                <a:ea typeface="Times New Roman" panose="02020603050405020304" pitchFamily="18" charset="0"/>
                <a:cs typeface="Times New Roman" panose="02020603050405020304" pitchFamily="18" charset="0"/>
              </a:rPr>
              <a:t>addressed   READ /3/0/7/1         0x1388            </a:t>
            </a:r>
            <a:endParaRPr lang="en-GB" sz="1600" dirty="0">
              <a:ea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5"/>
          <p:cNvSpPr>
            <a:spLocks noGrp="1" noChangeArrowheads="1"/>
          </p:cNvSpPr>
          <p:nvPr>
            <p:ph idx="1"/>
          </p:nvPr>
        </p:nvSpPr>
        <p:spPr>
          <a:xfrm>
            <a:off x="292100" y="1169988"/>
            <a:ext cx="8961437" cy="5237162"/>
          </a:xfrm>
        </p:spPr>
        <p:txBody>
          <a:bodyPr/>
          <a:lstStyle/>
          <a:p>
            <a:pPr lvl="1" indent="-341313">
              <a:buClr>
                <a:srgbClr val="C00000"/>
              </a:buClr>
              <a:buFont typeface="Wingdings" panose="05000000000000000000" pitchFamily="2" charset="2"/>
              <a:buChar char="q"/>
            </a:pPr>
            <a:r>
              <a:rPr lang="en-GB" altLang="en-US" b="1" dirty="0" smtClean="0"/>
              <a:t> Impact of the proposal  vs current LwM2M  TS 1.0</a:t>
            </a:r>
          </a:p>
          <a:p>
            <a:pPr lvl="1" indent="-341313">
              <a:buClr>
                <a:srgbClr val="C00000"/>
              </a:buClr>
              <a:buFont typeface="Wingdings" panose="05000000000000000000" pitchFamily="2" charset="2"/>
              <a:buChar char="q"/>
            </a:pPr>
            <a:endParaRPr lang="en-GB" altLang="en-US" b="1" dirty="0" smtClean="0"/>
          </a:p>
          <a:p>
            <a:pPr lvl="1" indent="-341313">
              <a:buClr>
                <a:srgbClr val="C00000"/>
              </a:buClr>
              <a:buFont typeface="Wingdings" panose="05000000000000000000" pitchFamily="2" charset="2"/>
              <a:buChar char="Ø"/>
            </a:pPr>
            <a:r>
              <a:rPr lang="en-GB" altLang="en-US" sz="1600" b="1" dirty="0" smtClean="0">
                <a:solidFill>
                  <a:schemeClr val="tx2">
                    <a:lumMod val="85000"/>
                    <a:lumOff val="15000"/>
                  </a:schemeClr>
                </a:solidFill>
              </a:rPr>
              <a:t>Bootstrap Interface    </a:t>
            </a:r>
            <a:r>
              <a:rPr lang="en-GB" altLang="en-US" sz="1600" b="1" dirty="0" smtClean="0">
                <a:solidFill>
                  <a:schemeClr val="accent5">
                    <a:lumMod val="25000"/>
                  </a:schemeClr>
                </a:solidFill>
              </a:rPr>
              <a:t>: none</a:t>
            </a:r>
          </a:p>
          <a:p>
            <a:pPr lvl="1" indent="-341313">
              <a:buClr>
                <a:srgbClr val="C00000"/>
              </a:buClr>
              <a:buFont typeface="Wingdings" panose="05000000000000000000" pitchFamily="2" charset="2"/>
              <a:buChar char="Ø"/>
            </a:pPr>
            <a:r>
              <a:rPr lang="en-GB" altLang="en-US" sz="1600" b="1" dirty="0" smtClean="0">
                <a:solidFill>
                  <a:schemeClr val="tx2">
                    <a:lumMod val="85000"/>
                    <a:lumOff val="15000"/>
                  </a:schemeClr>
                </a:solidFill>
              </a:rPr>
              <a:t>Notification Interface </a:t>
            </a:r>
            <a:r>
              <a:rPr lang="en-GB" altLang="en-US" sz="1600" b="1" dirty="0" smtClean="0">
                <a:solidFill>
                  <a:schemeClr val="accent5">
                    <a:lumMod val="25000"/>
                  </a:schemeClr>
                </a:solidFill>
              </a:rPr>
              <a:t>: none</a:t>
            </a:r>
          </a:p>
          <a:p>
            <a:pPr lvl="1" indent="-341313">
              <a:buClr>
                <a:srgbClr val="C00000"/>
              </a:buClr>
              <a:buFont typeface="Wingdings" panose="05000000000000000000" pitchFamily="2" charset="2"/>
              <a:buChar char="Ø"/>
            </a:pPr>
            <a:r>
              <a:rPr lang="en-GB" altLang="en-US" sz="1600" b="1" dirty="0" smtClean="0">
                <a:solidFill>
                  <a:schemeClr val="tx2">
                    <a:lumMod val="85000"/>
                    <a:lumOff val="15000"/>
                  </a:schemeClr>
                </a:solidFill>
              </a:rPr>
              <a:t>Device Management &amp; Service Enablement </a:t>
            </a:r>
          </a:p>
          <a:p>
            <a:pPr lvl="2" indent="-341313">
              <a:buClr>
                <a:srgbClr val="C00000"/>
              </a:buClr>
              <a:buFont typeface="Courier New" panose="02070309020205020404" pitchFamily="49" charset="0"/>
              <a:buChar char="o"/>
            </a:pPr>
            <a:r>
              <a:rPr lang="en-GB" altLang="en-US" sz="1600" b="1" dirty="0" smtClean="0">
                <a:solidFill>
                  <a:schemeClr val="accent5">
                    <a:lumMod val="25000"/>
                  </a:schemeClr>
                </a:solidFill>
              </a:rPr>
              <a:t>Read Command : </a:t>
            </a:r>
            <a:r>
              <a:rPr lang="en-GB" altLang="en-US" sz="1600" b="1" dirty="0" smtClean="0">
                <a:solidFill>
                  <a:srgbClr val="C00000"/>
                </a:solidFill>
              </a:rPr>
              <a:t>Extended path   / Object/ Object Instance / Resource / Resource Instance</a:t>
            </a:r>
          </a:p>
          <a:p>
            <a:pPr lvl="2" indent="-341313">
              <a:buClr>
                <a:srgbClr val="C00000"/>
              </a:buClr>
              <a:buFont typeface="Courier New" panose="02070309020205020404" pitchFamily="49" charset="0"/>
              <a:buChar char="o"/>
            </a:pPr>
            <a:r>
              <a:rPr lang="en-GB" altLang="en-US" sz="1600" b="1" dirty="0" smtClean="0">
                <a:solidFill>
                  <a:schemeClr val="accent5">
                    <a:lumMod val="25000"/>
                  </a:schemeClr>
                </a:solidFill>
              </a:rPr>
              <a:t>Discover Command : no change</a:t>
            </a:r>
          </a:p>
          <a:p>
            <a:pPr lvl="2" indent="-341313">
              <a:buClr>
                <a:srgbClr val="C00000"/>
              </a:buClr>
              <a:buFont typeface="Courier New" panose="02070309020205020404" pitchFamily="49" charset="0"/>
              <a:buChar char="o"/>
            </a:pPr>
            <a:r>
              <a:rPr lang="en-GB" altLang="en-US" sz="1600" b="1" dirty="0" smtClean="0">
                <a:solidFill>
                  <a:schemeClr val="accent5">
                    <a:lumMod val="25000"/>
                  </a:schemeClr>
                </a:solidFill>
              </a:rPr>
              <a:t>Write Command </a:t>
            </a:r>
            <a:r>
              <a:rPr lang="en-GB" altLang="en-US" sz="1600" b="1" dirty="0" smtClean="0">
                <a:solidFill>
                  <a:srgbClr val="C00000"/>
                </a:solidFill>
              </a:rPr>
              <a:t>: </a:t>
            </a:r>
            <a:r>
              <a:rPr lang="en-GB" altLang="en-US" sz="1600" b="1" dirty="0">
                <a:solidFill>
                  <a:srgbClr val="C00000"/>
                </a:solidFill>
              </a:rPr>
              <a:t>Extended path   / Object/ Object Instance / Resource / Resource </a:t>
            </a:r>
            <a:r>
              <a:rPr lang="en-GB" altLang="en-US" sz="1600" b="1" dirty="0" smtClean="0">
                <a:solidFill>
                  <a:srgbClr val="C00000"/>
                </a:solidFill>
              </a:rPr>
              <a:t>Instance</a:t>
            </a:r>
          </a:p>
          <a:p>
            <a:pPr lvl="2" indent="-341313">
              <a:buClr>
                <a:srgbClr val="C00000"/>
              </a:buClr>
              <a:buFont typeface="Courier New" panose="02070309020205020404" pitchFamily="49" charset="0"/>
              <a:buChar char="o"/>
            </a:pPr>
            <a:r>
              <a:rPr lang="en-GB" altLang="en-US" sz="1600" b="1" dirty="0" smtClean="0">
                <a:solidFill>
                  <a:schemeClr val="accent5">
                    <a:lumMod val="25000"/>
                  </a:schemeClr>
                </a:solidFill>
              </a:rPr>
              <a:t>Write-Attributes command </a:t>
            </a:r>
            <a:r>
              <a:rPr lang="en-GB" altLang="en-US" sz="1600" b="1" dirty="0">
                <a:solidFill>
                  <a:schemeClr val="accent5">
                    <a:lumMod val="25000"/>
                  </a:schemeClr>
                </a:solidFill>
              </a:rPr>
              <a:t>: no </a:t>
            </a:r>
            <a:r>
              <a:rPr lang="en-GB" altLang="en-US" sz="1600" b="1" dirty="0" smtClean="0">
                <a:solidFill>
                  <a:schemeClr val="accent5">
                    <a:lumMod val="25000"/>
                  </a:schemeClr>
                </a:solidFill>
              </a:rPr>
              <a:t>change</a:t>
            </a:r>
          </a:p>
          <a:p>
            <a:pPr lvl="2" indent="-341313">
              <a:buClr>
                <a:srgbClr val="C00000"/>
              </a:buClr>
              <a:buFont typeface="Courier New" panose="02070309020205020404" pitchFamily="49" charset="0"/>
              <a:buChar char="o"/>
            </a:pPr>
            <a:r>
              <a:rPr lang="en-GB" altLang="en-US" sz="1600" b="1" dirty="0" smtClean="0">
                <a:solidFill>
                  <a:schemeClr val="accent5">
                    <a:lumMod val="25000"/>
                  </a:schemeClr>
                </a:solidFill>
              </a:rPr>
              <a:t>Execute Command : no change</a:t>
            </a:r>
          </a:p>
          <a:p>
            <a:pPr lvl="2" indent="-341313">
              <a:buClr>
                <a:srgbClr val="C00000"/>
              </a:buClr>
              <a:buFont typeface="Courier New" panose="02070309020205020404" pitchFamily="49" charset="0"/>
              <a:buChar char="o"/>
            </a:pPr>
            <a:r>
              <a:rPr lang="en-GB" altLang="en-US" sz="1600" b="1" dirty="0" smtClean="0">
                <a:solidFill>
                  <a:schemeClr val="accent5">
                    <a:lumMod val="25000"/>
                  </a:schemeClr>
                </a:solidFill>
              </a:rPr>
              <a:t>Create Command : no change</a:t>
            </a:r>
          </a:p>
          <a:p>
            <a:pPr lvl="2" indent="-341313">
              <a:buClr>
                <a:srgbClr val="C00000"/>
              </a:buClr>
              <a:buFont typeface="Courier New" panose="02070309020205020404" pitchFamily="49" charset="0"/>
              <a:buChar char="o"/>
            </a:pPr>
            <a:r>
              <a:rPr lang="en-GB" altLang="en-US" sz="1600" b="1" dirty="0" smtClean="0">
                <a:solidFill>
                  <a:schemeClr val="accent5">
                    <a:lumMod val="25000"/>
                  </a:schemeClr>
                </a:solidFill>
              </a:rPr>
              <a:t>Delete command </a:t>
            </a:r>
            <a:r>
              <a:rPr lang="en-GB" altLang="en-US" sz="1600" b="1" dirty="0">
                <a:solidFill>
                  <a:schemeClr val="accent5">
                    <a:lumMod val="25000"/>
                  </a:schemeClr>
                </a:solidFill>
              </a:rPr>
              <a:t>: no change</a:t>
            </a:r>
          </a:p>
          <a:p>
            <a:pPr marL="1366837" lvl="5" indent="0">
              <a:buClr>
                <a:srgbClr val="C00000"/>
              </a:buClr>
              <a:buSzPct val="100000"/>
              <a:buNone/>
            </a:pPr>
            <a:endParaRPr lang="en-GB" altLang="en-US" sz="1400" b="1" dirty="0" smtClean="0"/>
          </a:p>
          <a:p>
            <a:pPr>
              <a:buFontTx/>
              <a:buNone/>
            </a:pPr>
            <a:endParaRPr lang="en-GB" altLang="en-US" b="1" u="sng" dirty="0" smtClean="0"/>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sp>
        <p:nvSpPr>
          <p:cNvPr id="8194" name="Rectangle 4"/>
          <p:cNvSpPr>
            <a:spLocks noGrp="1" noChangeArrowheads="1"/>
          </p:cNvSpPr>
          <p:nvPr>
            <p:ph type="title" idx="4294967295"/>
          </p:nvPr>
        </p:nvSpPr>
        <p:spPr>
          <a:xfrm>
            <a:off x="306388" y="233363"/>
            <a:ext cx="8748712" cy="703262"/>
          </a:xfrm>
        </p:spPr>
        <p:txBody>
          <a:bodyPr/>
          <a:lstStyle/>
          <a:p>
            <a:r>
              <a:rPr lang="fr-FR" altLang="en-US" dirty="0" smtClean="0">
                <a:ea typeface="ＭＳ Ｐゴシック" panose="020B0600070205080204" pitchFamily="34" charset="-128"/>
              </a:rPr>
              <a:t>1-LwM2M </a:t>
            </a:r>
            <a:r>
              <a:rPr lang="fr-FR" altLang="en-US" dirty="0">
                <a:ea typeface="ＭＳ Ｐゴシック" panose="020B0600070205080204" pitchFamily="34" charset="-128"/>
              </a:rPr>
              <a:t>Extended </a:t>
            </a:r>
            <a:r>
              <a:rPr lang="fr-FR" altLang="en-US" dirty="0" err="1" smtClean="0">
                <a:ea typeface="ＭＳ Ｐゴシック" panose="020B0600070205080204" pitchFamily="34" charset="-128"/>
              </a:rPr>
              <a:t>Addressing</a:t>
            </a:r>
            <a:r>
              <a:rPr lang="fr-FR" altLang="en-US" dirty="0" smtClean="0">
                <a:ea typeface="ＭＳ Ｐゴシック" panose="020B0600070205080204" pitchFamily="34" charset="-128"/>
              </a:rPr>
              <a:t> </a:t>
            </a:r>
            <a:r>
              <a:rPr lang="fr-FR" altLang="en-US" sz="1800" dirty="0" smtClean="0">
                <a:ea typeface="ＭＳ Ｐゴシック" panose="020B0600070205080204" pitchFamily="34" charset="-128"/>
              </a:rPr>
              <a:t>(2/2)  </a:t>
            </a:r>
            <a:endParaRPr lang="en-GB" altLang="en-US" sz="1800" dirty="0" smtClean="0"/>
          </a:p>
        </p:txBody>
      </p:sp>
    </p:spTree>
    <p:extLst>
      <p:ext uri="{BB962C8B-B14F-4D97-AF65-F5344CB8AC3E}">
        <p14:creationId xmlns:p14="http://schemas.microsoft.com/office/powerpoint/2010/main" val="13541258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dirty="0" smtClean="0">
                <a:ea typeface="ＭＳ Ｐゴシック" panose="020B0600070205080204" pitchFamily="34" charset="-128"/>
              </a:rPr>
              <a:t>2-LwM2M Compact Media Type </a:t>
            </a:r>
            <a:r>
              <a:rPr lang="fr-FR" altLang="en-US" sz="1800" dirty="0" smtClean="0">
                <a:ea typeface="ＭＳ Ｐゴシック" panose="020B0600070205080204" pitchFamily="34" charset="-128"/>
              </a:rPr>
              <a:t>(1/2) </a:t>
            </a:r>
            <a:endParaRPr lang="en-GB" altLang="en-US" sz="1800" dirty="0" smtClean="0"/>
          </a:p>
        </p:txBody>
      </p:sp>
      <p:sp>
        <p:nvSpPr>
          <p:cNvPr id="8195" name="Rectangle 5"/>
          <p:cNvSpPr>
            <a:spLocks noGrp="1" noChangeArrowheads="1"/>
          </p:cNvSpPr>
          <p:nvPr>
            <p:ph type="body" idx="1"/>
          </p:nvPr>
        </p:nvSpPr>
        <p:spPr>
          <a:xfrm>
            <a:off x="306388" y="1149350"/>
            <a:ext cx="8947149" cy="5237162"/>
          </a:xfrm>
        </p:spPr>
        <p:txBody>
          <a:bodyPr/>
          <a:lstStyle/>
          <a:p>
            <a:pPr>
              <a:buClr>
                <a:srgbClr val="C00000"/>
              </a:buClr>
              <a:buFont typeface="Wingdings" panose="05000000000000000000" pitchFamily="2" charset="2"/>
              <a:buChar char="q"/>
            </a:pPr>
            <a:r>
              <a:rPr lang="en-GB" altLang="en-US" sz="2000" b="1" dirty="0" smtClean="0"/>
              <a:t>  </a:t>
            </a:r>
            <a:r>
              <a:rPr lang="en-GB" altLang="en-US" sz="2000" b="1" dirty="0"/>
              <a:t>Rational :</a:t>
            </a:r>
            <a:r>
              <a:rPr lang="zh-CN" altLang="en-US" sz="2000" b="1" dirty="0"/>
              <a:t>    </a:t>
            </a:r>
            <a:r>
              <a:rPr lang="en-US" altLang="zh-CN" sz="2000" b="1" dirty="0"/>
              <a:t>L</a:t>
            </a:r>
            <a:r>
              <a:rPr lang="fr-FR" altLang="zh-CN" sz="2000" b="1" dirty="0"/>
              <a:t>wM2M 1.0  supports application/vnd.oma.lwm2m+json media type </a:t>
            </a:r>
          </a:p>
          <a:p>
            <a:pPr lvl="1">
              <a:buClr>
                <a:srgbClr val="C00000"/>
              </a:buClr>
              <a:buFont typeface="Wingdings" panose="05000000000000000000" pitchFamily="2" charset="2"/>
              <a:buChar char="Ø"/>
            </a:pPr>
            <a:r>
              <a:rPr lang="fr-FR" altLang="en-US" sz="1600" dirty="0"/>
              <a:t>   </a:t>
            </a:r>
            <a:r>
              <a:rPr lang="fr-FR" altLang="en-US" sz="1800" dirty="0" smtClean="0"/>
              <a:t>data </a:t>
            </a:r>
            <a:r>
              <a:rPr lang="fr-FR" altLang="en-US" sz="1800" dirty="0"/>
              <a:t>format </a:t>
            </a:r>
            <a:r>
              <a:rPr lang="fr-FR" altLang="en-US" sz="1800" dirty="0" err="1" smtClean="0"/>
              <a:t>is</a:t>
            </a:r>
            <a:r>
              <a:rPr lang="fr-FR" altLang="en-US" sz="1800" dirty="0" smtClean="0"/>
              <a:t> </a:t>
            </a:r>
            <a:r>
              <a:rPr lang="fr-FR" altLang="en-US" sz="1800" dirty="0" err="1" smtClean="0"/>
              <a:t>structured</a:t>
            </a:r>
            <a:r>
              <a:rPr lang="fr-FR" altLang="en-US" sz="1800" dirty="0" smtClean="0"/>
              <a:t> </a:t>
            </a:r>
            <a:r>
              <a:rPr lang="fr-FR" altLang="en-US" sz="1800" dirty="0" err="1" smtClean="0"/>
              <a:t>according</a:t>
            </a:r>
            <a:r>
              <a:rPr lang="fr-FR" altLang="en-US" sz="1800" dirty="0" smtClean="0"/>
              <a:t> </a:t>
            </a:r>
            <a:r>
              <a:rPr lang="fr-FR" altLang="en-US" sz="1800" dirty="0"/>
              <a:t>to SENML </a:t>
            </a:r>
            <a:r>
              <a:rPr lang="fr-FR" altLang="en-US" sz="1800" dirty="0" err="1"/>
              <a:t>semantics</a:t>
            </a:r>
            <a:r>
              <a:rPr lang="fr-FR" altLang="en-US" sz="1800" dirty="0"/>
              <a:t>  (</a:t>
            </a:r>
            <a:r>
              <a:rPr lang="fr-FR" altLang="en-US" sz="1800" dirty="0" err="1"/>
              <a:t>easy</a:t>
            </a:r>
            <a:r>
              <a:rPr lang="fr-FR" altLang="en-US" sz="1800" dirty="0"/>
              <a:t>  to </a:t>
            </a:r>
            <a:r>
              <a:rPr lang="fr-FR" altLang="en-US" sz="1800" dirty="0" err="1"/>
              <a:t>read</a:t>
            </a:r>
            <a:r>
              <a:rPr lang="fr-FR" altLang="en-US" sz="1800" dirty="0"/>
              <a:t> / </a:t>
            </a:r>
            <a:r>
              <a:rPr lang="fr-FR" altLang="en-US" sz="1800" dirty="0" err="1"/>
              <a:t>timestamp</a:t>
            </a:r>
            <a:r>
              <a:rPr lang="fr-FR" altLang="en-US" sz="1800" dirty="0"/>
              <a:t> support ..)  </a:t>
            </a:r>
          </a:p>
          <a:p>
            <a:pPr lvl="1">
              <a:buClr>
                <a:srgbClr val="C00000"/>
              </a:buClr>
              <a:buFont typeface="Wingdings" panose="05000000000000000000" pitchFamily="2" charset="2"/>
              <a:buChar char="Ø"/>
            </a:pPr>
            <a:r>
              <a:rPr lang="fr-FR" altLang="en-US" sz="1800" dirty="0"/>
              <a:t>   </a:t>
            </a:r>
            <a:r>
              <a:rPr lang="fr-FR" altLang="en-US" sz="1800" dirty="0" err="1" smtClean="0"/>
              <a:t>json</a:t>
            </a:r>
            <a:r>
              <a:rPr lang="fr-FR" altLang="en-US" sz="1800" dirty="0" smtClean="0"/>
              <a:t> </a:t>
            </a:r>
            <a:r>
              <a:rPr lang="fr-FR" altLang="en-US" sz="1800" dirty="0" err="1" smtClean="0"/>
              <a:t>still</a:t>
            </a:r>
            <a:r>
              <a:rPr lang="fr-FR" altLang="en-US" sz="1800" dirty="0" smtClean="0"/>
              <a:t>  </a:t>
            </a:r>
            <a:r>
              <a:rPr lang="fr-FR" altLang="en-US" sz="1800" dirty="0" err="1"/>
              <a:t>too</a:t>
            </a:r>
            <a:r>
              <a:rPr lang="fr-FR" altLang="en-US" sz="1800" dirty="0"/>
              <a:t> </a:t>
            </a:r>
            <a:r>
              <a:rPr lang="fr-FR" altLang="en-US" sz="1800" dirty="0" err="1"/>
              <a:t>verbose</a:t>
            </a:r>
            <a:r>
              <a:rPr lang="fr-FR" altLang="en-US" sz="1800" dirty="0"/>
              <a:t> </a:t>
            </a:r>
            <a:r>
              <a:rPr lang="fr-FR" altLang="en-US" sz="1800" dirty="0" err="1"/>
              <a:t>compared</a:t>
            </a:r>
            <a:r>
              <a:rPr lang="fr-FR" altLang="en-US" sz="1800" dirty="0"/>
              <a:t> to </a:t>
            </a:r>
            <a:r>
              <a:rPr lang="fr-FR" altLang="zh-CN" sz="1800" dirty="0"/>
              <a:t>application/vnd.oma.lwm2m+tlv media type </a:t>
            </a:r>
          </a:p>
          <a:p>
            <a:pPr marL="225425" lvl="1" indent="0">
              <a:buClr>
                <a:srgbClr val="C00000"/>
              </a:buClr>
              <a:buNone/>
            </a:pPr>
            <a:r>
              <a:rPr lang="fr-FR" altLang="en-US" sz="1800" dirty="0"/>
              <a:t>       </a:t>
            </a:r>
            <a:r>
              <a:rPr lang="fr-FR" altLang="en-US" sz="1800" dirty="0" err="1"/>
              <a:t>e.g</a:t>
            </a:r>
            <a:r>
              <a:rPr lang="fr-FR" altLang="en-US" sz="1800" dirty="0"/>
              <a:t> : </a:t>
            </a:r>
            <a:r>
              <a:rPr lang="fr-FR" altLang="en-US" sz="1800" dirty="0" err="1"/>
              <a:t>example</a:t>
            </a:r>
            <a:r>
              <a:rPr lang="fr-FR" altLang="en-US" sz="1800" dirty="0"/>
              <a:t> p23    :     Read  /3/0     </a:t>
            </a:r>
            <a:r>
              <a:rPr lang="fr-FR" altLang="en-US" sz="1800" dirty="0" smtClean="0"/>
              <a:t>    457 </a:t>
            </a:r>
            <a:r>
              <a:rPr lang="fr-FR" altLang="en-US" sz="1800" dirty="0"/>
              <a:t>Bytes are </a:t>
            </a:r>
            <a:r>
              <a:rPr lang="fr-FR" altLang="en-US" sz="1800" dirty="0" err="1"/>
              <a:t>returned</a:t>
            </a:r>
            <a:r>
              <a:rPr lang="fr-FR" altLang="en-US" sz="1800" dirty="0"/>
              <a:t> </a:t>
            </a:r>
            <a:r>
              <a:rPr lang="fr-FR" altLang="en-US" sz="1800" dirty="0" err="1"/>
              <a:t>through</a:t>
            </a:r>
            <a:r>
              <a:rPr lang="fr-FR" altLang="en-US" sz="1800" dirty="0"/>
              <a:t> </a:t>
            </a:r>
            <a:r>
              <a:rPr lang="fr-FR" altLang="en-US" sz="1800" dirty="0" err="1"/>
              <a:t>json</a:t>
            </a:r>
            <a:r>
              <a:rPr lang="fr-FR" altLang="en-US" sz="1800" dirty="0"/>
              <a:t> </a:t>
            </a:r>
            <a:r>
              <a:rPr lang="fr-FR" altLang="en-US" sz="1800" dirty="0" smtClean="0"/>
              <a:t>Content-Format</a:t>
            </a:r>
          </a:p>
          <a:p>
            <a:pPr marL="225425" lvl="1" indent="0">
              <a:buClr>
                <a:srgbClr val="C00000"/>
              </a:buClr>
              <a:buNone/>
            </a:pPr>
            <a:r>
              <a:rPr lang="fr-FR" altLang="en-US" sz="1800" dirty="0"/>
              <a:t> </a:t>
            </a:r>
            <a:r>
              <a:rPr lang="fr-FR" altLang="en-US" sz="1800" dirty="0" smtClean="0"/>
              <a:t>                                                      </a:t>
            </a:r>
            <a:r>
              <a:rPr lang="fr-FR" altLang="en-US" sz="1800" dirty="0" err="1"/>
              <a:t>while</a:t>
            </a:r>
            <a:r>
              <a:rPr lang="fr-FR" altLang="en-US" sz="1800" dirty="0"/>
              <a:t> </a:t>
            </a:r>
            <a:r>
              <a:rPr lang="fr-FR" altLang="en-US" sz="1800" dirty="0" err="1"/>
              <a:t>only</a:t>
            </a:r>
            <a:r>
              <a:rPr lang="fr-FR" altLang="en-US" sz="1800" dirty="0"/>
              <a:t> 124 </a:t>
            </a:r>
            <a:r>
              <a:rPr lang="fr-FR" altLang="en-US" sz="1800" dirty="0" smtClean="0"/>
              <a:t>Bytes </a:t>
            </a:r>
            <a:r>
              <a:rPr lang="fr-FR" altLang="en-US" sz="1800" dirty="0"/>
              <a:t>are </a:t>
            </a:r>
            <a:r>
              <a:rPr lang="fr-FR" altLang="en-US" sz="1800" dirty="0" err="1"/>
              <a:t>needed</a:t>
            </a:r>
            <a:r>
              <a:rPr lang="fr-FR" altLang="en-US" sz="1800" dirty="0"/>
              <a:t> in </a:t>
            </a:r>
            <a:r>
              <a:rPr lang="fr-FR" altLang="en-US" sz="1800" dirty="0" err="1"/>
              <a:t>using</a:t>
            </a:r>
            <a:r>
              <a:rPr lang="fr-FR" altLang="en-US" sz="1800" dirty="0"/>
              <a:t> </a:t>
            </a:r>
            <a:r>
              <a:rPr lang="fr-FR" altLang="en-US" sz="1800" dirty="0" err="1"/>
              <a:t>tlv</a:t>
            </a:r>
            <a:r>
              <a:rPr lang="fr-FR" altLang="en-US" sz="1800" dirty="0"/>
              <a:t> Content-Format  </a:t>
            </a:r>
            <a:endParaRPr lang="en-GB" altLang="en-US" sz="1800" dirty="0"/>
          </a:p>
          <a:p>
            <a:pPr>
              <a:buClr>
                <a:srgbClr val="C00000"/>
              </a:buClr>
              <a:buFont typeface="Wingdings" panose="05000000000000000000" pitchFamily="2" charset="2"/>
              <a:buChar char="q"/>
            </a:pPr>
            <a:endParaRPr lang="en-GB" altLang="en-US" sz="1800" b="1" dirty="0" smtClean="0"/>
          </a:p>
          <a:p>
            <a:pPr>
              <a:buClr>
                <a:srgbClr val="C00000"/>
              </a:buClr>
              <a:buFont typeface="Wingdings" panose="05000000000000000000" pitchFamily="2" charset="2"/>
              <a:buChar char="q"/>
            </a:pPr>
            <a:r>
              <a:rPr lang="en-GB" altLang="en-US" sz="2000" b="1" dirty="0" smtClean="0"/>
              <a:t>  Proposal : </a:t>
            </a:r>
            <a:r>
              <a:rPr lang="zh-CN" altLang="en-US" sz="2000" b="1" dirty="0" smtClean="0"/>
              <a:t> </a:t>
            </a:r>
            <a:r>
              <a:rPr lang="en-US" altLang="zh-CN" sz="2000" b="1" dirty="0" smtClean="0"/>
              <a:t>L</a:t>
            </a:r>
            <a:r>
              <a:rPr lang="fr-FR" altLang="zh-CN" sz="2000" b="1" dirty="0" smtClean="0"/>
              <a:t>wM2M 1.1  </a:t>
            </a:r>
            <a:r>
              <a:rPr lang="fr-FR" altLang="zh-CN" sz="2000" b="1" dirty="0" err="1" smtClean="0"/>
              <a:t>could</a:t>
            </a:r>
            <a:r>
              <a:rPr lang="fr-FR" altLang="zh-CN" sz="2000" b="1" dirty="0" smtClean="0"/>
              <a:t>  support CBOR </a:t>
            </a:r>
            <a:r>
              <a:rPr lang="fr-FR" altLang="zh-CN" sz="1800" b="1" dirty="0" smtClean="0"/>
              <a:t> (RFC 7049) </a:t>
            </a:r>
            <a:r>
              <a:rPr lang="fr-FR" altLang="zh-CN" sz="2000" b="1" dirty="0" smtClean="0"/>
              <a:t>as an </a:t>
            </a:r>
            <a:r>
              <a:rPr lang="fr-FR" altLang="zh-CN" sz="2000" b="1" dirty="0" err="1" smtClean="0"/>
              <a:t>additional</a:t>
            </a:r>
            <a:r>
              <a:rPr lang="fr-FR" altLang="zh-CN" sz="2000" b="1" dirty="0" smtClean="0"/>
              <a:t> Media Type                                                    </a:t>
            </a:r>
          </a:p>
          <a:p>
            <a:pPr marL="0" indent="0">
              <a:buClr>
                <a:srgbClr val="C00000"/>
              </a:buClr>
              <a:buNone/>
            </a:pPr>
            <a:r>
              <a:rPr lang="fr-FR" altLang="zh-CN" sz="2000" b="1" dirty="0"/>
              <a:t> </a:t>
            </a:r>
            <a:r>
              <a:rPr lang="fr-FR" altLang="zh-CN" sz="2000" b="1" dirty="0" smtClean="0"/>
              <a:t>                     =&gt; application/vnd.oma.lwm2m+cbor media type </a:t>
            </a:r>
          </a:p>
          <a:p>
            <a:pPr marL="0" indent="0">
              <a:buClr>
                <a:srgbClr val="C00000"/>
              </a:buClr>
              <a:buNone/>
            </a:pPr>
            <a:endParaRPr lang="fr-FR" altLang="zh-CN" sz="2000" b="1" dirty="0" smtClean="0"/>
          </a:p>
          <a:p>
            <a:pPr lvl="1">
              <a:buClr>
                <a:srgbClr val="C00000"/>
              </a:buClr>
              <a:buFont typeface="Wingdings" panose="05000000000000000000" pitchFamily="2" charset="2"/>
              <a:buChar char="Ø"/>
            </a:pPr>
            <a:r>
              <a:rPr lang="fr-FR" altLang="en-US" sz="1600" b="1" dirty="0" smtClean="0"/>
              <a:t>   </a:t>
            </a:r>
            <a:r>
              <a:rPr lang="fr-FR" altLang="en-US" sz="1800" dirty="0" smtClean="0"/>
              <a:t>data format </a:t>
            </a:r>
            <a:r>
              <a:rPr lang="fr-FR" altLang="en-US" sz="1800" dirty="0" err="1" smtClean="0"/>
              <a:t>structured</a:t>
            </a:r>
            <a:r>
              <a:rPr lang="fr-FR" altLang="en-US" sz="1800" dirty="0" smtClean="0"/>
              <a:t> </a:t>
            </a:r>
            <a:r>
              <a:rPr lang="fr-FR" altLang="en-US" sz="1800" dirty="0" err="1" smtClean="0"/>
              <a:t>according</a:t>
            </a:r>
            <a:r>
              <a:rPr lang="fr-FR" altLang="en-US" sz="1800" dirty="0" smtClean="0"/>
              <a:t> to SENML </a:t>
            </a:r>
            <a:r>
              <a:rPr lang="fr-FR" altLang="en-US" sz="1800" dirty="0" err="1" smtClean="0"/>
              <a:t>semantics</a:t>
            </a:r>
            <a:r>
              <a:rPr lang="fr-FR" altLang="en-US" sz="1800" dirty="0" smtClean="0"/>
              <a:t>  </a:t>
            </a:r>
            <a:r>
              <a:rPr lang="fr-FR" altLang="en-US" sz="1800" dirty="0" err="1" smtClean="0"/>
              <a:t>is</a:t>
            </a:r>
            <a:r>
              <a:rPr lang="fr-FR" altLang="en-US" sz="1800" dirty="0" smtClean="0"/>
              <a:t>  </a:t>
            </a:r>
            <a:r>
              <a:rPr lang="fr-FR" altLang="en-US" sz="1800" dirty="0" err="1" smtClean="0"/>
              <a:t>maintained</a:t>
            </a:r>
            <a:r>
              <a:rPr lang="fr-FR" altLang="en-US" sz="1800" dirty="0" smtClean="0"/>
              <a:t> </a:t>
            </a:r>
          </a:p>
          <a:p>
            <a:pPr lvl="1">
              <a:buClr>
                <a:srgbClr val="C00000"/>
              </a:buClr>
              <a:buFont typeface="Wingdings" panose="05000000000000000000" pitchFamily="2" charset="2"/>
              <a:buChar char="Ø"/>
            </a:pPr>
            <a:r>
              <a:rPr lang="fr-FR" altLang="en-US" sz="1800" dirty="0"/>
              <a:t> </a:t>
            </a:r>
            <a:r>
              <a:rPr lang="fr-FR" altLang="en-US" sz="1800" dirty="0" smtClean="0"/>
              <a:t>  CBOR </a:t>
            </a:r>
            <a:r>
              <a:rPr lang="fr-FR" altLang="en-US" sz="1800" dirty="0" err="1" smtClean="0"/>
              <a:t>binary</a:t>
            </a:r>
            <a:r>
              <a:rPr lang="fr-FR" altLang="en-US" sz="1800" dirty="0" smtClean="0"/>
              <a:t> </a:t>
            </a:r>
            <a:r>
              <a:rPr lang="fr-FR" altLang="en-US" sz="1800" dirty="0" err="1" smtClean="0"/>
              <a:t>coding</a:t>
            </a:r>
            <a:r>
              <a:rPr lang="fr-FR" altLang="en-US" sz="1800" dirty="0" smtClean="0"/>
              <a:t> </a:t>
            </a:r>
            <a:r>
              <a:rPr lang="fr-FR" altLang="en-US" sz="1800" dirty="0" err="1" smtClean="0"/>
              <a:t>is</a:t>
            </a:r>
            <a:r>
              <a:rPr lang="fr-FR" altLang="en-US" sz="1800" dirty="0" smtClean="0"/>
              <a:t> </a:t>
            </a:r>
            <a:r>
              <a:rPr lang="fr-FR" altLang="en-US" sz="1800" dirty="0" err="1" smtClean="0"/>
              <a:t>used</a:t>
            </a:r>
            <a:r>
              <a:rPr lang="fr-FR" altLang="en-US" sz="1800" dirty="0" smtClean="0"/>
              <a:t> </a:t>
            </a:r>
            <a:r>
              <a:rPr lang="fr-FR" altLang="en-US" sz="1800" dirty="0" err="1" smtClean="0"/>
              <a:t>instead</a:t>
            </a:r>
            <a:r>
              <a:rPr lang="fr-FR" altLang="en-US" sz="1800" dirty="0" smtClean="0"/>
              <a:t> of JSON </a:t>
            </a:r>
            <a:r>
              <a:rPr lang="fr-FR" altLang="en-US" sz="1800" dirty="0" err="1" smtClean="0"/>
              <a:t>text</a:t>
            </a:r>
            <a:r>
              <a:rPr lang="fr-FR" altLang="en-US" sz="1800" dirty="0" smtClean="0"/>
              <a:t> format : </a:t>
            </a:r>
            <a:r>
              <a:rPr lang="fr-FR" altLang="en-US" sz="1800" dirty="0" err="1" smtClean="0"/>
              <a:t>compactness</a:t>
            </a:r>
            <a:r>
              <a:rPr lang="fr-FR" altLang="en-US" sz="1800" dirty="0" smtClean="0"/>
              <a:t> gain </a:t>
            </a:r>
          </a:p>
          <a:p>
            <a:pPr marL="225425" lvl="1" indent="0">
              <a:buClr>
                <a:srgbClr val="C00000"/>
              </a:buClr>
              <a:buNone/>
            </a:pPr>
            <a:r>
              <a:rPr lang="fr-FR" altLang="en-US" sz="1800" dirty="0" smtClean="0"/>
              <a:t>               =&gt;  </a:t>
            </a:r>
            <a:r>
              <a:rPr lang="fr-FR" altLang="en-US" sz="1800" dirty="0" err="1" smtClean="0"/>
              <a:t>e.g</a:t>
            </a:r>
            <a:r>
              <a:rPr lang="fr-FR" altLang="en-US" sz="1800" dirty="0" smtClean="0"/>
              <a:t> : </a:t>
            </a:r>
            <a:r>
              <a:rPr lang="fr-FR" altLang="en-US" sz="1800" dirty="0" err="1" smtClean="0"/>
              <a:t>same</a:t>
            </a:r>
            <a:r>
              <a:rPr lang="fr-FR" altLang="en-US" sz="1800" dirty="0" smtClean="0"/>
              <a:t> </a:t>
            </a:r>
            <a:r>
              <a:rPr lang="fr-FR" altLang="en-US" sz="1800" dirty="0" err="1" smtClean="0"/>
              <a:t>example</a:t>
            </a:r>
            <a:r>
              <a:rPr lang="fr-FR" altLang="en-US" sz="1800" dirty="0" smtClean="0"/>
              <a:t> p23  :     Read  /3/0    264 Bytes are </a:t>
            </a:r>
            <a:r>
              <a:rPr lang="fr-FR" altLang="en-US" sz="1800" dirty="0" err="1" smtClean="0"/>
              <a:t>returned</a:t>
            </a:r>
            <a:r>
              <a:rPr lang="fr-FR" altLang="en-US" sz="1800" dirty="0" smtClean="0"/>
              <a:t> in </a:t>
            </a:r>
            <a:r>
              <a:rPr lang="fr-FR" altLang="en-US" sz="1800" dirty="0" err="1" smtClean="0"/>
              <a:t>using</a:t>
            </a:r>
            <a:r>
              <a:rPr lang="fr-FR" altLang="en-US" sz="1800" dirty="0" smtClean="0"/>
              <a:t> CBOR format</a:t>
            </a:r>
            <a:endParaRPr lang="en-GB" altLang="en-US" sz="1800" dirty="0" smtClean="0"/>
          </a:p>
          <a:p>
            <a:pPr marL="225425" lvl="1" indent="0">
              <a:buClr>
                <a:srgbClr val="C00000"/>
              </a:buClr>
              <a:buNone/>
            </a:pPr>
            <a:endParaRPr lang="en-GB" altLang="en-US" sz="1800" b="1" dirty="0" smtClean="0"/>
          </a:p>
          <a:p>
            <a:pPr>
              <a:buClr>
                <a:srgbClr val="C00000"/>
              </a:buClr>
              <a:buFont typeface="Wingdings" panose="05000000000000000000" pitchFamily="2" charset="2"/>
              <a:buChar char="q"/>
            </a:pPr>
            <a:endParaRPr lang="en-GB" altLang="en-US" sz="2000" b="1" dirty="0">
              <a:solidFill>
                <a:srgbClr val="002060"/>
              </a:solidFill>
            </a:endParaRPr>
          </a:p>
          <a:p>
            <a:pPr>
              <a:buClr>
                <a:srgbClr val="C00000"/>
              </a:buClr>
              <a:buFont typeface="Wingdings" panose="05000000000000000000" pitchFamily="2" charset="2"/>
              <a:buChar char="q"/>
            </a:pPr>
            <a:endParaRPr lang="en-GB" altLang="en-US" sz="2000" b="1" dirty="0" smtClean="0">
              <a:solidFill>
                <a:srgbClr val="002060"/>
              </a:solidFill>
            </a:endParaRPr>
          </a:p>
          <a:p>
            <a:pPr>
              <a:buClr>
                <a:srgbClr val="C00000"/>
              </a:buClr>
              <a:buFont typeface="Wingdings" panose="05000000000000000000" pitchFamily="2" charset="2"/>
              <a:buChar char="q"/>
            </a:pPr>
            <a:endParaRPr lang="en-GB" altLang="en-US" sz="2000" b="1" dirty="0">
              <a:solidFill>
                <a:srgbClr val="002060"/>
              </a:solidFill>
            </a:endParaRPr>
          </a:p>
          <a:p>
            <a:pPr marL="0" lvl="1" indent="0">
              <a:buClr>
                <a:srgbClr val="C00000"/>
              </a:buClr>
              <a:buNone/>
            </a:pPr>
            <a:endParaRPr lang="en-GB" altLang="en-US" sz="2000" b="1" dirty="0" smtClean="0">
              <a:solidFill>
                <a:srgbClr val="002060"/>
              </a:solidFill>
            </a:endParaRPr>
          </a:p>
          <a:p>
            <a:pPr marL="225425" lvl="1" indent="0">
              <a:buClr>
                <a:srgbClr val="C00000"/>
              </a:buClr>
              <a:buNone/>
            </a:pPr>
            <a:endParaRPr lang="en-GB" altLang="en-US" sz="1800" b="1" dirty="0" smtClean="0">
              <a:solidFill>
                <a:schemeClr val="tx1"/>
              </a:solidFill>
            </a:endParaRPr>
          </a:p>
          <a:p>
            <a:pPr marL="0" lvl="1" indent="0">
              <a:buClr>
                <a:srgbClr val="C00000"/>
              </a:buClr>
              <a:buNone/>
            </a:pPr>
            <a:endParaRPr lang="en-GB" altLang="en-US" sz="1600" b="1" dirty="0">
              <a:solidFill>
                <a:schemeClr val="accent5">
                  <a:lumMod val="25000"/>
                </a:schemeClr>
              </a:solidFill>
            </a:endParaRPr>
          </a:p>
          <a:p>
            <a:pPr marL="225425" lvl="1" indent="0">
              <a:buClr>
                <a:srgbClr val="C00000"/>
              </a:buClr>
              <a:buNone/>
            </a:pPr>
            <a:endParaRPr lang="en-GB" altLang="en-US" sz="1800" b="1" dirty="0" smtClean="0">
              <a:solidFill>
                <a:schemeClr val="tx1"/>
              </a:solidFill>
            </a:endParaRPr>
          </a:p>
          <a:p>
            <a:pPr marL="225425" lvl="1" indent="0">
              <a:buClr>
                <a:srgbClr val="C00000"/>
              </a:buClr>
              <a:buNone/>
            </a:pPr>
            <a:endParaRPr lang="en-GB" altLang="en-US" sz="1800" b="1" dirty="0">
              <a:solidFill>
                <a:schemeClr val="tx1"/>
              </a:solidFill>
            </a:endParaRPr>
          </a:p>
          <a:p>
            <a:pPr lvl="1">
              <a:buClr>
                <a:srgbClr val="C00000"/>
              </a:buClr>
              <a:buFont typeface="Wingdings" panose="05000000000000000000" pitchFamily="2" charset="2"/>
              <a:buChar char="Ø"/>
            </a:pPr>
            <a:endParaRPr lang="en-GB" altLang="en-US" sz="2800" b="1" dirty="0" smtClean="0">
              <a:solidFill>
                <a:schemeClr val="tx1"/>
              </a:solidFill>
            </a:endParaRPr>
          </a:p>
          <a:p>
            <a:pPr marL="1366837" lvl="5" indent="0">
              <a:buClr>
                <a:srgbClr val="C00000"/>
              </a:buClr>
              <a:buSzPct val="100000"/>
              <a:buNone/>
            </a:pPr>
            <a:endParaRPr lang="en-GB" altLang="en-US" sz="1400" b="1" dirty="0" smtClean="0"/>
          </a:p>
          <a:p>
            <a:pPr>
              <a:buFontTx/>
              <a:buNone/>
            </a:pPr>
            <a:endParaRPr lang="en-GB" altLang="en-US" b="1" u="sng" dirty="0" smtClean="0"/>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spTree>
    <p:extLst>
      <p:ext uri="{BB962C8B-B14F-4D97-AF65-F5344CB8AC3E}">
        <p14:creationId xmlns:p14="http://schemas.microsoft.com/office/powerpoint/2010/main" val="14561848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5"/>
          <p:cNvSpPr>
            <a:spLocks noGrp="1" noChangeArrowheads="1"/>
          </p:cNvSpPr>
          <p:nvPr>
            <p:ph idx="1"/>
          </p:nvPr>
        </p:nvSpPr>
        <p:spPr>
          <a:xfrm>
            <a:off x="292100" y="1169988"/>
            <a:ext cx="8961437" cy="5383212"/>
          </a:xfrm>
        </p:spPr>
        <p:txBody>
          <a:bodyPr/>
          <a:lstStyle/>
          <a:p>
            <a:pPr lvl="1" indent="-341313">
              <a:buClr>
                <a:srgbClr val="C00000"/>
              </a:buClr>
              <a:buFont typeface="Wingdings" panose="05000000000000000000" pitchFamily="2" charset="2"/>
              <a:buChar char="q"/>
            </a:pPr>
            <a:r>
              <a:rPr lang="en-GB" altLang="en-US" b="1" dirty="0" smtClean="0"/>
              <a:t> Illustration p23</a:t>
            </a:r>
          </a:p>
          <a:p>
            <a:pPr marL="1366837" lvl="5" indent="0">
              <a:buClr>
                <a:srgbClr val="C00000"/>
              </a:buClr>
              <a:buSzPct val="100000"/>
              <a:buNone/>
            </a:pPr>
            <a:endParaRPr lang="en-GB" altLang="en-US" sz="1400" b="1" dirty="0" smtClean="0"/>
          </a:p>
          <a:p>
            <a:pPr>
              <a:buFontTx/>
              <a:buNone/>
            </a:pPr>
            <a:endParaRPr lang="en-GB" altLang="en-US" b="1" u="sng" dirty="0" smtClean="0"/>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sp>
        <p:nvSpPr>
          <p:cNvPr id="8194" name="Rectangle 4"/>
          <p:cNvSpPr>
            <a:spLocks noGrp="1" noChangeArrowheads="1"/>
          </p:cNvSpPr>
          <p:nvPr>
            <p:ph type="title" idx="4294967295"/>
          </p:nvPr>
        </p:nvSpPr>
        <p:spPr>
          <a:xfrm>
            <a:off x="306388" y="233363"/>
            <a:ext cx="8748712" cy="703262"/>
          </a:xfrm>
        </p:spPr>
        <p:txBody>
          <a:bodyPr/>
          <a:lstStyle/>
          <a:p>
            <a:r>
              <a:rPr lang="fr-FR" altLang="en-US" dirty="0" smtClean="0">
                <a:ea typeface="ＭＳ Ｐゴシック" panose="020B0600070205080204" pitchFamily="34" charset="-128"/>
              </a:rPr>
              <a:t>2-LwM2M </a:t>
            </a:r>
            <a:r>
              <a:rPr lang="fr-FR" altLang="en-US" dirty="0">
                <a:ea typeface="ＭＳ Ｐゴシック" panose="020B0600070205080204" pitchFamily="34" charset="-128"/>
              </a:rPr>
              <a:t>Compact Media </a:t>
            </a:r>
            <a:r>
              <a:rPr lang="fr-FR" altLang="en-US" dirty="0" smtClean="0">
                <a:ea typeface="ＭＳ Ｐゴシック" panose="020B0600070205080204" pitchFamily="34" charset="-128"/>
              </a:rPr>
              <a:t>Type </a:t>
            </a:r>
            <a:r>
              <a:rPr lang="fr-FR" altLang="en-US" sz="1800" dirty="0" smtClean="0">
                <a:ea typeface="ＭＳ Ｐゴシック" panose="020B0600070205080204" pitchFamily="34" charset="-128"/>
              </a:rPr>
              <a:t>(2/2) </a:t>
            </a:r>
            <a:endParaRPr lang="en-GB" altLang="en-US" sz="1800" dirty="0" smtClean="0"/>
          </a:p>
        </p:txBody>
      </p:sp>
      <p:pic>
        <p:nvPicPr>
          <p:cNvPr id="2" name="Picture 1"/>
          <p:cNvPicPr>
            <a:picLocks noChangeAspect="1"/>
          </p:cNvPicPr>
          <p:nvPr/>
        </p:nvPicPr>
        <p:blipFill>
          <a:blip r:embed="rId3"/>
          <a:stretch>
            <a:fillRect/>
          </a:stretch>
        </p:blipFill>
        <p:spPr>
          <a:xfrm>
            <a:off x="2928937" y="1301750"/>
            <a:ext cx="4876800" cy="4866782"/>
          </a:xfrm>
          <a:prstGeom prst="rect">
            <a:avLst/>
          </a:prstGeom>
        </p:spPr>
      </p:pic>
    </p:spTree>
    <p:extLst>
      <p:ext uri="{BB962C8B-B14F-4D97-AF65-F5344CB8AC3E}">
        <p14:creationId xmlns:p14="http://schemas.microsoft.com/office/powerpoint/2010/main" val="41493451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dirty="0" smtClean="0">
                <a:ea typeface="ＭＳ Ｐゴシック" panose="020B0600070205080204" pitchFamily="34" charset="-128"/>
              </a:rPr>
              <a:t>3-LwM2M </a:t>
            </a:r>
            <a:r>
              <a:rPr lang="fr-FR" altLang="en-US" dirty="0" err="1" smtClean="0">
                <a:ea typeface="ＭＳ Ｐゴシック" panose="020B0600070205080204" pitchFamily="34" charset="-128"/>
              </a:rPr>
              <a:t>Bootstrap</a:t>
            </a:r>
            <a:r>
              <a:rPr lang="fr-FR" altLang="en-US" dirty="0" smtClean="0">
                <a:ea typeface="ＭＳ Ｐゴシック" panose="020B0600070205080204" pitchFamily="34" charset="-128"/>
              </a:rPr>
              <a:t> </a:t>
            </a:r>
            <a:r>
              <a:rPr lang="fr-FR" altLang="en-US" dirty="0" err="1" smtClean="0">
                <a:ea typeface="ＭＳ Ｐゴシック" panose="020B0600070205080204" pitchFamily="34" charset="-128"/>
              </a:rPr>
              <a:t>Enhancement</a:t>
            </a:r>
            <a:r>
              <a:rPr lang="fr-FR" altLang="en-US" dirty="0" smtClean="0">
                <a:ea typeface="ＭＳ Ｐゴシック" panose="020B0600070205080204" pitchFamily="34" charset="-128"/>
              </a:rPr>
              <a:t> </a:t>
            </a:r>
            <a:r>
              <a:rPr lang="fr-FR" altLang="en-US" sz="1800" dirty="0" smtClean="0">
                <a:ea typeface="ＭＳ Ｐゴシック" panose="020B0600070205080204" pitchFamily="34" charset="-128"/>
              </a:rPr>
              <a:t>(1/2) </a:t>
            </a:r>
            <a:endParaRPr lang="en-GB" altLang="en-US" sz="1800" dirty="0" smtClean="0"/>
          </a:p>
        </p:txBody>
      </p:sp>
      <p:sp>
        <p:nvSpPr>
          <p:cNvPr id="8195" name="Rectangle 5"/>
          <p:cNvSpPr>
            <a:spLocks noGrp="1" noChangeArrowheads="1"/>
          </p:cNvSpPr>
          <p:nvPr>
            <p:ph type="body" idx="1"/>
          </p:nvPr>
        </p:nvSpPr>
        <p:spPr>
          <a:xfrm>
            <a:off x="306388" y="1149350"/>
            <a:ext cx="8885237" cy="5237162"/>
          </a:xfrm>
        </p:spPr>
        <p:txBody>
          <a:bodyPr/>
          <a:lstStyle/>
          <a:p>
            <a:pPr>
              <a:buClr>
                <a:srgbClr val="C00000"/>
              </a:buClr>
              <a:buFont typeface="Wingdings" panose="05000000000000000000" pitchFamily="2" charset="2"/>
              <a:buChar char="q"/>
            </a:pPr>
            <a:r>
              <a:rPr lang="en-GB" altLang="en-US" sz="2000" b="1" dirty="0" smtClean="0"/>
              <a:t>  Rational :</a:t>
            </a:r>
            <a:r>
              <a:rPr lang="zh-CN" altLang="en-US" sz="2000" b="1" dirty="0" smtClean="0"/>
              <a:t>   </a:t>
            </a:r>
            <a:r>
              <a:rPr lang="fr-FR" altLang="zh-CN" sz="2000" b="1" dirty="0" smtClean="0"/>
              <a:t>LwM2M </a:t>
            </a:r>
            <a:r>
              <a:rPr lang="fr-FR" altLang="zh-CN" sz="2000" b="1" dirty="0"/>
              <a:t>1.0 supports </a:t>
            </a:r>
            <a:r>
              <a:rPr lang="fr-FR" altLang="zh-CN" sz="2000" b="1" dirty="0" err="1"/>
              <a:t>incremental</a:t>
            </a:r>
            <a:r>
              <a:rPr lang="fr-FR" altLang="zh-CN" sz="2000" b="1" dirty="0"/>
              <a:t> </a:t>
            </a:r>
            <a:r>
              <a:rPr lang="fr-FR" altLang="zh-CN" sz="2000" b="1" dirty="0" err="1"/>
              <a:t>Bootstrap</a:t>
            </a:r>
            <a:r>
              <a:rPr lang="fr-FR" altLang="zh-CN" sz="2000" b="1" dirty="0"/>
              <a:t> but </a:t>
            </a:r>
            <a:r>
              <a:rPr lang="fr-FR" altLang="zh-CN" sz="2000" b="1" dirty="0" err="1"/>
              <a:t>with</a:t>
            </a:r>
            <a:r>
              <a:rPr lang="fr-FR" altLang="zh-CN" sz="2000" b="1" dirty="0"/>
              <a:t> limitations</a:t>
            </a:r>
          </a:p>
          <a:p>
            <a:pPr marL="0" indent="0">
              <a:buClr>
                <a:srgbClr val="C00000"/>
              </a:buClr>
              <a:buNone/>
            </a:pPr>
            <a:endParaRPr lang="fr-FR" altLang="zh-CN" sz="2000" b="1" dirty="0" smtClean="0"/>
          </a:p>
          <a:p>
            <a:pPr lvl="1">
              <a:buClr>
                <a:srgbClr val="C00000"/>
              </a:buClr>
              <a:buFont typeface="Wingdings" panose="05000000000000000000" pitchFamily="2" charset="2"/>
              <a:buChar char="Ø"/>
            </a:pPr>
            <a:r>
              <a:rPr lang="fr-FR" altLang="en-US" sz="1600" dirty="0" smtClean="0"/>
              <a:t> In </a:t>
            </a:r>
            <a:r>
              <a:rPr lang="fr-FR" altLang="en-US" sz="1600" dirty="0"/>
              <a:t>LwM2M 1.0 an initial LwM2M configuration </a:t>
            </a:r>
            <a:r>
              <a:rPr lang="fr-FR" altLang="en-US" sz="1600" dirty="0" err="1"/>
              <a:t>can</a:t>
            </a:r>
            <a:r>
              <a:rPr lang="fr-FR" altLang="en-US" sz="1600" dirty="0"/>
              <a:t> </a:t>
            </a:r>
            <a:r>
              <a:rPr lang="fr-FR" altLang="en-US" sz="1600" dirty="0" err="1"/>
              <a:t>potentially</a:t>
            </a:r>
            <a:r>
              <a:rPr lang="fr-FR" altLang="en-US" sz="1600" dirty="0"/>
              <a:t> </a:t>
            </a:r>
            <a:r>
              <a:rPr lang="fr-FR" altLang="en-US" sz="1600" dirty="0" err="1"/>
              <a:t>be</a:t>
            </a:r>
            <a:r>
              <a:rPr lang="fr-FR" altLang="en-US" sz="1600" dirty="0"/>
              <a:t> </a:t>
            </a:r>
            <a:r>
              <a:rPr lang="fr-FR" altLang="en-US" sz="1600" dirty="0" err="1"/>
              <a:t>enriched</a:t>
            </a:r>
            <a:r>
              <a:rPr lang="fr-FR" altLang="en-US" sz="1600" dirty="0"/>
              <a:t> </a:t>
            </a:r>
            <a:r>
              <a:rPr lang="fr-FR" altLang="en-US" sz="1600" dirty="0" err="1"/>
              <a:t>through</a:t>
            </a:r>
            <a:r>
              <a:rPr lang="fr-FR" altLang="en-US" sz="1600" dirty="0"/>
              <a:t> successive </a:t>
            </a:r>
            <a:r>
              <a:rPr lang="fr-FR" altLang="en-US" sz="1600" dirty="0" err="1"/>
              <a:t>Bootstrap</a:t>
            </a:r>
            <a:r>
              <a:rPr lang="fr-FR" altLang="en-US" sz="1600" dirty="0"/>
              <a:t> phases  in </a:t>
            </a:r>
            <a:r>
              <a:rPr lang="fr-FR" altLang="en-US" sz="1600" dirty="0" err="1"/>
              <a:t>using</a:t>
            </a:r>
            <a:r>
              <a:rPr lang="fr-FR" altLang="en-US" sz="1600" dirty="0"/>
              <a:t> </a:t>
            </a:r>
            <a:r>
              <a:rPr lang="fr-FR" altLang="en-US" sz="1600" dirty="0" err="1"/>
              <a:t>Bootstrap-Discover</a:t>
            </a:r>
            <a:r>
              <a:rPr lang="fr-FR" altLang="en-US" sz="1600" dirty="0"/>
              <a:t> command. </a:t>
            </a:r>
          </a:p>
          <a:p>
            <a:pPr lvl="1">
              <a:buClr>
                <a:srgbClr val="C00000"/>
              </a:buClr>
              <a:buFont typeface="Wingdings" panose="05000000000000000000" pitchFamily="2" charset="2"/>
              <a:buChar char="Ø"/>
            </a:pPr>
            <a:r>
              <a:rPr lang="fr-FR" altLang="en-US" sz="1600" dirty="0"/>
              <a:t>  </a:t>
            </a:r>
            <a:r>
              <a:rPr lang="fr-FR" altLang="en-US" sz="1600" dirty="0" err="1"/>
              <a:t>However</a:t>
            </a:r>
            <a:r>
              <a:rPr lang="fr-FR" altLang="en-US" sz="1600" dirty="0"/>
              <a:t>,  the action of a </a:t>
            </a:r>
            <a:r>
              <a:rPr lang="fr-FR" altLang="en-US" sz="1600" dirty="0" err="1"/>
              <a:t>Bootstrap</a:t>
            </a:r>
            <a:r>
              <a:rPr lang="fr-FR" altLang="en-US" sz="1600" dirty="0"/>
              <a:t>-Server </a:t>
            </a:r>
            <a:r>
              <a:rPr lang="fr-FR" altLang="en-US" sz="1600" dirty="0" err="1"/>
              <a:t>is</a:t>
            </a:r>
            <a:r>
              <a:rPr lang="fr-FR" altLang="en-US" sz="1600" dirty="0"/>
              <a:t> </a:t>
            </a:r>
            <a:r>
              <a:rPr lang="fr-FR" altLang="en-US" sz="1600" dirty="0" err="1"/>
              <a:t>still</a:t>
            </a:r>
            <a:r>
              <a:rPr lang="fr-FR" altLang="en-US" sz="1600" dirty="0"/>
              <a:t> </a:t>
            </a:r>
            <a:r>
              <a:rPr lang="fr-FR" altLang="en-US" sz="1600" dirty="0" err="1"/>
              <a:t>limited</a:t>
            </a:r>
            <a:r>
              <a:rPr lang="fr-FR" altLang="en-US" sz="1600" dirty="0"/>
              <a:t> </a:t>
            </a:r>
            <a:r>
              <a:rPr lang="fr-FR" altLang="en-US" sz="1600" dirty="0" err="1"/>
              <a:t>because</a:t>
            </a:r>
            <a:r>
              <a:rPr lang="fr-FR" altLang="en-US" sz="1600" dirty="0"/>
              <a:t> of the </a:t>
            </a:r>
            <a:r>
              <a:rPr lang="fr-FR" altLang="en-US" sz="1600" dirty="0" err="1"/>
              <a:t>potential</a:t>
            </a:r>
            <a:r>
              <a:rPr lang="fr-FR" altLang="en-US" sz="1600" dirty="0"/>
              <a:t> </a:t>
            </a:r>
            <a:r>
              <a:rPr lang="fr-FR" altLang="en-US" sz="1600" dirty="0" err="1"/>
              <a:t>lack</a:t>
            </a:r>
            <a:r>
              <a:rPr lang="fr-FR" altLang="en-US" sz="1600" dirty="0"/>
              <a:t> of </a:t>
            </a:r>
            <a:r>
              <a:rPr lang="fr-FR" altLang="en-US" sz="1600" dirty="0" err="1"/>
              <a:t>visibility</a:t>
            </a:r>
            <a:r>
              <a:rPr lang="fr-FR" altLang="en-US" sz="1600" dirty="0"/>
              <a:t> </a:t>
            </a:r>
            <a:r>
              <a:rPr lang="fr-FR" altLang="en-US" sz="1600" dirty="0" err="1"/>
              <a:t>regarding</a:t>
            </a:r>
            <a:r>
              <a:rPr lang="fr-FR" altLang="en-US" sz="1600" dirty="0"/>
              <a:t> the Access Control  Right </a:t>
            </a:r>
            <a:r>
              <a:rPr lang="fr-FR" altLang="en-US" sz="1600" dirty="0" err="1"/>
              <a:t>already</a:t>
            </a:r>
            <a:r>
              <a:rPr lang="fr-FR" altLang="en-US" sz="1600" dirty="0"/>
              <a:t> set in a LwM2M Client. </a:t>
            </a:r>
          </a:p>
          <a:p>
            <a:pPr marL="0" indent="0">
              <a:buClr>
                <a:srgbClr val="C00000"/>
              </a:buClr>
              <a:buNone/>
            </a:pPr>
            <a:endParaRPr lang="fr-FR" altLang="zh-CN" sz="2000" b="1" dirty="0" smtClean="0"/>
          </a:p>
          <a:p>
            <a:pPr>
              <a:buClr>
                <a:srgbClr val="C00000"/>
              </a:buClr>
              <a:buFont typeface="Wingdings" panose="05000000000000000000" pitchFamily="2" charset="2"/>
              <a:buChar char="q"/>
            </a:pPr>
            <a:r>
              <a:rPr lang="fr-FR" altLang="zh-CN" sz="2000" b="1" dirty="0" smtClean="0"/>
              <a:t> </a:t>
            </a:r>
            <a:r>
              <a:rPr lang="fr-FR" altLang="zh-CN" sz="2000" b="1" dirty="0" err="1" smtClean="0"/>
              <a:t>Proposal</a:t>
            </a:r>
            <a:r>
              <a:rPr lang="fr-FR" altLang="zh-CN" sz="2000" b="1" dirty="0" smtClean="0"/>
              <a:t> : </a:t>
            </a:r>
            <a:r>
              <a:rPr lang="fr-FR" altLang="en-US" sz="1600" b="1" dirty="0" smtClean="0"/>
              <a:t> in LwM2M 1.1  the </a:t>
            </a:r>
            <a:r>
              <a:rPr lang="fr-FR" altLang="en-US" sz="1600" b="1" dirty="0" err="1" smtClean="0"/>
              <a:t>Bootstrap-Discover</a:t>
            </a:r>
            <a:r>
              <a:rPr lang="fr-FR" altLang="en-US" sz="1600" b="1" dirty="0" smtClean="0"/>
              <a:t> command </a:t>
            </a:r>
            <a:r>
              <a:rPr lang="fr-FR" altLang="en-US" sz="1600" b="1" dirty="0" err="1" smtClean="0"/>
              <a:t>should</a:t>
            </a:r>
            <a:r>
              <a:rPr lang="fr-FR" altLang="en-US" sz="1600" b="1" dirty="0" smtClean="0"/>
              <a:t> </a:t>
            </a:r>
            <a:r>
              <a:rPr lang="fr-FR" altLang="en-US" sz="1600" b="1" dirty="0" err="1" smtClean="0"/>
              <a:t>solve</a:t>
            </a:r>
            <a:r>
              <a:rPr lang="fr-FR" altLang="en-US" sz="1600" b="1" dirty="0" smtClean="0"/>
              <a:t> the </a:t>
            </a:r>
            <a:r>
              <a:rPr lang="fr-FR" altLang="en-US" sz="1600" b="1" dirty="0" err="1" smtClean="0"/>
              <a:t>above</a:t>
            </a:r>
            <a:r>
              <a:rPr lang="fr-FR" altLang="en-US" sz="1600" b="1" dirty="0" smtClean="0"/>
              <a:t> limitation </a:t>
            </a:r>
          </a:p>
          <a:p>
            <a:pPr lvl="1">
              <a:buClr>
                <a:srgbClr val="C00000"/>
              </a:buClr>
              <a:buFont typeface="Wingdings" panose="05000000000000000000" pitchFamily="2" charset="2"/>
              <a:buChar char="Ø"/>
            </a:pPr>
            <a:r>
              <a:rPr lang="fr-FR" altLang="en-US" sz="1600" b="1" dirty="0"/>
              <a:t> </a:t>
            </a:r>
            <a:r>
              <a:rPr lang="fr-FR" altLang="en-US" sz="1600" dirty="0" err="1" smtClean="0"/>
              <a:t>Bootstrap-Discover</a:t>
            </a:r>
            <a:r>
              <a:rPr lang="fr-FR" altLang="en-US" sz="1600" dirty="0" smtClean="0"/>
              <a:t> 1.0 : </a:t>
            </a:r>
            <a:r>
              <a:rPr lang="fr-FR" altLang="en-US" sz="1600" dirty="0" err="1" smtClean="0"/>
              <a:t>allows</a:t>
            </a:r>
            <a:r>
              <a:rPr lang="fr-FR" altLang="en-US" sz="1600" dirty="0" smtClean="0"/>
              <a:t> the </a:t>
            </a:r>
            <a:r>
              <a:rPr lang="fr-FR" altLang="en-US" sz="1600" dirty="0" err="1" smtClean="0"/>
              <a:t>Bootstrap</a:t>
            </a:r>
            <a:r>
              <a:rPr lang="fr-FR" altLang="en-US" sz="1600" dirty="0"/>
              <a:t>-</a:t>
            </a:r>
            <a:r>
              <a:rPr lang="fr-FR" altLang="en-US" sz="1600" dirty="0" smtClean="0"/>
              <a:t>Server  to </a:t>
            </a:r>
            <a:r>
              <a:rPr lang="fr-FR" altLang="en-US" sz="1600" dirty="0" err="1" smtClean="0"/>
              <a:t>get</a:t>
            </a:r>
            <a:r>
              <a:rPr lang="fr-FR" altLang="en-US" sz="1600" dirty="0" smtClean="0"/>
              <a:t> a « </a:t>
            </a:r>
            <a:r>
              <a:rPr lang="fr-FR" altLang="en-US" sz="1600" dirty="0" err="1" smtClean="0"/>
              <a:t>map</a:t>
            </a:r>
            <a:r>
              <a:rPr lang="fr-FR" altLang="en-US" sz="1600" dirty="0" smtClean="0"/>
              <a:t> » of the </a:t>
            </a:r>
            <a:r>
              <a:rPr lang="fr-FR" altLang="en-US" sz="1600" dirty="0" err="1" smtClean="0"/>
              <a:t>Objects</a:t>
            </a:r>
            <a:r>
              <a:rPr lang="fr-FR" altLang="en-US" sz="1600" dirty="0" smtClean="0"/>
              <a:t>, Object Instances and Server Short </a:t>
            </a:r>
            <a:r>
              <a:rPr lang="fr-FR" altLang="en-US" sz="1600" dirty="0" err="1" smtClean="0"/>
              <a:t>IDs</a:t>
            </a:r>
            <a:r>
              <a:rPr lang="fr-FR" altLang="en-US" sz="1600" dirty="0" smtClean="0"/>
              <a:t> </a:t>
            </a:r>
            <a:r>
              <a:rPr lang="fr-FR" altLang="en-US" sz="1600" dirty="0" err="1" smtClean="0"/>
              <a:t>supported</a:t>
            </a:r>
            <a:r>
              <a:rPr lang="fr-FR" altLang="en-US" sz="1600" dirty="0" smtClean="0"/>
              <a:t> by a certain Client </a:t>
            </a:r>
          </a:p>
          <a:p>
            <a:pPr lvl="1">
              <a:buClr>
                <a:srgbClr val="C00000"/>
              </a:buClr>
              <a:buFont typeface="Wingdings" panose="05000000000000000000" pitchFamily="2" charset="2"/>
              <a:buChar char="Ø"/>
            </a:pPr>
            <a:r>
              <a:rPr lang="fr-FR" altLang="en-US" sz="1600" dirty="0"/>
              <a:t>  </a:t>
            </a:r>
            <a:r>
              <a:rPr lang="fr-FR" altLang="en-US" sz="1600" dirty="0" err="1"/>
              <a:t>Bootstrap-Discover</a:t>
            </a:r>
            <a:r>
              <a:rPr lang="fr-FR" altLang="en-US" sz="1600" dirty="0"/>
              <a:t> </a:t>
            </a:r>
            <a:r>
              <a:rPr lang="fr-FR" altLang="en-US" sz="1600" dirty="0" smtClean="0"/>
              <a:t>1.0 : </a:t>
            </a:r>
            <a:r>
              <a:rPr lang="fr-FR" altLang="en-US" sz="1600" dirty="0" err="1" smtClean="0"/>
              <a:t>allows</a:t>
            </a:r>
            <a:r>
              <a:rPr lang="fr-FR" altLang="en-US" sz="1600" dirty="0" smtClean="0"/>
              <a:t> the </a:t>
            </a:r>
            <a:r>
              <a:rPr lang="fr-FR" altLang="en-US" sz="1600" dirty="0" err="1" smtClean="0"/>
              <a:t>Boostrap</a:t>
            </a:r>
            <a:r>
              <a:rPr lang="fr-FR" altLang="en-US" sz="1600" dirty="0"/>
              <a:t>-</a:t>
            </a:r>
            <a:r>
              <a:rPr lang="fr-FR" altLang="en-US" sz="1600" dirty="0" smtClean="0"/>
              <a:t>Server to know if </a:t>
            </a:r>
            <a:r>
              <a:rPr lang="fr-FR" altLang="en-US" sz="1600" dirty="0"/>
              <a:t> </a:t>
            </a:r>
            <a:r>
              <a:rPr lang="fr-FR" altLang="en-US" sz="1600" dirty="0" smtClean="0"/>
              <a:t>a  Client </a:t>
            </a:r>
            <a:r>
              <a:rPr lang="fr-FR" altLang="en-US" sz="1600" dirty="0" err="1" smtClean="0"/>
              <a:t>can</a:t>
            </a:r>
            <a:r>
              <a:rPr lang="fr-FR" altLang="en-US" sz="1600" dirty="0" smtClean="0"/>
              <a:t> support a Multi-Server </a:t>
            </a:r>
            <a:r>
              <a:rPr lang="fr-FR" altLang="en-US" sz="1600" dirty="0" err="1" smtClean="0"/>
              <a:t>context</a:t>
            </a:r>
            <a:r>
              <a:rPr lang="fr-FR" altLang="en-US" sz="1600" dirty="0" smtClean="0"/>
              <a:t> (Object Access Control ID:2). </a:t>
            </a:r>
          </a:p>
          <a:p>
            <a:pPr lvl="1">
              <a:buClr>
                <a:srgbClr val="C00000"/>
              </a:buClr>
              <a:buFont typeface="Wingdings" panose="05000000000000000000" pitchFamily="2" charset="2"/>
              <a:buChar char="Ø"/>
            </a:pPr>
            <a:r>
              <a:rPr lang="fr-FR" altLang="en-US" sz="1600" dirty="0" smtClean="0"/>
              <a:t> </a:t>
            </a:r>
            <a:r>
              <a:rPr lang="fr-FR" altLang="en-US" sz="1600" dirty="0" err="1" smtClean="0">
                <a:solidFill>
                  <a:srgbClr val="C00000"/>
                </a:solidFill>
              </a:rPr>
              <a:t>Bootstrap</a:t>
            </a:r>
            <a:r>
              <a:rPr lang="fr-FR" altLang="en-US" sz="1600" dirty="0" err="1">
                <a:solidFill>
                  <a:srgbClr val="C00000"/>
                </a:solidFill>
              </a:rPr>
              <a:t>-</a:t>
            </a:r>
            <a:r>
              <a:rPr lang="fr-FR" altLang="en-US" sz="1600" dirty="0" err="1" smtClean="0">
                <a:solidFill>
                  <a:srgbClr val="C00000"/>
                </a:solidFill>
              </a:rPr>
              <a:t>Discover</a:t>
            </a:r>
            <a:r>
              <a:rPr lang="fr-FR" altLang="en-US" sz="1600" dirty="0" smtClean="0">
                <a:solidFill>
                  <a:srgbClr val="C00000"/>
                </a:solidFill>
              </a:rPr>
              <a:t> 1.1  </a:t>
            </a:r>
            <a:r>
              <a:rPr lang="fr-FR" altLang="en-US" sz="1600" dirty="0" err="1" smtClean="0"/>
              <a:t>should</a:t>
            </a:r>
            <a:r>
              <a:rPr lang="fr-FR" altLang="en-US" sz="1600" dirty="0" smtClean="0"/>
              <a:t> </a:t>
            </a:r>
            <a:r>
              <a:rPr lang="fr-FR" altLang="en-US" sz="1600" dirty="0" err="1" smtClean="0"/>
              <a:t>allow</a:t>
            </a:r>
            <a:r>
              <a:rPr lang="fr-FR" altLang="en-US" sz="1600" dirty="0" smtClean="0"/>
              <a:t> the </a:t>
            </a:r>
            <a:r>
              <a:rPr lang="fr-FR" altLang="en-US" sz="1600" dirty="0" err="1" smtClean="0"/>
              <a:t>Bootstrap</a:t>
            </a:r>
            <a:r>
              <a:rPr lang="fr-FR" altLang="en-US" sz="1600" dirty="0" smtClean="0"/>
              <a:t>-Server to </a:t>
            </a:r>
            <a:r>
              <a:rPr lang="fr-FR" altLang="en-US" sz="1600" dirty="0" err="1" smtClean="0"/>
              <a:t>get</a:t>
            </a:r>
            <a:r>
              <a:rPr lang="fr-FR" altLang="en-US" sz="1600" dirty="0" smtClean="0"/>
              <a:t> the full Access Control Right </a:t>
            </a:r>
            <a:r>
              <a:rPr lang="fr-FR" altLang="en-US" sz="1600" dirty="0" err="1" smtClean="0"/>
              <a:t>picture</a:t>
            </a:r>
            <a:r>
              <a:rPr lang="fr-FR" altLang="en-US" sz="1600" dirty="0" smtClean="0"/>
              <a:t> </a:t>
            </a:r>
            <a:r>
              <a:rPr lang="fr-FR" altLang="en-US" sz="1600" dirty="0" err="1" smtClean="0"/>
              <a:t>implemented</a:t>
            </a:r>
            <a:r>
              <a:rPr lang="fr-FR" altLang="en-US" sz="1600" dirty="0" smtClean="0"/>
              <a:t> in the Client, and </a:t>
            </a:r>
            <a:r>
              <a:rPr lang="fr-FR" altLang="en-US" sz="1600" dirty="0" err="1" smtClean="0"/>
              <a:t>then</a:t>
            </a:r>
            <a:r>
              <a:rPr lang="fr-FR" altLang="en-US" sz="1600" dirty="0" smtClean="0"/>
              <a:t> to </a:t>
            </a:r>
            <a:r>
              <a:rPr lang="fr-FR" altLang="en-US" sz="1600" dirty="0" err="1" smtClean="0"/>
              <a:t>proceed</a:t>
            </a:r>
            <a:r>
              <a:rPr lang="fr-FR" altLang="en-US" sz="1600" dirty="0" smtClean="0"/>
              <a:t> to </a:t>
            </a:r>
            <a:r>
              <a:rPr lang="fr-FR" altLang="en-US" sz="1600" dirty="0" err="1" smtClean="0"/>
              <a:t>deep</a:t>
            </a:r>
            <a:r>
              <a:rPr lang="fr-FR" altLang="en-US" sz="1600" dirty="0" smtClean="0"/>
              <a:t> configuration modifications.  </a:t>
            </a:r>
            <a:endParaRPr lang="fr-FR" altLang="en-US" sz="1600" dirty="0"/>
          </a:p>
          <a:p>
            <a:pPr marL="225425" lvl="1" indent="0">
              <a:buClr>
                <a:srgbClr val="C00000"/>
              </a:buClr>
              <a:buNone/>
            </a:pPr>
            <a:r>
              <a:rPr lang="fr-FR" altLang="en-US" sz="1600" b="1" dirty="0" smtClean="0"/>
              <a:t>   </a:t>
            </a:r>
            <a:endParaRPr lang="en-GB" altLang="en-US" sz="2000" b="1" dirty="0" smtClean="0"/>
          </a:p>
          <a:p>
            <a:pPr>
              <a:buClr>
                <a:srgbClr val="C00000"/>
              </a:buClr>
              <a:buFont typeface="Wingdings" panose="05000000000000000000" pitchFamily="2" charset="2"/>
              <a:buChar char="q"/>
            </a:pPr>
            <a:endParaRPr lang="en-GB" altLang="en-US" sz="2000" b="1" dirty="0">
              <a:solidFill>
                <a:srgbClr val="002060"/>
              </a:solidFill>
            </a:endParaRPr>
          </a:p>
          <a:p>
            <a:pPr>
              <a:buClr>
                <a:srgbClr val="C00000"/>
              </a:buClr>
              <a:buFont typeface="Wingdings" panose="05000000000000000000" pitchFamily="2" charset="2"/>
              <a:buChar char="q"/>
            </a:pPr>
            <a:endParaRPr lang="en-GB" altLang="en-US" sz="2000" b="1" dirty="0" smtClean="0">
              <a:solidFill>
                <a:srgbClr val="002060"/>
              </a:solidFill>
            </a:endParaRPr>
          </a:p>
          <a:p>
            <a:pPr>
              <a:buClr>
                <a:srgbClr val="C00000"/>
              </a:buClr>
              <a:buFont typeface="Wingdings" panose="05000000000000000000" pitchFamily="2" charset="2"/>
              <a:buChar char="q"/>
            </a:pPr>
            <a:endParaRPr lang="en-GB" altLang="en-US" sz="2000" b="1" dirty="0">
              <a:solidFill>
                <a:srgbClr val="002060"/>
              </a:solidFill>
            </a:endParaRPr>
          </a:p>
          <a:p>
            <a:pPr marL="0" lvl="1" indent="0">
              <a:buClr>
                <a:srgbClr val="C00000"/>
              </a:buClr>
              <a:buNone/>
            </a:pPr>
            <a:endParaRPr lang="en-GB" altLang="en-US" sz="2000" b="1" dirty="0" smtClean="0">
              <a:solidFill>
                <a:srgbClr val="002060"/>
              </a:solidFill>
            </a:endParaRPr>
          </a:p>
          <a:p>
            <a:pPr marL="225425" lvl="1" indent="0">
              <a:buClr>
                <a:srgbClr val="C00000"/>
              </a:buClr>
              <a:buNone/>
            </a:pPr>
            <a:endParaRPr lang="en-GB" altLang="en-US" sz="1800" b="1" dirty="0" smtClean="0">
              <a:solidFill>
                <a:schemeClr val="tx1"/>
              </a:solidFill>
            </a:endParaRPr>
          </a:p>
          <a:p>
            <a:pPr marL="0" lvl="1" indent="0">
              <a:buClr>
                <a:srgbClr val="C00000"/>
              </a:buClr>
              <a:buNone/>
            </a:pPr>
            <a:endParaRPr lang="en-GB" altLang="en-US" sz="1600" b="1" dirty="0">
              <a:solidFill>
                <a:schemeClr val="accent5">
                  <a:lumMod val="25000"/>
                </a:schemeClr>
              </a:solidFill>
            </a:endParaRPr>
          </a:p>
          <a:p>
            <a:pPr marL="225425" lvl="1" indent="0">
              <a:buClr>
                <a:srgbClr val="C00000"/>
              </a:buClr>
              <a:buNone/>
            </a:pPr>
            <a:endParaRPr lang="en-GB" altLang="en-US" sz="1800" b="1" dirty="0" smtClean="0">
              <a:solidFill>
                <a:schemeClr val="tx1"/>
              </a:solidFill>
            </a:endParaRPr>
          </a:p>
          <a:p>
            <a:pPr marL="225425" lvl="1" indent="0">
              <a:buClr>
                <a:srgbClr val="C00000"/>
              </a:buClr>
              <a:buNone/>
            </a:pPr>
            <a:endParaRPr lang="en-GB" altLang="en-US" sz="1800" b="1" dirty="0">
              <a:solidFill>
                <a:schemeClr val="tx1"/>
              </a:solidFill>
            </a:endParaRPr>
          </a:p>
          <a:p>
            <a:pPr lvl="1">
              <a:buClr>
                <a:srgbClr val="C00000"/>
              </a:buClr>
              <a:buFont typeface="Wingdings" panose="05000000000000000000" pitchFamily="2" charset="2"/>
              <a:buChar char="Ø"/>
            </a:pPr>
            <a:endParaRPr lang="en-GB" altLang="en-US" sz="2800" b="1" dirty="0" smtClean="0">
              <a:solidFill>
                <a:schemeClr val="tx1"/>
              </a:solidFill>
            </a:endParaRPr>
          </a:p>
          <a:p>
            <a:pPr marL="1366837" lvl="5" indent="0">
              <a:buClr>
                <a:srgbClr val="C00000"/>
              </a:buClr>
              <a:buSzPct val="100000"/>
              <a:buNone/>
            </a:pPr>
            <a:endParaRPr lang="en-GB" altLang="en-US" sz="1400" b="1" dirty="0" smtClean="0"/>
          </a:p>
          <a:p>
            <a:pPr>
              <a:buFontTx/>
              <a:buNone/>
            </a:pPr>
            <a:endParaRPr lang="en-GB" altLang="en-US" b="1" u="sng" dirty="0" smtClean="0"/>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spTree>
    <p:extLst>
      <p:ext uri="{BB962C8B-B14F-4D97-AF65-F5344CB8AC3E}">
        <p14:creationId xmlns:p14="http://schemas.microsoft.com/office/powerpoint/2010/main" val="224071447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85737" y="1169988"/>
            <a:ext cx="9177338" cy="5999162"/>
          </a:xfrm>
        </p:spPr>
        <p:txBody>
          <a:bodyPr/>
          <a:lstStyle/>
          <a:p>
            <a:pPr>
              <a:buClr>
                <a:srgbClr val="C00000"/>
              </a:buClr>
              <a:buFont typeface="Wingdings" panose="05000000000000000000" pitchFamily="2" charset="2"/>
              <a:buChar char="q"/>
            </a:pPr>
            <a:r>
              <a:rPr lang="en-US" dirty="0" smtClean="0"/>
              <a:t> Illustration </a:t>
            </a:r>
            <a:r>
              <a:rPr lang="en-US" sz="1800" dirty="0" smtClean="0"/>
              <a:t>(</a:t>
            </a:r>
            <a:r>
              <a:rPr lang="en-US" sz="1800" dirty="0" err="1" smtClean="0"/>
              <a:t>cf</a:t>
            </a:r>
            <a:r>
              <a:rPr lang="en-US" sz="1800" dirty="0" smtClean="0"/>
              <a:t>  LwM2M TS 1.0  p59)</a:t>
            </a:r>
            <a:endParaRPr lang="en-US" sz="1800" dirty="0"/>
          </a:p>
          <a:p>
            <a:pPr>
              <a:buFont typeface="Courier New" panose="02070309020205020404" pitchFamily="49" charset="0"/>
              <a:buChar char="o"/>
            </a:pPr>
            <a:r>
              <a:rPr lang="en-US" sz="2000" dirty="0" smtClean="0"/>
              <a:t> (LwM2M 1.0)   Bootstrap-Discover  /</a:t>
            </a:r>
          </a:p>
          <a:p>
            <a:pPr marL="0" indent="0" defTabSz="622300">
              <a:buNone/>
            </a:pPr>
            <a:r>
              <a:rPr lang="en-US" sz="2000" dirty="0"/>
              <a:t> </a:t>
            </a:r>
            <a:r>
              <a:rPr lang="en-US" sz="2000" dirty="0" smtClean="0"/>
              <a:t>    =&gt;    </a:t>
            </a:r>
            <a:r>
              <a:rPr lang="en-US" sz="1400" dirty="0" smtClean="0"/>
              <a:t>lwm2m:”1.1”,&lt;/0/0&gt;,&lt;/0/1&gt;;</a:t>
            </a:r>
            <a:r>
              <a:rPr lang="en-US" sz="1400" dirty="0" err="1" smtClean="0"/>
              <a:t>ssid</a:t>
            </a:r>
            <a:r>
              <a:rPr lang="en-US" sz="1400" dirty="0" smtClean="0"/>
              <a:t>=127,&lt;/1/0/&gt;;</a:t>
            </a:r>
            <a:r>
              <a:rPr lang="en-US" sz="1400" dirty="0" err="1" smtClean="0"/>
              <a:t>ssid</a:t>
            </a:r>
            <a:r>
              <a:rPr lang="en-US" sz="1400" dirty="0" smtClean="0"/>
              <a:t>=127,</a:t>
            </a:r>
            <a:r>
              <a:rPr lang="en-US" sz="1400" dirty="0"/>
              <a:t> &gt;,&lt;/</a:t>
            </a:r>
            <a:r>
              <a:rPr lang="en-US" sz="1400" dirty="0" smtClean="0"/>
              <a:t>0/2&gt;;</a:t>
            </a:r>
            <a:r>
              <a:rPr lang="en-US" sz="1400" dirty="0" err="1" smtClean="0"/>
              <a:t>ssid</a:t>
            </a:r>
            <a:r>
              <a:rPr lang="en-US" sz="1400" dirty="0" smtClean="0"/>
              <a:t>=310,&lt;/1/1/&gt;;</a:t>
            </a:r>
            <a:r>
              <a:rPr lang="en-US" sz="1400" dirty="0" err="1" smtClean="0"/>
              <a:t>ssid</a:t>
            </a:r>
            <a:r>
              <a:rPr lang="en-US" sz="1400" dirty="0" smtClean="0"/>
              <a:t>=310 ,  &lt;/2/0&gt;,&lt;2/1&gt;, &lt;/3/0&gt;,&lt;/5&gt;,&lt;/4&gt;,  </a:t>
            </a:r>
          </a:p>
          <a:p>
            <a:pPr>
              <a:buFont typeface="Courier New" panose="02070309020205020404" pitchFamily="49" charset="0"/>
              <a:buChar char="o"/>
            </a:pPr>
            <a:r>
              <a:rPr lang="en-US" sz="2000" dirty="0" smtClean="0"/>
              <a:t> </a:t>
            </a:r>
            <a:r>
              <a:rPr lang="en-US" sz="2000" dirty="0"/>
              <a:t>(LwM2M 1.1</a:t>
            </a:r>
            <a:r>
              <a:rPr lang="en-US" sz="2000" dirty="0" smtClean="0"/>
              <a:t>) </a:t>
            </a:r>
            <a:r>
              <a:rPr lang="en-US" sz="2000" dirty="0"/>
              <a:t>Bootstrap-Discover  </a:t>
            </a:r>
            <a:r>
              <a:rPr lang="en-US" sz="2000" dirty="0" smtClean="0"/>
              <a:t>/2   (TLV encoding)</a:t>
            </a:r>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a:buFont typeface="Courier New" panose="02070309020205020404" pitchFamily="49" charset="0"/>
              <a:buChar char="o"/>
            </a:pPr>
            <a:endParaRPr lang="en-US" sz="2000" dirty="0" smtClean="0"/>
          </a:p>
          <a:p>
            <a:pPr>
              <a:buFont typeface="Courier New" panose="02070309020205020404" pitchFamily="49" charset="0"/>
              <a:buChar char="o"/>
            </a:pPr>
            <a:endParaRPr lang="en-US" sz="2000" dirty="0"/>
          </a:p>
          <a:p>
            <a:pPr>
              <a:buFont typeface="Courier New" panose="02070309020205020404" pitchFamily="49" charset="0"/>
              <a:buChar char="o"/>
            </a:pPr>
            <a:r>
              <a:rPr lang="en-US" sz="2000" dirty="0" smtClean="0"/>
              <a:t>Other impacts : none </a:t>
            </a:r>
            <a:endParaRPr lang="en-US" sz="2000" dirty="0"/>
          </a:p>
        </p:txBody>
      </p:sp>
      <p:pic>
        <p:nvPicPr>
          <p:cNvPr id="5" name="Picture 4"/>
          <p:cNvPicPr>
            <a:picLocks noChangeAspect="1"/>
          </p:cNvPicPr>
          <p:nvPr/>
        </p:nvPicPr>
        <p:blipFill>
          <a:blip r:embed="rId2"/>
          <a:stretch>
            <a:fillRect/>
          </a:stretch>
        </p:blipFill>
        <p:spPr>
          <a:xfrm>
            <a:off x="2243137" y="3282950"/>
            <a:ext cx="2919101" cy="2088356"/>
          </a:xfrm>
          <a:prstGeom prst="rect">
            <a:avLst/>
          </a:prstGeom>
        </p:spPr>
      </p:pic>
      <p:sp>
        <p:nvSpPr>
          <p:cNvPr id="6" name="Rectangle 4"/>
          <p:cNvSpPr txBox="1">
            <a:spLocks noChangeArrowheads="1"/>
          </p:cNvSpPr>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a:lstStyle>
          <a:p>
            <a:r>
              <a:rPr lang="fr-FR" altLang="en-US" kern="0" dirty="0" smtClean="0">
                <a:ea typeface="ＭＳ Ｐゴシック" panose="020B0600070205080204" pitchFamily="34" charset="-128"/>
              </a:rPr>
              <a:t>3-LwM2M </a:t>
            </a:r>
            <a:r>
              <a:rPr lang="fr-FR" altLang="en-US" kern="0" dirty="0" err="1" smtClean="0">
                <a:ea typeface="ＭＳ Ｐゴシック" panose="020B0600070205080204" pitchFamily="34" charset="-128"/>
              </a:rPr>
              <a:t>Bootstrap</a:t>
            </a:r>
            <a:r>
              <a:rPr lang="fr-FR" altLang="en-US" kern="0" dirty="0" smtClean="0">
                <a:ea typeface="ＭＳ Ｐゴシック" panose="020B0600070205080204" pitchFamily="34" charset="-128"/>
              </a:rPr>
              <a:t> </a:t>
            </a:r>
            <a:r>
              <a:rPr lang="fr-FR" altLang="en-US" kern="0" dirty="0" err="1" smtClean="0">
                <a:ea typeface="ＭＳ Ｐゴシック" panose="020B0600070205080204" pitchFamily="34" charset="-128"/>
              </a:rPr>
              <a:t>Enhancement</a:t>
            </a:r>
            <a:r>
              <a:rPr lang="fr-FR" altLang="en-US" kern="0" dirty="0" smtClean="0">
                <a:ea typeface="ＭＳ Ｐゴシック" panose="020B0600070205080204" pitchFamily="34" charset="-128"/>
              </a:rPr>
              <a:t> </a:t>
            </a:r>
            <a:r>
              <a:rPr lang="fr-FR" altLang="en-US" sz="1800" kern="0" dirty="0" smtClean="0">
                <a:ea typeface="ＭＳ Ｐゴシック" panose="020B0600070205080204" pitchFamily="34" charset="-128"/>
              </a:rPr>
              <a:t>(2/2) </a:t>
            </a:r>
            <a:endParaRPr lang="en-GB" altLang="en-US" sz="1800" kern="0" dirty="0" smtClean="0"/>
          </a:p>
        </p:txBody>
      </p:sp>
    </p:spTree>
    <p:extLst>
      <p:ext uri="{BB962C8B-B14F-4D97-AF65-F5344CB8AC3E}">
        <p14:creationId xmlns:p14="http://schemas.microsoft.com/office/powerpoint/2010/main" val="3582071133"/>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63919</TotalTime>
  <Pages>15</Pages>
  <Words>826</Words>
  <Application>Microsoft Office PowerPoint</Application>
  <PresentationFormat>Custom</PresentationFormat>
  <Paragraphs>139</Paragraphs>
  <Slides>8</Slides>
  <Notes>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8</vt:i4>
      </vt:variant>
    </vt:vector>
  </HeadingPairs>
  <TitlesOfParts>
    <vt:vector size="16" baseType="lpstr">
      <vt:lpstr>ＭＳ Ｐゴシック</vt:lpstr>
      <vt:lpstr>Arial</vt:lpstr>
      <vt:lpstr>Arial Narrow</vt:lpstr>
      <vt:lpstr>Courier New</vt:lpstr>
      <vt:lpstr>Tahoma</vt:lpstr>
      <vt:lpstr>Times New Roman</vt:lpstr>
      <vt:lpstr>Wingdings</vt:lpstr>
      <vt:lpstr>OMA Template</vt:lpstr>
      <vt:lpstr>OMA-DM-LightweightM2M-2017-0033-INP  Gemalto Proposal for LwM2M enhancement  </vt:lpstr>
      <vt:lpstr>Gemalto Proposals for LwM2M enhancement</vt:lpstr>
      <vt:lpstr>1-LwM2M Extended Addressing (1/2) </vt:lpstr>
      <vt:lpstr>1-LwM2M Extended Addressing (2/2)  </vt:lpstr>
      <vt:lpstr>2-LwM2M Compact Media Type (1/2) </vt:lpstr>
      <vt:lpstr>2-LwM2M Compact Media Type (2/2) </vt:lpstr>
      <vt:lpstr>3-LwM2M Bootstrap Enhancement (1/2) </vt:lpstr>
      <vt:lpstr>PowerPoint Presentation</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ThierryGarnier</cp:lastModifiedBy>
  <cp:revision>666</cp:revision>
  <cp:lastPrinted>2017-02-03T15:27:40Z</cp:lastPrinted>
  <dcterms:created xsi:type="dcterms:W3CDTF">2002-03-19T14:05:12Z</dcterms:created>
  <dcterms:modified xsi:type="dcterms:W3CDTF">2017-02-04T11:56:17Z</dcterms:modified>
</cp:coreProperties>
</file>