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293" r:id="rId2"/>
    <p:sldId id="335" r:id="rId3"/>
    <p:sldId id="319" r:id="rId4"/>
    <p:sldId id="320" r:id="rId5"/>
    <p:sldId id="327" r:id="rId6"/>
    <p:sldId id="325" r:id="rId7"/>
    <p:sldId id="333" r:id="rId8"/>
    <p:sldId id="326" r:id="rId9"/>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90" autoAdjust="0"/>
    <p:restoredTop sz="86435" autoAdjust="0"/>
  </p:normalViewPr>
  <p:slideViewPr>
    <p:cSldViewPr>
      <p:cViewPr varScale="1">
        <p:scale>
          <a:sx n="65" d="100"/>
          <a:sy n="65" d="100"/>
        </p:scale>
        <p:origin x="1458"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14" y="-154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349298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19931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9420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338266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8" name="Platshållare för text 2"/>
          <p:cNvSpPr>
            <a:spLocks noGrp="1"/>
          </p:cNvSpPr>
          <p:nvPr>
            <p:ph idx="1"/>
          </p:nvPr>
        </p:nvSpPr>
        <p:spPr>
          <a:xfrm>
            <a:off x="773755" y="1238181"/>
            <a:ext cx="7818818" cy="4769301"/>
          </a:xfrm>
          <a:prstGeom prst="rect">
            <a:avLst/>
          </a:prstGeom>
        </p:spPr>
        <p:txBody>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dirty="0" smtClean="0"/>
          </a:p>
        </p:txBody>
      </p:sp>
      <p:sp>
        <p:nvSpPr>
          <p:cNvPr id="5" name="Platshållare för bildnummer 5"/>
          <p:cNvSpPr>
            <a:spLocks noGrp="1"/>
          </p:cNvSpPr>
          <p:nvPr>
            <p:ph type="sldNum" sz="quarter" idx="11"/>
          </p:nvPr>
        </p:nvSpPr>
        <p:spPr>
          <a:xfrm>
            <a:off x="396630" y="6603665"/>
            <a:ext cx="273090" cy="160947"/>
          </a:xfrm>
          <a:prstGeom prst="rect">
            <a:avLst/>
          </a:prstGeom>
        </p:spPr>
        <p:txBody>
          <a:bodyPr/>
          <a:lstStyle>
            <a:lvl1pPr>
              <a:defRPr/>
            </a:lvl1pPr>
          </a:lstStyle>
          <a:p>
            <a:pPr>
              <a:defRPr/>
            </a:pPr>
            <a:endParaRPr lang="en-GB" alt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240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OMA-LWM2M-2017-0060-INP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February 09th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smtClean="0">
                <a:latin typeface="Tahoma" panose="020B0604030504040204" pitchFamily="34" charset="0"/>
              </a:rPr>
              <a:t>DM WG</a:t>
            </a:r>
            <a:endParaRPr lang="en-US" altLang="en-US" b="1" dirty="0">
              <a:latin typeface="Tahoma" panose="020B0604030504040204" pitchFamily="34" charset="0"/>
            </a:endParaRP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800" dirty="0" smtClean="0">
                <a:ea typeface="ＭＳ Ｐゴシック" panose="020B0600070205080204" pitchFamily="34" charset="-128"/>
              </a:rPr>
              <a:t>OMA-DM-LightweightM2M-2017-0060-INP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WG LwM2M 1.1 Proposals</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1" name="Title 1"/>
          <p:cNvSpPr>
            <a:spLocks noGrp="1"/>
          </p:cNvSpPr>
          <p:nvPr>
            <p:ph type="title"/>
          </p:nvPr>
        </p:nvSpPr>
        <p:spPr/>
        <p:txBody>
          <a:bodyPr/>
          <a:lstStyle/>
          <a:p>
            <a:r>
              <a:rPr lang="en-US" altLang="en-US" dirty="0" smtClean="0">
                <a:latin typeface="Arial" panose="020B0604020202020204" pitchFamily="34" charset="0"/>
              </a:rPr>
              <a:t>WG LwM2M 1.1 Proposals </a:t>
            </a:r>
          </a:p>
        </p:txBody>
      </p:sp>
      <p:sp>
        <p:nvSpPr>
          <p:cNvPr id="17413" name="Slide Number Placeholder 4"/>
          <p:cNvSpPr>
            <a:spLocks noGrp="1"/>
          </p:cNvSpPr>
          <p:nvPr>
            <p:ph type="sldNum" sz="quarter" idx="4294967295"/>
          </p:nvPr>
        </p:nvSpPr>
        <p:spPr bwMode="auto">
          <a:xfrm>
            <a:off x="396630" y="6603316"/>
            <a:ext cx="273090" cy="1609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smtClean="0">
              <a:solidFill>
                <a:srgbClr val="8E8E8E"/>
              </a:solidFill>
            </a:endParaRP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chemeClr val="accent1"/>
              </a:gs>
              <a:gs pos="100000">
                <a:schemeClr val="accent1">
                  <a:gamma/>
                  <a:tint val="4549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2048"/>
          </a:p>
        </p:txBody>
      </p:sp>
      <p:sp>
        <p:nvSpPr>
          <p:cNvPr id="12" name="Text Box 7"/>
          <p:cNvSpPr txBox="1">
            <a:spLocks noChangeArrowheads="1"/>
          </p:cNvSpPr>
          <p:nvPr/>
        </p:nvSpPr>
        <p:spPr bwMode="white">
          <a:xfrm>
            <a:off x="325646" y="3038747"/>
            <a:ext cx="1829412"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1.1</a:t>
            </a:r>
            <a:endParaRPr lang="en-US" altLang="en-US" sz="2048" b="1" dirty="0">
              <a:solidFill>
                <a:srgbClr val="FFFFFF"/>
              </a:solidFill>
              <a:effectLst>
                <a:outerShdw blurRad="38100" dist="38100" dir="2700000" algn="tl">
                  <a:srgbClr val="C0C0C0"/>
                </a:outerShdw>
              </a:effectLst>
            </a:endParaRPr>
          </a:p>
        </p:txBody>
      </p:sp>
      <p:grpSp>
        <p:nvGrpSpPr>
          <p:cNvPr id="3" name="Group 2"/>
          <p:cNvGrpSpPr/>
          <p:nvPr/>
        </p:nvGrpSpPr>
        <p:grpSpPr>
          <a:xfrm>
            <a:off x="1557337" y="1309948"/>
            <a:ext cx="6785835" cy="4563801"/>
            <a:chOff x="1808163" y="1428748"/>
            <a:chExt cx="6627062" cy="3337939"/>
          </a:xfrm>
        </p:grpSpPr>
        <p:grpSp>
          <p:nvGrpSpPr>
            <p:cNvPr id="17418" name="Group 2"/>
            <p:cNvGrpSpPr>
              <a:grpSpLocks/>
            </p:cNvGrpSpPr>
            <p:nvPr/>
          </p:nvGrpSpPr>
          <p:grpSpPr bwMode="auto">
            <a:xfrm>
              <a:off x="1808163" y="1428748"/>
              <a:ext cx="5343792" cy="487472"/>
              <a:chOff x="2298700" y="3023005"/>
              <a:chExt cx="5343527" cy="593320"/>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b="1" dirty="0"/>
              </a:p>
            </p:txBody>
          </p:sp>
          <p:grpSp>
            <p:nvGrpSpPr>
              <p:cNvPr id="17443" name="Group 28"/>
              <p:cNvGrpSpPr>
                <a:grpSpLocks/>
              </p:cNvGrpSpPr>
              <p:nvPr/>
            </p:nvGrpSpPr>
            <p:grpSpPr bwMode="auto">
              <a:xfrm>
                <a:off x="2298700" y="3063875"/>
                <a:ext cx="501650" cy="552450"/>
                <a:chOff x="1712" y="2028"/>
                <a:chExt cx="316" cy="348"/>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808" y="2071"/>
                  <a:ext cx="114"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sz="2048" b="1" dirty="0">
                    <a:solidFill>
                      <a:srgbClr val="000000"/>
                    </a:solidFill>
                  </a:endParaRPr>
                </a:p>
              </p:txBody>
            </p:sp>
          </p:grpSp>
        </p:grpSp>
        <p:sp>
          <p:nvSpPr>
            <p:cNvPr id="93" name="Freeform 23"/>
            <p:cNvSpPr>
              <a:spLocks/>
            </p:cNvSpPr>
            <p:nvPr/>
          </p:nvSpPr>
          <p:spPr bwMode="gray">
            <a:xfrm flipH="1">
              <a:off x="2904585" y="1904737"/>
              <a:ext cx="645610" cy="87012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solidFill>
                <a:schemeClr val="hlink"/>
              </a:solidFill>
              <a:prstDash val="solid"/>
              <a:round/>
              <a:headEnd/>
              <a:tailEnd/>
            </a:ln>
          </p:spPr>
          <p:txBody>
            <a:bodyPr/>
            <a:lstStyle/>
            <a:p>
              <a:pPr>
                <a:defRPr/>
              </a:pPr>
              <a:endParaRPr lang="en-US" sz="2048"/>
            </a:p>
          </p:txBody>
        </p:sp>
        <p:grpSp>
          <p:nvGrpSpPr>
            <p:cNvPr id="94" name="Group 4"/>
            <p:cNvGrpSpPr>
              <a:grpSpLocks/>
            </p:cNvGrpSpPr>
            <p:nvPr/>
          </p:nvGrpSpPr>
          <p:grpSpPr bwMode="auto">
            <a:xfrm>
              <a:off x="3614255" y="1987286"/>
              <a:ext cx="4820970" cy="2779401"/>
              <a:chOff x="3393" y="1689"/>
              <a:chExt cx="1503" cy="1400"/>
            </a:xfrm>
          </p:grpSpPr>
          <p:sp>
            <p:nvSpPr>
              <p:cNvPr id="95" name="AutoShape 5"/>
              <p:cNvSpPr>
                <a:spLocks noChangeArrowheads="1"/>
              </p:cNvSpPr>
              <p:nvPr/>
            </p:nvSpPr>
            <p:spPr bwMode="auto">
              <a:xfrm>
                <a:off x="3393" y="1689"/>
                <a:ext cx="1440" cy="1400"/>
              </a:xfrm>
              <a:prstGeom prst="roundRect">
                <a:avLst>
                  <a:gd name="adj" fmla="val 16667"/>
                </a:avLst>
              </a:prstGeom>
              <a:gradFill rotWithShape="1">
                <a:gsLst>
                  <a:gs pos="0">
                    <a:schemeClr val="accent1">
                      <a:alpha val="50000"/>
                    </a:schemeClr>
                  </a:gs>
                  <a:gs pos="100000">
                    <a:schemeClr val="accent1">
                      <a:gamma/>
                      <a:tint val="27451"/>
                      <a:invGamma/>
                    </a:schemeClr>
                  </a:gs>
                </a:gsLst>
                <a:lin ang="5400000" scaled="1"/>
              </a:grad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altLang="en-US" sz="2048">
                  <a:latin typeface="Verdana" panose="020B0604030504040204" pitchFamily="34" charset="0"/>
                </a:endParaRPr>
              </a:p>
            </p:txBody>
          </p:sp>
          <p:sp>
            <p:nvSpPr>
              <p:cNvPr id="96" name="Text Box 6"/>
              <p:cNvSpPr txBox="1">
                <a:spLocks noChangeArrowheads="1"/>
              </p:cNvSpPr>
              <p:nvPr/>
            </p:nvSpPr>
            <p:spPr bwMode="auto">
              <a:xfrm>
                <a:off x="3600" y="2187"/>
                <a:ext cx="1296" cy="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434" dirty="0">
                  <a:solidFill>
                    <a:srgbClr val="000000"/>
                  </a:solidFill>
                </a:endParaRPr>
              </a:p>
            </p:txBody>
          </p:sp>
        </p:grpSp>
      </p:grpSp>
      <p:sp>
        <p:nvSpPr>
          <p:cNvPr id="24" name="Rectangle 23"/>
          <p:cNvSpPr/>
          <p:nvPr/>
        </p:nvSpPr>
        <p:spPr>
          <a:xfrm>
            <a:off x="4181244" y="3819345"/>
            <a:ext cx="952825" cy="722634"/>
          </a:xfrm>
          <a:prstGeom prst="rect">
            <a:avLst/>
          </a:prstGeom>
        </p:spPr>
        <p:txBody>
          <a:bodyPr wrap="none">
            <a:spAutoFit/>
          </a:bodyPr>
          <a:lstStyle/>
          <a:p>
            <a:pPr marL="760781" lvl="1" indent="-292608">
              <a:buFont typeface="Arial" panose="020B0604020202020204" pitchFamily="34" charset="0"/>
              <a:buChar char="•"/>
            </a:pPr>
            <a:endParaRPr lang="fr-FR" altLang="en-US" sz="2048" dirty="0"/>
          </a:p>
          <a:p>
            <a:pPr marL="760781" lvl="1" indent="-292608">
              <a:buFont typeface="Arial" panose="020B0604020202020204" pitchFamily="34" charset="0"/>
              <a:buChar char="•"/>
            </a:pPr>
            <a:endParaRPr lang="en-US" altLang="en-US" sz="2048" dirty="0"/>
          </a:p>
        </p:txBody>
      </p:sp>
      <p:sp>
        <p:nvSpPr>
          <p:cNvPr id="26" name="Rectangle 25"/>
          <p:cNvSpPr/>
          <p:nvPr/>
        </p:nvSpPr>
        <p:spPr>
          <a:xfrm>
            <a:off x="4206833" y="4351602"/>
            <a:ext cx="566615" cy="739947"/>
          </a:xfrm>
          <a:prstGeom prst="rect">
            <a:avLst/>
          </a:prstGeom>
        </p:spPr>
        <p:txBody>
          <a:bodyPr wrap="none">
            <a:spAutoFit/>
          </a:bodyPr>
          <a:lstStyle/>
          <a:p>
            <a:r>
              <a:rPr lang="fr-FR" altLang="en-US" sz="2048" dirty="0"/>
              <a:t>  </a:t>
            </a:r>
          </a:p>
          <a:p>
            <a:r>
              <a:rPr lang="fr-FR" altLang="en-US" sz="2048" dirty="0"/>
              <a:t>     </a:t>
            </a:r>
            <a:endParaRPr lang="en-US" altLang="en-US" sz="2048" dirty="0"/>
          </a:p>
        </p:txBody>
      </p:sp>
      <p:sp>
        <p:nvSpPr>
          <p:cNvPr id="4" name="Rectangle 3"/>
          <p:cNvSpPr/>
          <p:nvPr/>
        </p:nvSpPr>
        <p:spPr>
          <a:xfrm>
            <a:off x="3667555" y="2028809"/>
            <a:ext cx="2797497" cy="1169551"/>
          </a:xfrm>
          <a:prstGeom prst="rect">
            <a:avLst/>
          </a:prstGeom>
        </p:spPr>
        <p:txBody>
          <a:bodyPr wrap="none">
            <a:spAutoFit/>
          </a:bodyPr>
          <a:lstStyle/>
          <a:p>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Extended </a:t>
            </a:r>
            <a:r>
              <a:rPr lang="fr-FR" altLang="en-US" sz="1400" dirty="0" err="1" smtClean="0">
                <a:ea typeface="ＭＳ Ｐゴシック" panose="020B0600070205080204" pitchFamily="34" charset="-128"/>
              </a:rPr>
              <a:t>Addressing</a:t>
            </a:r>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err="1" smtClean="0">
                <a:ea typeface="ＭＳ Ｐゴシック" panose="020B0600070205080204" pitchFamily="34" charset="-128"/>
              </a:rPr>
              <a:t>Bootstrap</a:t>
            </a:r>
            <a:r>
              <a:rPr lang="fr-FR" altLang="en-US" sz="1400" dirty="0" smtClean="0">
                <a:ea typeface="ＭＳ Ｐゴシック" panose="020B0600070205080204" pitchFamily="34" charset="-128"/>
              </a:rPr>
              <a:t> </a:t>
            </a:r>
            <a:r>
              <a:rPr lang="fr-FR" altLang="en-US" sz="1400" dirty="0" err="1" smtClean="0">
                <a:ea typeface="ＭＳ Ｐゴシック" panose="020B0600070205080204" pitchFamily="34" charset="-128"/>
              </a:rPr>
              <a:t>Enhancement</a:t>
            </a:r>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Compact </a:t>
            </a:r>
            <a:r>
              <a:rPr lang="fr-FR" altLang="en-US" sz="1400" dirty="0">
                <a:ea typeface="ＭＳ Ｐゴシック" panose="020B0600070205080204" pitchFamily="34" charset="-128"/>
              </a:rPr>
              <a:t>Media Type</a:t>
            </a:r>
            <a:r>
              <a:rPr lang="fr-FR" altLang="en-US" sz="1400" dirty="0" smtClean="0">
                <a:ea typeface="ＭＳ Ｐゴシック" panose="020B0600070205080204" pitchFamily="34" charset="-128"/>
              </a:rPr>
              <a:t> </a:t>
            </a:r>
            <a:endParaRPr lang="fr-FR" sz="1400" dirty="0">
              <a:ea typeface="ＭＳ Ｐゴシック" panose="020B0600070205080204" pitchFamily="34" charset="-128"/>
            </a:endParaRPr>
          </a:p>
          <a:p>
            <a:pPr marL="342900" indent="-342900">
              <a:buFont typeface="Arial" panose="020B0604020202020204" pitchFamily="34" charset="0"/>
              <a:buChar char="•"/>
            </a:pPr>
            <a:r>
              <a:rPr lang="fr-FR" altLang="en-US" sz="1400" i="1" dirty="0">
                <a:ea typeface="ＭＳ Ｐゴシック" panose="020B0600070205080204" pitchFamily="34" charset="-128"/>
              </a:rPr>
              <a:t>Virtual Object for Notification</a:t>
            </a:r>
            <a:endParaRPr lang="en-US" sz="1400" i="1" dirty="0"/>
          </a:p>
        </p:txBody>
      </p:sp>
      <p:sp>
        <p:nvSpPr>
          <p:cNvPr id="5" name="Rectangle 4"/>
          <p:cNvSpPr/>
          <p:nvPr/>
        </p:nvSpPr>
        <p:spPr>
          <a:xfrm>
            <a:off x="2252039" y="1359601"/>
            <a:ext cx="3302507" cy="400110"/>
          </a:xfrm>
          <a:prstGeom prst="rect">
            <a:avLst/>
          </a:prstGeom>
        </p:spPr>
        <p:txBody>
          <a:bodyPr wrap="none">
            <a:spAutoFit/>
          </a:bodyPr>
          <a:lstStyle/>
          <a:p>
            <a:r>
              <a:rPr lang="en-US" altLang="en-US" dirty="0"/>
              <a:t>WG LwM2M 1.1 Proposals </a:t>
            </a:r>
            <a:endParaRPr lang="en-US" dirty="0"/>
          </a:p>
        </p:txBody>
      </p:sp>
    </p:spTree>
    <p:extLst>
      <p:ext uri="{BB962C8B-B14F-4D97-AF65-F5344CB8AC3E}">
        <p14:creationId xmlns:p14="http://schemas.microsoft.com/office/powerpoint/2010/main" val="3432745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000" b="1" dirty="0"/>
              <a:t>Rational :</a:t>
            </a:r>
            <a:r>
              <a:rPr lang="zh-CN" altLang="en-US" sz="2000" b="1" dirty="0"/>
              <a:t>    </a:t>
            </a:r>
            <a:r>
              <a:rPr lang="en-US" altLang="zh-CN" sz="2000" dirty="0"/>
              <a:t>L</a:t>
            </a:r>
            <a:r>
              <a:rPr lang="fr-FR" altLang="zh-CN" sz="2000" dirty="0"/>
              <a:t>wM2M 1.0 </a:t>
            </a:r>
            <a:r>
              <a:rPr lang="fr-FR" altLang="zh-CN" sz="2000" dirty="0" err="1"/>
              <a:t>a</a:t>
            </a:r>
            <a:r>
              <a:rPr lang="fr-FR" altLang="zh-CN" sz="2000" dirty="0" err="1" smtClean="0"/>
              <a:t>ddressing</a:t>
            </a:r>
            <a:r>
              <a:rPr lang="fr-FR" altLang="zh-CN" sz="2000" dirty="0" smtClean="0"/>
              <a:t> limitation </a:t>
            </a:r>
            <a:endParaRPr lang="fr-FR" altLang="zh-CN" sz="2000" dirty="0"/>
          </a:p>
          <a:p>
            <a:pPr lvl="1">
              <a:buClr>
                <a:srgbClr val="C00000"/>
              </a:buClr>
              <a:buFont typeface="Wingdings" panose="05000000000000000000" pitchFamily="2" charset="2"/>
              <a:buChar char="Ø"/>
            </a:pPr>
            <a:r>
              <a:rPr lang="fr-FR" altLang="en-US" sz="1600" b="1" dirty="0"/>
              <a:t>   </a:t>
            </a:r>
            <a:r>
              <a:rPr lang="fr-FR" altLang="en-US" sz="1600" dirty="0"/>
              <a:t>LwM2M </a:t>
            </a:r>
            <a:r>
              <a:rPr lang="fr-FR" altLang="en-US" sz="1600" dirty="0" err="1"/>
              <a:t>resources</a:t>
            </a:r>
            <a:r>
              <a:rPr lang="fr-FR" altLang="en-US" sz="1600" dirty="0"/>
              <a:t> </a:t>
            </a:r>
            <a:r>
              <a:rPr lang="fr-FR" altLang="en-US" sz="1600" dirty="0" err="1"/>
              <a:t>can</a:t>
            </a:r>
            <a:r>
              <a:rPr lang="fr-FR" altLang="en-US" sz="1600" dirty="0"/>
              <a:t> have multiples instances but </a:t>
            </a:r>
            <a:r>
              <a:rPr lang="fr-FR" altLang="en-US" sz="1600" dirty="0" err="1"/>
              <a:t>can</a:t>
            </a:r>
            <a:r>
              <a:rPr lang="fr-FR" altLang="en-US" sz="1600" dirty="0"/>
              <a:t> </a:t>
            </a:r>
            <a:r>
              <a:rPr lang="fr-FR" altLang="en-US" sz="1600" dirty="0" err="1"/>
              <a:t>only</a:t>
            </a:r>
            <a:r>
              <a:rPr lang="fr-FR" altLang="en-US" sz="1600" dirty="0"/>
              <a:t> </a:t>
            </a:r>
            <a:r>
              <a:rPr lang="fr-FR" altLang="en-US" sz="1600" dirty="0" err="1"/>
              <a:t>be</a:t>
            </a:r>
            <a:r>
              <a:rPr lang="fr-FR" altLang="en-US" sz="1600" dirty="0"/>
              <a:t> </a:t>
            </a:r>
            <a:r>
              <a:rPr lang="fr-FR" altLang="en-US" sz="1600" dirty="0" err="1"/>
              <a:t>addressed</a:t>
            </a:r>
            <a:r>
              <a:rPr lang="fr-FR" altLang="en-US" sz="1600" dirty="0"/>
              <a:t> as a </a:t>
            </a:r>
            <a:r>
              <a:rPr lang="fr-FR" altLang="en-US" sz="1600" dirty="0" err="1"/>
              <a:t>whole</a:t>
            </a:r>
            <a:r>
              <a:rPr lang="fr-FR" altLang="en-US" sz="1600" dirty="0"/>
              <a:t> (</a:t>
            </a:r>
            <a:r>
              <a:rPr lang="fr-FR" altLang="en-US" sz="1600" dirty="0" err="1"/>
              <a:t>array</a:t>
            </a:r>
            <a:r>
              <a:rPr lang="fr-FR" altLang="en-US" sz="1600" dirty="0"/>
              <a:t>)</a:t>
            </a:r>
          </a:p>
          <a:p>
            <a:pPr lvl="1">
              <a:buClr>
                <a:srgbClr val="C00000"/>
              </a:buClr>
              <a:buFont typeface="Wingdings" panose="05000000000000000000" pitchFamily="2" charset="2"/>
              <a:buChar char="Ø"/>
            </a:pPr>
            <a:r>
              <a:rPr lang="fr-FR" altLang="en-US" sz="1600" dirty="0"/>
              <a:t>   The rational </a:t>
            </a:r>
            <a:r>
              <a:rPr lang="fr-FR" altLang="en-US" sz="1600" dirty="0" err="1"/>
              <a:t>should</a:t>
            </a:r>
            <a:r>
              <a:rPr lang="fr-FR" altLang="en-US" sz="1600" dirty="0"/>
              <a:t> to </a:t>
            </a:r>
            <a:r>
              <a:rPr lang="fr-FR" altLang="en-US" sz="1600" dirty="0" err="1"/>
              <a:t>individually</a:t>
            </a:r>
            <a:r>
              <a:rPr lang="fr-FR" altLang="en-US" sz="1600" dirty="0"/>
              <a:t>  </a:t>
            </a:r>
            <a:r>
              <a:rPr lang="fr-FR" altLang="en-US" sz="1600" dirty="0" err="1"/>
              <a:t>address</a:t>
            </a:r>
            <a:r>
              <a:rPr lang="fr-FR" altLang="en-US" sz="1600" dirty="0"/>
              <a:t> a certain Instance of an (Object </a:t>
            </a:r>
            <a:r>
              <a:rPr lang="fr-FR" altLang="en-US" sz="1600" dirty="0" err="1"/>
              <a:t>Instanc</a:t>
            </a:r>
            <a:r>
              <a:rPr lang="fr-FR" altLang="en-US" sz="1600" dirty="0"/>
              <a:t>) Resource </a:t>
            </a:r>
          </a:p>
          <a:p>
            <a:pPr marL="225425" lvl="1" indent="0">
              <a:buClr>
                <a:srgbClr val="C00000"/>
              </a:buClr>
              <a:buNone/>
            </a:pPr>
            <a:r>
              <a:rPr lang="fr-FR" altLang="en-US" sz="1600" dirty="0"/>
              <a:t>                      </a:t>
            </a:r>
            <a:r>
              <a:rPr lang="fr-FR" altLang="en-US" sz="1600" dirty="0" err="1"/>
              <a:t>e.g</a:t>
            </a:r>
            <a:r>
              <a:rPr lang="fr-FR" altLang="en-US" sz="1600" dirty="0"/>
              <a:t>. to </a:t>
            </a:r>
            <a:r>
              <a:rPr lang="fr-FR" altLang="en-US" sz="1600" dirty="0" err="1"/>
              <a:t>get</a:t>
            </a:r>
            <a:r>
              <a:rPr lang="fr-FR" altLang="en-US" sz="1600" dirty="0"/>
              <a:t> the value of an </a:t>
            </a:r>
            <a:r>
              <a:rPr lang="fr-FR" altLang="en-US" sz="1600" dirty="0" err="1"/>
              <a:t>individual</a:t>
            </a:r>
            <a:r>
              <a:rPr lang="fr-FR" altLang="en-US" sz="1600" dirty="0"/>
              <a:t> power source </a:t>
            </a:r>
            <a:r>
              <a:rPr lang="fr-FR" altLang="en-US" sz="1600" dirty="0" err="1"/>
              <a:t>maintained</a:t>
            </a:r>
            <a:r>
              <a:rPr lang="fr-FR" altLang="en-US" sz="1600" dirty="0"/>
              <a:t> in the </a:t>
            </a:r>
            <a:r>
              <a:rPr lang="fr-FR" altLang="en-US" sz="1600" dirty="0" err="1"/>
              <a:t>Device</a:t>
            </a:r>
            <a:r>
              <a:rPr lang="fr-FR" altLang="en-US" sz="1600" dirty="0"/>
              <a:t> Id:3 Object  </a:t>
            </a:r>
            <a:endParaRPr lang="fr-FR" altLang="en-US" sz="1600" dirty="0" smtClean="0"/>
          </a:p>
          <a:p>
            <a:pPr marL="225425" lvl="1" indent="0">
              <a:buClr>
                <a:srgbClr val="C00000"/>
              </a:buClr>
              <a:buNone/>
            </a:pPr>
            <a:endParaRPr lang="en-GB" altLang="en-US" sz="2000" b="1" dirty="0" smtClean="0"/>
          </a:p>
          <a:p>
            <a:pPr>
              <a:buClr>
                <a:srgbClr val="C00000"/>
              </a:buClr>
              <a:buFont typeface="Wingdings" panose="05000000000000000000" pitchFamily="2" charset="2"/>
              <a:buChar char="q"/>
            </a:pPr>
            <a:r>
              <a:rPr lang="en-GB" altLang="en-US" sz="2000" b="1" dirty="0" smtClean="0"/>
              <a:t> Proposal  :</a:t>
            </a:r>
            <a:r>
              <a:rPr lang="en-GB" sz="2000" dirty="0" smtClean="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extending </a:t>
            </a:r>
            <a:r>
              <a:rPr lang="en-GB" sz="1800" dirty="0">
                <a:ea typeface="Times New Roman" panose="02020603050405020304" pitchFamily="18" charset="0"/>
                <a:cs typeface="Times New Roman" panose="02020603050405020304" pitchFamily="18" charset="0"/>
              </a:rPr>
              <a:t>the Object path of some LwM2M  commands up to the Resource Instance </a:t>
            </a:r>
            <a:r>
              <a:rPr lang="en-GB" sz="1800" dirty="0" smtClean="0">
                <a:ea typeface="Times New Roman" panose="02020603050405020304" pitchFamily="18" charset="0"/>
                <a:cs typeface="Times New Roman" panose="02020603050405020304" pitchFamily="18" charset="0"/>
              </a:rPr>
              <a:t>ID </a:t>
            </a:r>
            <a:r>
              <a:rPr lang="fr-FR" altLang="zh-CN" sz="1800" b="1" dirty="0" smtClean="0"/>
              <a:t> </a:t>
            </a:r>
          </a:p>
          <a:p>
            <a:pPr>
              <a:buClr>
                <a:srgbClr val="C00000"/>
              </a:buClr>
              <a:buFont typeface="Wingdings" panose="05000000000000000000" pitchFamily="2" charset="2"/>
              <a:buChar char="q"/>
            </a:pPr>
            <a:endParaRPr lang="fr-FR" altLang="zh-CN" sz="1800" b="1" dirty="0" smtClean="0"/>
          </a:p>
          <a:p>
            <a:pPr>
              <a:buClr>
                <a:srgbClr val="C00000"/>
              </a:buClr>
              <a:buFont typeface="Wingdings" panose="05000000000000000000" pitchFamily="2" charset="2"/>
              <a:buChar char="q"/>
            </a:pPr>
            <a:endParaRPr lang="fr-FR" altLang="zh-CN" sz="1800" b="1" dirty="0" smtClean="0"/>
          </a:p>
          <a:p>
            <a:pPr>
              <a:buClr>
                <a:srgbClr val="C00000"/>
              </a:buClr>
              <a:buFont typeface="Wingdings" panose="05000000000000000000" pitchFamily="2" charset="2"/>
              <a:buChar char="q"/>
            </a:pPr>
            <a:r>
              <a:rPr lang="fr-FR" sz="2000" b="1" dirty="0"/>
              <a:t> </a:t>
            </a:r>
            <a:r>
              <a:rPr lang="en-GB" sz="2000" b="1" dirty="0" smtClean="0">
                <a:ea typeface="Times New Roman" panose="02020603050405020304" pitchFamily="18" charset="0"/>
                <a:cs typeface="Times New Roman" panose="02020603050405020304" pitchFamily="18" charset="0"/>
              </a:rPr>
              <a:t>Illustration  : </a:t>
            </a:r>
            <a:r>
              <a:rPr lang="en-GB" sz="1600" dirty="0" smtClean="0">
                <a:ea typeface="Times New Roman" panose="02020603050405020304" pitchFamily="18" charset="0"/>
                <a:cs typeface="Times New Roman" panose="02020603050405020304" pitchFamily="18" charset="0"/>
              </a:rPr>
              <a:t>Getting the value (mV) of the external battery supported by the Device Object ID:3 of a LwM2M Client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a)  LwM2M 1.0 Getting resources 6 &amp; 7     (e.g. external </a:t>
            </a:r>
            <a:r>
              <a:rPr lang="en-GB" sz="1600" dirty="0">
                <a:ea typeface="Times New Roman" panose="02020603050405020304" pitchFamily="18" charset="0"/>
                <a:cs typeface="Times New Roman" panose="02020603050405020304" pitchFamily="18" charset="0"/>
              </a:rPr>
              <a:t>battery is the second power resource instance</a:t>
            </a:r>
            <a:r>
              <a:rPr lang="en-GB" sz="1600" dirty="0" smtClean="0">
                <a:ea typeface="Times New Roman" panose="02020603050405020304" pitchFamily="18" charset="0"/>
                <a:cs typeface="Times New Roman" panose="02020603050405020304" pitchFamily="18" charset="0"/>
              </a:rPr>
              <a:t>)</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/3/0/6             86 06           41 00 01           41 01 02 </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3/0/7             88 07  08     42 00 0E D8     42 01 13 88</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b) LwM2M 1.1 </a:t>
            </a:r>
            <a:r>
              <a:rPr lang="en-GB" sz="1600" dirty="0">
                <a:ea typeface="Times New Roman" panose="02020603050405020304" pitchFamily="18" charset="0"/>
                <a:cs typeface="Times New Roman" panose="02020603050405020304" pitchFamily="18" charset="0"/>
              </a:rPr>
              <a:t>Getting the value (mV) of the external battery (if any)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smtClean="0">
                <a:ea typeface="Times New Roman" panose="02020603050405020304" pitchFamily="18" charset="0"/>
                <a:cs typeface="Times New Roman" panose="02020603050405020304" pitchFamily="18" charset="0"/>
              </a:rPr>
              <a:t>Same step as before                                READ </a:t>
            </a:r>
            <a:r>
              <a:rPr lang="en-GB" sz="1600" dirty="0">
                <a:ea typeface="Times New Roman" panose="02020603050405020304" pitchFamily="18" charset="0"/>
                <a:cs typeface="Times New Roman" panose="02020603050405020304" pitchFamily="18" charset="0"/>
              </a:rPr>
              <a:t>/3/0/6             86 06           41 00 01           41 01 02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Ext Bat Resource is </a:t>
            </a:r>
            <a:r>
              <a:rPr lang="en-GB" sz="1600" dirty="0">
                <a:ea typeface="Times New Roman" panose="02020603050405020304" pitchFamily="18" charset="0"/>
                <a:cs typeface="Times New Roman" panose="02020603050405020304" pitchFamily="18" charset="0"/>
              </a:rPr>
              <a:t>directly </a:t>
            </a:r>
            <a:r>
              <a:rPr lang="en-GB" sz="1600" dirty="0" smtClean="0">
                <a:ea typeface="Times New Roman" panose="02020603050405020304" pitchFamily="18" charset="0"/>
                <a:cs typeface="Times New Roman" panose="02020603050405020304" pitchFamily="18" charset="0"/>
              </a:rPr>
              <a:t>addressed   READ /3/0/7/1         0x1388            </a:t>
            </a:r>
            <a:endParaRPr lang="en-GB" sz="1600" dirty="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237162"/>
          </a:xfrm>
        </p:spPr>
        <p:txBody>
          <a:bodyPr/>
          <a:lstStyle/>
          <a:p>
            <a:pPr lvl="1" indent="-341313">
              <a:buClr>
                <a:srgbClr val="C00000"/>
              </a:buClr>
              <a:buFont typeface="Wingdings" panose="05000000000000000000" pitchFamily="2" charset="2"/>
              <a:buChar char="q"/>
            </a:pPr>
            <a:r>
              <a:rPr lang="en-GB" altLang="en-US" b="1" dirty="0" smtClean="0"/>
              <a:t> Impact of the proposal  vs current LwM2M  TS 1.0</a:t>
            </a:r>
          </a:p>
          <a:p>
            <a:pPr lvl="1" indent="-341313">
              <a:buClr>
                <a:srgbClr val="C00000"/>
              </a:buClr>
              <a:buFont typeface="Wingdings" panose="05000000000000000000" pitchFamily="2" charset="2"/>
              <a:buChar char="q"/>
            </a:pPr>
            <a:endParaRPr lang="en-GB" altLang="en-US" b="1" dirty="0" smtClean="0"/>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Bootstrap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Notification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Read Command : </a:t>
            </a:r>
            <a:r>
              <a:rPr lang="en-GB" altLang="en-US" sz="1600" b="1" dirty="0" smtClean="0">
                <a:solidFill>
                  <a:srgbClr val="C00000"/>
                </a:solidFill>
              </a:rPr>
              <a:t>Extended path   / Object/ Object Instance / Resource / Resource 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Discover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 Command </a:t>
            </a:r>
            <a:r>
              <a:rPr lang="en-GB" altLang="en-US" sz="1600" b="1" dirty="0" smtClean="0">
                <a:solidFill>
                  <a:srgbClr val="C00000"/>
                </a:solidFill>
              </a:rPr>
              <a:t>: </a:t>
            </a:r>
            <a:r>
              <a:rPr lang="en-GB" altLang="en-US" sz="1600" b="1" dirty="0">
                <a:solidFill>
                  <a:srgbClr val="C00000"/>
                </a:solidFill>
              </a:rPr>
              <a:t>Extended path   / Object/ Object Instance / Resource / Resource </a:t>
            </a:r>
            <a:r>
              <a:rPr lang="en-GB" altLang="en-US" sz="1600" b="1" dirty="0" smtClean="0">
                <a:solidFill>
                  <a:srgbClr val="C00000"/>
                </a:solidFill>
              </a:rPr>
              <a:t>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Write-Attributes command </a:t>
            </a:r>
            <a:r>
              <a:rPr lang="en-GB" altLang="en-US" sz="1600" b="1" dirty="0">
                <a:solidFill>
                  <a:schemeClr val="accent5">
                    <a:lumMod val="25000"/>
                  </a:schemeClr>
                </a:solidFill>
              </a:rPr>
              <a:t>: no </a:t>
            </a:r>
            <a:r>
              <a:rPr lang="en-GB" altLang="en-US" sz="1600" b="1" dirty="0" smtClean="0">
                <a:solidFill>
                  <a:schemeClr val="accent5">
                    <a:lumMod val="25000"/>
                  </a:schemeClr>
                </a:solidFill>
              </a:rPr>
              <a:t>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Execute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Create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Delete command </a:t>
            </a:r>
            <a:r>
              <a:rPr lang="en-GB" altLang="en-US" sz="1600" b="1" dirty="0">
                <a:solidFill>
                  <a:schemeClr val="accent5">
                    <a:lumMod val="25000"/>
                  </a:schemeClr>
                </a:solidFill>
              </a:rPr>
              <a:t>: no change</a:t>
            </a:r>
          </a:p>
          <a:p>
            <a:pPr marL="1366837" lvl="5" indent="0">
              <a:buClr>
                <a:srgbClr val="C00000"/>
              </a:buClr>
              <a:buSzPct val="100000"/>
              <a:buNone/>
            </a:pPr>
            <a:endParaRPr lang="en-GB" altLang="en-US" sz="1400" b="1" dirty="0" smtClean="0"/>
          </a:p>
          <a:p>
            <a:pPr>
              <a:buClr>
                <a:srgbClr val="C00000"/>
              </a:buClr>
              <a:buSzPct val="73000"/>
              <a:buFont typeface="Wingdings" panose="05000000000000000000" pitchFamily="2" charset="2"/>
              <a:buChar char="q"/>
            </a:pPr>
            <a:r>
              <a:rPr lang="en-US" sz="2800" dirty="0" smtClean="0"/>
              <a:t> </a:t>
            </a:r>
            <a:r>
              <a:rPr lang="en-US" sz="2400" dirty="0" smtClean="0"/>
              <a:t>Supporters </a:t>
            </a:r>
            <a:r>
              <a:rPr lang="en-US" sz="2400" dirty="0"/>
              <a:t>: </a:t>
            </a:r>
            <a:r>
              <a:rPr lang="en-US" sz="2400" dirty="0">
                <a:solidFill>
                  <a:srgbClr val="002060"/>
                </a:solidFill>
              </a:rPr>
              <a:t>Gemalto</a:t>
            </a:r>
            <a:r>
              <a:rPr lang="en-US" sz="2400" b="1" dirty="0" smtClean="0">
                <a:solidFill>
                  <a:srgbClr val="FF0000"/>
                </a:solidFill>
              </a:rPr>
              <a:t>*,</a:t>
            </a:r>
            <a:r>
              <a:rPr lang="en-US" sz="2400" b="1" dirty="0" smtClean="0">
                <a:solidFill>
                  <a:schemeClr val="accent1">
                    <a:lumMod val="50000"/>
                  </a:schemeClr>
                </a:solidFill>
              </a:rPr>
              <a:t> </a:t>
            </a:r>
            <a:r>
              <a:rPr lang="en-US" sz="2000" b="1" dirty="0" smtClean="0">
                <a:solidFill>
                  <a:srgbClr val="002060"/>
                </a:solidFill>
              </a:rPr>
              <a:t>Sierra Wireless, ARM, ORANGE</a:t>
            </a:r>
            <a:endParaRPr lang="en-US" sz="2000" b="1" dirty="0">
              <a:solidFill>
                <a:srgbClr val="002060"/>
              </a:solidFill>
            </a:endParaRPr>
          </a:p>
          <a:p>
            <a:pPr>
              <a:buFontTx/>
              <a:buNone/>
            </a:pPr>
            <a:r>
              <a:rPr lang="en-GB" altLang="en-US" sz="2000" b="1" u="sng" dirty="0" smtClean="0">
                <a:solidFill>
                  <a:srgbClr val="C00000"/>
                </a:solidFill>
              </a:rPr>
              <a:t>*</a:t>
            </a:r>
            <a:r>
              <a:rPr lang="en-GB" altLang="en-US" b="1" u="sng" dirty="0" smtClean="0">
                <a:solidFill>
                  <a:srgbClr val="C00000"/>
                </a:solidFill>
              </a:rPr>
              <a:t> </a:t>
            </a:r>
            <a:r>
              <a:rPr lang="en-GB" altLang="en-US" sz="1600" b="1" u="sng" dirty="0" smtClean="0">
                <a:solidFill>
                  <a:srgbClr val="C00000"/>
                </a:solidFill>
              </a:rPr>
              <a:t>Submitter</a:t>
            </a: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a:t>
            </a:r>
            <a:r>
              <a:rPr lang="fr-FR" altLang="en-US" dirty="0">
                <a:ea typeface="ＭＳ Ｐゴシック" panose="020B0600070205080204" pitchFamily="34" charset="-128"/>
              </a:rPr>
              <a:t>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(2/2)  </a:t>
            </a:r>
            <a:endParaRPr lang="en-GB" altLang="en-US" sz="1800" dirty="0" smtClean="0"/>
          </a:p>
        </p:txBody>
      </p:sp>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Compact Media Type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000" b="1" dirty="0"/>
              <a:t>Rational :</a:t>
            </a:r>
            <a:r>
              <a:rPr lang="zh-CN" altLang="en-US" sz="2000" b="1" dirty="0"/>
              <a:t>    </a:t>
            </a:r>
            <a:r>
              <a:rPr lang="en-US" altLang="zh-CN" sz="2000" b="1" dirty="0"/>
              <a:t>L</a:t>
            </a:r>
            <a:r>
              <a:rPr lang="fr-FR" altLang="zh-CN" sz="2000" b="1" dirty="0"/>
              <a:t>wM2M 1.0  supports application/vnd.oma.lwm2m+json media type </a:t>
            </a:r>
          </a:p>
          <a:p>
            <a:pPr lvl="1">
              <a:buClr>
                <a:srgbClr val="C00000"/>
              </a:buClr>
              <a:buFont typeface="Wingdings" panose="05000000000000000000" pitchFamily="2" charset="2"/>
              <a:buChar char="Ø"/>
            </a:pPr>
            <a:r>
              <a:rPr lang="fr-FR" altLang="en-US" sz="1600" dirty="0"/>
              <a:t>   </a:t>
            </a:r>
            <a:r>
              <a:rPr lang="fr-FR" altLang="en-US" sz="1800" dirty="0" smtClean="0"/>
              <a:t>data </a:t>
            </a:r>
            <a:r>
              <a:rPr lang="fr-FR" altLang="en-US" sz="1800" dirty="0"/>
              <a:t>format </a:t>
            </a:r>
            <a:r>
              <a:rPr lang="fr-FR" altLang="en-US" sz="1800" dirty="0" err="1" smtClean="0"/>
              <a:t>is</a:t>
            </a:r>
            <a:r>
              <a:rPr lang="fr-FR" altLang="en-US" sz="1800" dirty="0" smtClean="0"/>
              <a:t> </a:t>
            </a:r>
            <a:r>
              <a:rPr lang="fr-FR" altLang="en-US" sz="1800" dirty="0" err="1" smtClean="0"/>
              <a:t>structured</a:t>
            </a:r>
            <a:r>
              <a:rPr lang="fr-FR" altLang="en-US" sz="1800" dirty="0" smtClean="0"/>
              <a:t> </a:t>
            </a:r>
            <a:r>
              <a:rPr lang="fr-FR" altLang="en-US" sz="1800" dirty="0" err="1" smtClean="0"/>
              <a:t>according</a:t>
            </a:r>
            <a:r>
              <a:rPr lang="fr-FR" altLang="en-US" sz="1800" dirty="0" smtClean="0"/>
              <a:t> </a:t>
            </a:r>
            <a:r>
              <a:rPr lang="fr-FR" altLang="en-US" sz="1800" dirty="0"/>
              <a:t>to SENML </a:t>
            </a:r>
            <a:r>
              <a:rPr lang="fr-FR" altLang="en-US" sz="1800" dirty="0" err="1"/>
              <a:t>semantics</a:t>
            </a:r>
            <a:r>
              <a:rPr lang="fr-FR" altLang="en-US" sz="1800" dirty="0"/>
              <a:t>  (</a:t>
            </a:r>
            <a:r>
              <a:rPr lang="fr-FR" altLang="en-US" sz="1800" dirty="0" err="1"/>
              <a:t>easy</a:t>
            </a:r>
            <a:r>
              <a:rPr lang="fr-FR" altLang="en-US" sz="1800" dirty="0"/>
              <a:t>  to </a:t>
            </a:r>
            <a:r>
              <a:rPr lang="fr-FR" altLang="en-US" sz="1800" dirty="0" err="1"/>
              <a:t>read</a:t>
            </a:r>
            <a:r>
              <a:rPr lang="fr-FR" altLang="en-US" sz="1800" dirty="0"/>
              <a:t> / </a:t>
            </a:r>
            <a:r>
              <a:rPr lang="fr-FR" altLang="en-US" sz="1800" dirty="0" err="1"/>
              <a:t>timestamp</a:t>
            </a:r>
            <a:r>
              <a:rPr lang="fr-FR" altLang="en-US" sz="1800" dirty="0"/>
              <a:t> support ..)  </a:t>
            </a:r>
          </a:p>
          <a:p>
            <a:pPr lvl="1">
              <a:buClr>
                <a:srgbClr val="C00000"/>
              </a:buClr>
              <a:buFont typeface="Wingdings" panose="05000000000000000000" pitchFamily="2" charset="2"/>
              <a:buChar char="Ø"/>
            </a:pPr>
            <a:r>
              <a:rPr lang="fr-FR" altLang="en-US" sz="1800" dirty="0"/>
              <a:t>   </a:t>
            </a:r>
            <a:r>
              <a:rPr lang="fr-FR" altLang="en-US" sz="1800" dirty="0" err="1" smtClean="0"/>
              <a:t>json</a:t>
            </a:r>
            <a:r>
              <a:rPr lang="fr-FR" altLang="en-US" sz="1800" dirty="0" smtClean="0"/>
              <a:t> </a:t>
            </a:r>
            <a:r>
              <a:rPr lang="fr-FR" altLang="en-US" sz="1800" dirty="0" err="1" smtClean="0"/>
              <a:t>still</a:t>
            </a:r>
            <a:r>
              <a:rPr lang="fr-FR" altLang="en-US" sz="1800" dirty="0" smtClean="0"/>
              <a:t>  </a:t>
            </a:r>
            <a:r>
              <a:rPr lang="fr-FR" altLang="en-US" sz="1800" dirty="0" err="1"/>
              <a:t>too</a:t>
            </a:r>
            <a:r>
              <a:rPr lang="fr-FR" altLang="en-US" sz="1800" dirty="0"/>
              <a:t> </a:t>
            </a:r>
            <a:r>
              <a:rPr lang="fr-FR" altLang="en-US" sz="1800" dirty="0" err="1"/>
              <a:t>verbose</a:t>
            </a:r>
            <a:r>
              <a:rPr lang="fr-FR" altLang="en-US" sz="1800" dirty="0"/>
              <a:t> </a:t>
            </a:r>
            <a:r>
              <a:rPr lang="fr-FR" altLang="en-US" sz="1800" dirty="0" err="1"/>
              <a:t>compared</a:t>
            </a:r>
            <a:r>
              <a:rPr lang="fr-FR" altLang="en-US" sz="1800" dirty="0"/>
              <a:t> to </a:t>
            </a:r>
            <a:r>
              <a:rPr lang="fr-FR" altLang="zh-CN" sz="1800" dirty="0"/>
              <a:t>application/vnd.oma.lwm2m+tlv media type </a:t>
            </a:r>
          </a:p>
          <a:p>
            <a:pPr marL="225425" lvl="1" indent="0">
              <a:buClr>
                <a:srgbClr val="C00000"/>
              </a:buClr>
              <a:buNone/>
            </a:pPr>
            <a:r>
              <a:rPr lang="fr-FR" altLang="en-US" sz="1800" dirty="0"/>
              <a:t>       </a:t>
            </a:r>
            <a:r>
              <a:rPr lang="fr-FR" altLang="en-US" sz="1800" dirty="0" err="1"/>
              <a:t>e.g</a:t>
            </a:r>
            <a:r>
              <a:rPr lang="fr-FR" altLang="en-US" sz="1800" dirty="0"/>
              <a:t> : </a:t>
            </a:r>
            <a:r>
              <a:rPr lang="fr-FR" altLang="en-US" sz="1800" dirty="0" err="1"/>
              <a:t>example</a:t>
            </a:r>
            <a:r>
              <a:rPr lang="fr-FR" altLang="en-US" sz="1800" dirty="0"/>
              <a:t> p23    :     Read  /3/0     </a:t>
            </a:r>
            <a:r>
              <a:rPr lang="fr-FR" altLang="en-US" sz="1800" dirty="0" smtClean="0"/>
              <a:t>    457 </a:t>
            </a:r>
            <a:r>
              <a:rPr lang="fr-FR" altLang="en-US" sz="1800" dirty="0"/>
              <a:t>Bytes are </a:t>
            </a:r>
            <a:r>
              <a:rPr lang="fr-FR" altLang="en-US" sz="1800" dirty="0" err="1"/>
              <a:t>returned</a:t>
            </a:r>
            <a:r>
              <a:rPr lang="fr-FR" altLang="en-US" sz="1800" dirty="0"/>
              <a:t> </a:t>
            </a:r>
            <a:r>
              <a:rPr lang="fr-FR" altLang="en-US" sz="1800" dirty="0" err="1"/>
              <a:t>through</a:t>
            </a:r>
            <a:r>
              <a:rPr lang="fr-FR" altLang="en-US" sz="1800" dirty="0"/>
              <a:t> </a:t>
            </a:r>
            <a:r>
              <a:rPr lang="fr-FR" altLang="en-US" sz="1800" dirty="0" err="1"/>
              <a:t>json</a:t>
            </a:r>
            <a:r>
              <a:rPr lang="fr-FR" altLang="en-US" sz="1800" dirty="0"/>
              <a:t> </a:t>
            </a:r>
            <a:r>
              <a:rPr lang="fr-FR" altLang="en-US" sz="1800" dirty="0" smtClean="0"/>
              <a:t>Content-Format</a:t>
            </a:r>
          </a:p>
          <a:p>
            <a:pPr marL="225425" lvl="1" indent="0">
              <a:buClr>
                <a:srgbClr val="C00000"/>
              </a:buClr>
              <a:buNone/>
            </a:pPr>
            <a:r>
              <a:rPr lang="fr-FR" altLang="en-US" sz="1800" dirty="0"/>
              <a:t> </a:t>
            </a:r>
            <a:r>
              <a:rPr lang="fr-FR" altLang="en-US" sz="1800" dirty="0" smtClean="0"/>
              <a:t>                                                      </a:t>
            </a:r>
            <a:r>
              <a:rPr lang="fr-FR" altLang="en-US" sz="1800" dirty="0" err="1"/>
              <a:t>while</a:t>
            </a:r>
            <a:r>
              <a:rPr lang="fr-FR" altLang="en-US" sz="1800" dirty="0"/>
              <a:t> </a:t>
            </a:r>
            <a:r>
              <a:rPr lang="fr-FR" altLang="en-US" sz="1800" dirty="0" err="1"/>
              <a:t>only</a:t>
            </a:r>
            <a:r>
              <a:rPr lang="fr-FR" altLang="en-US" sz="1800" dirty="0"/>
              <a:t> 124 </a:t>
            </a:r>
            <a:r>
              <a:rPr lang="fr-FR" altLang="en-US" sz="1800" dirty="0" smtClean="0"/>
              <a:t>Bytes </a:t>
            </a:r>
            <a:r>
              <a:rPr lang="fr-FR" altLang="en-US" sz="1800" dirty="0"/>
              <a:t>are </a:t>
            </a:r>
            <a:r>
              <a:rPr lang="fr-FR" altLang="en-US" sz="1800" dirty="0" err="1"/>
              <a:t>needed</a:t>
            </a:r>
            <a:r>
              <a:rPr lang="fr-FR" altLang="en-US" sz="1800" dirty="0"/>
              <a:t> in </a:t>
            </a:r>
            <a:r>
              <a:rPr lang="fr-FR" altLang="en-US" sz="1800" dirty="0" err="1"/>
              <a:t>using</a:t>
            </a:r>
            <a:r>
              <a:rPr lang="fr-FR" altLang="en-US" sz="1800" dirty="0"/>
              <a:t> </a:t>
            </a:r>
            <a:r>
              <a:rPr lang="fr-FR" altLang="en-US" sz="1800" dirty="0" err="1"/>
              <a:t>tlv</a:t>
            </a:r>
            <a:r>
              <a:rPr lang="fr-FR" altLang="en-US" sz="1800" dirty="0"/>
              <a:t> Content-Format  </a:t>
            </a:r>
            <a:endParaRPr lang="en-GB" altLang="en-US" sz="1800" dirty="0"/>
          </a:p>
          <a:p>
            <a:pPr>
              <a:buClr>
                <a:srgbClr val="C00000"/>
              </a:buClr>
              <a:buFont typeface="Wingdings" panose="05000000000000000000" pitchFamily="2" charset="2"/>
              <a:buChar char="q"/>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  </a:t>
            </a:r>
            <a:r>
              <a:rPr lang="fr-FR" altLang="zh-CN" sz="2000" b="1" dirty="0" err="1" smtClean="0"/>
              <a:t>could</a:t>
            </a:r>
            <a:r>
              <a:rPr lang="fr-FR" altLang="zh-CN" sz="2000" b="1" dirty="0" smtClean="0"/>
              <a:t>  support CBOR </a:t>
            </a:r>
            <a:r>
              <a:rPr lang="fr-FR" altLang="zh-CN" sz="1800" b="1" dirty="0" smtClean="0"/>
              <a:t> (RFC 7049) </a:t>
            </a:r>
            <a:r>
              <a:rPr lang="fr-FR" altLang="zh-CN" sz="2000" b="1" dirty="0" smtClean="0"/>
              <a:t>as an </a:t>
            </a:r>
            <a:r>
              <a:rPr lang="fr-FR" altLang="zh-CN" sz="2000" b="1" dirty="0" err="1" smtClean="0"/>
              <a:t>additional</a:t>
            </a:r>
            <a:r>
              <a:rPr lang="fr-FR" altLang="zh-CN" sz="2000" b="1" dirty="0" smtClean="0"/>
              <a:t> Media Type                                                    </a:t>
            </a:r>
          </a:p>
          <a:p>
            <a:pPr marL="0" indent="0">
              <a:buClr>
                <a:srgbClr val="C00000"/>
              </a:buClr>
              <a:buNone/>
            </a:pPr>
            <a:r>
              <a:rPr lang="fr-FR" altLang="zh-CN" sz="2000" b="1" dirty="0"/>
              <a:t> </a:t>
            </a:r>
            <a:r>
              <a:rPr lang="fr-FR" altLang="zh-CN" sz="2000" b="1" dirty="0" smtClean="0"/>
              <a:t>                     =&gt; application/vnd.oma.lwm2m+cbor media type </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b="1" dirty="0" smtClean="0"/>
              <a:t>   </a:t>
            </a:r>
            <a:r>
              <a:rPr lang="fr-FR" altLang="en-US" sz="1800" dirty="0" smtClean="0"/>
              <a:t>data format </a:t>
            </a:r>
            <a:r>
              <a:rPr lang="fr-FR" altLang="en-US" sz="1800" dirty="0" err="1" smtClean="0"/>
              <a:t>structured</a:t>
            </a:r>
            <a:r>
              <a:rPr lang="fr-FR" altLang="en-US" sz="1800" dirty="0" smtClean="0"/>
              <a:t> </a:t>
            </a:r>
            <a:r>
              <a:rPr lang="fr-FR" altLang="en-US" sz="1800" dirty="0" err="1" smtClean="0"/>
              <a:t>according</a:t>
            </a:r>
            <a:r>
              <a:rPr lang="fr-FR" altLang="en-US" sz="1800" dirty="0" smtClean="0"/>
              <a:t> to SENML </a:t>
            </a:r>
            <a:r>
              <a:rPr lang="fr-FR" altLang="en-US" sz="1800" dirty="0" err="1" smtClean="0"/>
              <a:t>semantics</a:t>
            </a:r>
            <a:r>
              <a:rPr lang="fr-FR" altLang="en-US" sz="1800" dirty="0" smtClean="0"/>
              <a:t>  </a:t>
            </a:r>
            <a:r>
              <a:rPr lang="fr-FR" altLang="en-US" sz="1800" dirty="0" err="1" smtClean="0"/>
              <a:t>is</a:t>
            </a:r>
            <a:r>
              <a:rPr lang="fr-FR" altLang="en-US" sz="1800" dirty="0" smtClean="0"/>
              <a:t>  </a:t>
            </a:r>
            <a:r>
              <a:rPr lang="fr-FR" altLang="en-US" sz="1800" dirty="0" err="1" smtClean="0"/>
              <a:t>maintained</a:t>
            </a:r>
            <a:r>
              <a:rPr lang="fr-FR" altLang="en-US" sz="1800" dirty="0" smtClean="0"/>
              <a:t> </a:t>
            </a:r>
          </a:p>
          <a:p>
            <a:pPr lvl="1">
              <a:buClr>
                <a:srgbClr val="C00000"/>
              </a:buClr>
              <a:buFont typeface="Wingdings" panose="05000000000000000000" pitchFamily="2" charset="2"/>
              <a:buChar char="Ø"/>
            </a:pPr>
            <a:r>
              <a:rPr lang="fr-FR" altLang="en-US" sz="1800" dirty="0"/>
              <a:t> </a:t>
            </a:r>
            <a:r>
              <a:rPr lang="fr-FR" altLang="en-US" sz="1800" dirty="0" smtClean="0"/>
              <a:t>  CBOR </a:t>
            </a:r>
            <a:r>
              <a:rPr lang="fr-FR" altLang="en-US" sz="1800" dirty="0" err="1" smtClean="0"/>
              <a:t>binary</a:t>
            </a:r>
            <a:r>
              <a:rPr lang="fr-FR" altLang="en-US" sz="1800" dirty="0" smtClean="0"/>
              <a:t> </a:t>
            </a:r>
            <a:r>
              <a:rPr lang="fr-FR" altLang="en-US" sz="1800" dirty="0" err="1" smtClean="0"/>
              <a:t>coding</a:t>
            </a:r>
            <a:r>
              <a:rPr lang="fr-FR" altLang="en-US" sz="1800" dirty="0" smtClean="0"/>
              <a:t> </a:t>
            </a:r>
            <a:r>
              <a:rPr lang="fr-FR" altLang="en-US" sz="1800" dirty="0" err="1" smtClean="0"/>
              <a:t>is</a:t>
            </a:r>
            <a:r>
              <a:rPr lang="fr-FR" altLang="en-US" sz="1800" dirty="0" smtClean="0"/>
              <a:t> </a:t>
            </a:r>
            <a:r>
              <a:rPr lang="fr-FR" altLang="en-US" sz="1800" dirty="0" err="1" smtClean="0"/>
              <a:t>used</a:t>
            </a:r>
            <a:r>
              <a:rPr lang="fr-FR" altLang="en-US" sz="1800" dirty="0" smtClean="0"/>
              <a:t> </a:t>
            </a:r>
            <a:r>
              <a:rPr lang="fr-FR" altLang="en-US" sz="1800" dirty="0" err="1" smtClean="0"/>
              <a:t>instead</a:t>
            </a:r>
            <a:r>
              <a:rPr lang="fr-FR" altLang="en-US" sz="1800" dirty="0" smtClean="0"/>
              <a:t> of JSON </a:t>
            </a:r>
            <a:r>
              <a:rPr lang="fr-FR" altLang="en-US" sz="1800" dirty="0" err="1" smtClean="0"/>
              <a:t>text</a:t>
            </a:r>
            <a:r>
              <a:rPr lang="fr-FR" altLang="en-US" sz="1800" dirty="0" smtClean="0"/>
              <a:t> format : </a:t>
            </a:r>
            <a:r>
              <a:rPr lang="fr-FR" altLang="en-US" sz="1800" dirty="0" err="1" smtClean="0"/>
              <a:t>compactness</a:t>
            </a:r>
            <a:r>
              <a:rPr lang="fr-FR" altLang="en-US" sz="1800" dirty="0" smtClean="0"/>
              <a:t> gain </a:t>
            </a:r>
          </a:p>
          <a:p>
            <a:pPr marL="225425" lvl="1" indent="0">
              <a:buClr>
                <a:srgbClr val="C00000"/>
              </a:buClr>
              <a:buNone/>
            </a:pPr>
            <a:r>
              <a:rPr lang="fr-FR" altLang="en-US" sz="1800" dirty="0" smtClean="0"/>
              <a:t>               =&gt;  </a:t>
            </a:r>
            <a:r>
              <a:rPr lang="fr-FR" altLang="en-US" sz="1800" dirty="0" err="1" smtClean="0"/>
              <a:t>e.g</a:t>
            </a:r>
            <a:r>
              <a:rPr lang="fr-FR" altLang="en-US" sz="1800" dirty="0" smtClean="0"/>
              <a:t> : </a:t>
            </a:r>
            <a:r>
              <a:rPr lang="fr-FR" altLang="en-US" sz="1800" dirty="0" err="1" smtClean="0"/>
              <a:t>same</a:t>
            </a:r>
            <a:r>
              <a:rPr lang="fr-FR" altLang="en-US" sz="1800" dirty="0" smtClean="0"/>
              <a:t> </a:t>
            </a:r>
            <a:r>
              <a:rPr lang="fr-FR" altLang="en-US" sz="1800" dirty="0" err="1" smtClean="0"/>
              <a:t>example</a:t>
            </a:r>
            <a:r>
              <a:rPr lang="fr-FR" altLang="en-US" sz="1800" dirty="0" smtClean="0"/>
              <a:t> p23  :     Read  /3/0    264 Bytes are </a:t>
            </a:r>
            <a:r>
              <a:rPr lang="fr-FR" altLang="en-US" sz="1800" dirty="0" err="1" smtClean="0"/>
              <a:t>returned</a:t>
            </a:r>
            <a:r>
              <a:rPr lang="fr-FR" altLang="en-US" sz="1800" dirty="0" smtClean="0"/>
              <a:t> in </a:t>
            </a:r>
            <a:r>
              <a:rPr lang="fr-FR" altLang="en-US" sz="1800" dirty="0" err="1" smtClean="0"/>
              <a:t>using</a:t>
            </a:r>
            <a:r>
              <a:rPr lang="fr-FR" altLang="en-US" sz="1800" dirty="0" smtClean="0"/>
              <a:t> CBOR format</a:t>
            </a:r>
            <a:endParaRPr lang="en-GB" altLang="en-US" sz="1800"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45618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p23</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a:t> </a:t>
            </a:r>
            <a:r>
              <a:rPr lang="en-GB" altLang="en-US" sz="2400" b="1" dirty="0" smtClean="0"/>
              <a:t>Impact :  registering a new OMA media-type to IANA</a:t>
            </a: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rgbClr val="002060"/>
                </a:solidFill>
              </a:rPr>
              <a:t>Gemalto</a:t>
            </a:r>
            <a:r>
              <a:rPr lang="en-US" sz="2400" b="1" dirty="0">
                <a:solidFill>
                  <a:srgbClr val="FF0000"/>
                </a:solidFill>
              </a:rPr>
              <a:t>*,</a:t>
            </a:r>
            <a:r>
              <a:rPr lang="en-US" sz="2400" b="1" dirty="0">
                <a:solidFill>
                  <a:schemeClr val="accent1">
                    <a:lumMod val="50000"/>
                  </a:schemeClr>
                </a:solidFill>
              </a:rPr>
              <a:t> </a:t>
            </a:r>
            <a:r>
              <a:rPr lang="en-US" sz="2400" b="1" dirty="0">
                <a:solidFill>
                  <a:srgbClr val="002060"/>
                </a:solidFill>
              </a:rPr>
              <a:t>Sierra Wireless, ARM, </a:t>
            </a:r>
            <a:r>
              <a:rPr lang="en-US" sz="2400" b="1" dirty="0" smtClean="0">
                <a:solidFill>
                  <a:srgbClr val="002060"/>
                </a:solidFill>
              </a:rPr>
              <a:t>ORANGE</a:t>
            </a:r>
            <a:endParaRPr lang="en-GB" altLang="en-US" sz="2400" b="1" u="sng" dirty="0">
              <a:solidFill>
                <a:srgbClr val="C00000"/>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a:t>
            </a:r>
            <a:r>
              <a:rPr lang="fr-FR" altLang="en-US" dirty="0">
                <a:ea typeface="ＭＳ Ｐゴシック" panose="020B0600070205080204" pitchFamily="34" charset="-128"/>
              </a:rPr>
              <a:t>Compact Media </a:t>
            </a:r>
            <a:r>
              <a:rPr lang="fr-FR" altLang="en-US" dirty="0" smtClean="0">
                <a:ea typeface="ＭＳ Ｐゴシック" panose="020B0600070205080204" pitchFamily="34" charset="-128"/>
              </a:rPr>
              <a:t>Type </a:t>
            </a:r>
            <a:r>
              <a:rPr lang="fr-FR" altLang="en-US" sz="1800" dirty="0" smtClean="0">
                <a:ea typeface="ＭＳ Ｐゴシック" panose="020B0600070205080204" pitchFamily="34" charset="-128"/>
              </a:rPr>
              <a:t>(2/2) </a:t>
            </a:r>
            <a:endParaRPr lang="en-GB" altLang="en-US" sz="1800" dirty="0" smtClean="0"/>
          </a:p>
        </p:txBody>
      </p:sp>
      <p:pic>
        <p:nvPicPr>
          <p:cNvPr id="2" name="Picture 1"/>
          <p:cNvPicPr>
            <a:picLocks noChangeAspect="1"/>
          </p:cNvPicPr>
          <p:nvPr/>
        </p:nvPicPr>
        <p:blipFill>
          <a:blip r:embed="rId3"/>
          <a:stretch>
            <a:fillRect/>
          </a:stretch>
        </p:blipFill>
        <p:spPr>
          <a:xfrm>
            <a:off x="3309937" y="1176338"/>
            <a:ext cx="3962400" cy="3954260"/>
          </a:xfrm>
          <a:prstGeom prst="rect">
            <a:avLst/>
          </a:prstGeom>
        </p:spPr>
      </p:pic>
    </p:spTree>
    <p:extLst>
      <p:ext uri="{BB962C8B-B14F-4D97-AF65-F5344CB8AC3E}">
        <p14:creationId xmlns:p14="http://schemas.microsoft.com/office/powerpoint/2010/main" val="4149345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3-LwM2M </a:t>
            </a:r>
            <a:r>
              <a:rPr lang="fr-FR" altLang="en-US" dirty="0" err="1" smtClean="0">
                <a:ea typeface="ＭＳ Ｐゴシック" panose="020B0600070205080204" pitchFamily="34" charset="-128"/>
              </a:rPr>
              <a:t>Bootstrap</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Enhancement</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Rational :</a:t>
            </a:r>
            <a:r>
              <a:rPr lang="zh-CN" altLang="en-US" sz="2000" b="1" dirty="0" smtClean="0"/>
              <a:t>   </a:t>
            </a:r>
            <a:r>
              <a:rPr lang="fr-FR" altLang="zh-CN" sz="2000" b="1" dirty="0" smtClean="0"/>
              <a:t>LwM2M </a:t>
            </a:r>
            <a:r>
              <a:rPr lang="fr-FR" altLang="zh-CN" sz="2000" b="1" dirty="0"/>
              <a:t>1.0 supports </a:t>
            </a:r>
            <a:r>
              <a:rPr lang="fr-FR" altLang="zh-CN" sz="2000" b="1" dirty="0" err="1"/>
              <a:t>incremental</a:t>
            </a:r>
            <a:r>
              <a:rPr lang="fr-FR" altLang="zh-CN" sz="2000" b="1" dirty="0"/>
              <a:t> </a:t>
            </a:r>
            <a:r>
              <a:rPr lang="fr-FR" altLang="zh-CN" sz="2000" b="1" dirty="0" err="1"/>
              <a:t>Bootstrap</a:t>
            </a:r>
            <a:r>
              <a:rPr lang="fr-FR" altLang="zh-CN" sz="2000" b="1" dirty="0"/>
              <a:t> but </a:t>
            </a:r>
            <a:r>
              <a:rPr lang="fr-FR" altLang="zh-CN" sz="2000" b="1" dirty="0" err="1"/>
              <a:t>with</a:t>
            </a:r>
            <a:r>
              <a:rPr lang="fr-FR" altLang="zh-CN" sz="2000" b="1" dirty="0"/>
              <a:t> limitations</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dirty="0" smtClean="0"/>
              <a:t> In </a:t>
            </a:r>
            <a:r>
              <a:rPr lang="fr-FR" altLang="en-US" sz="1600" dirty="0"/>
              <a:t>LwM2M 1.0 an initial LwM2M configuration </a:t>
            </a:r>
            <a:r>
              <a:rPr lang="fr-FR" altLang="en-US" sz="1600" dirty="0" err="1"/>
              <a:t>can</a:t>
            </a:r>
            <a:r>
              <a:rPr lang="fr-FR" altLang="en-US" sz="1600" dirty="0"/>
              <a:t> </a:t>
            </a:r>
            <a:r>
              <a:rPr lang="fr-FR" altLang="en-US" sz="1600" dirty="0" err="1"/>
              <a:t>potentially</a:t>
            </a:r>
            <a:r>
              <a:rPr lang="fr-FR" altLang="en-US" sz="1600" dirty="0"/>
              <a:t> </a:t>
            </a:r>
            <a:r>
              <a:rPr lang="fr-FR" altLang="en-US" sz="1600" dirty="0" err="1"/>
              <a:t>be</a:t>
            </a:r>
            <a:r>
              <a:rPr lang="fr-FR" altLang="en-US" sz="1600" dirty="0"/>
              <a:t> </a:t>
            </a:r>
            <a:r>
              <a:rPr lang="fr-FR" altLang="en-US" sz="1600" dirty="0" err="1"/>
              <a:t>enriched</a:t>
            </a:r>
            <a:r>
              <a:rPr lang="fr-FR" altLang="en-US" sz="1600" dirty="0"/>
              <a:t> </a:t>
            </a:r>
            <a:r>
              <a:rPr lang="fr-FR" altLang="en-US" sz="1600" dirty="0" err="1"/>
              <a:t>through</a:t>
            </a:r>
            <a:r>
              <a:rPr lang="fr-FR" altLang="en-US" sz="1600" dirty="0"/>
              <a:t> successive </a:t>
            </a:r>
            <a:r>
              <a:rPr lang="fr-FR" altLang="en-US" sz="1600" dirty="0" err="1"/>
              <a:t>Bootstrap</a:t>
            </a:r>
            <a:r>
              <a:rPr lang="fr-FR" altLang="en-US" sz="1600" dirty="0"/>
              <a:t> phases  in </a:t>
            </a:r>
            <a:r>
              <a:rPr lang="fr-FR" altLang="en-US" sz="1600" dirty="0" err="1"/>
              <a:t>using</a:t>
            </a:r>
            <a:r>
              <a:rPr lang="fr-FR" altLang="en-US" sz="1600" dirty="0"/>
              <a:t> </a:t>
            </a:r>
            <a:r>
              <a:rPr lang="fr-FR" altLang="en-US" sz="1600" dirty="0" err="1"/>
              <a:t>Bootstrap-Discover</a:t>
            </a:r>
            <a:r>
              <a:rPr lang="fr-FR" altLang="en-US" sz="1600" dirty="0"/>
              <a:t> command. </a:t>
            </a:r>
          </a:p>
          <a:p>
            <a:pPr lvl="1">
              <a:buClr>
                <a:srgbClr val="C00000"/>
              </a:buClr>
              <a:buFont typeface="Wingdings" panose="05000000000000000000" pitchFamily="2" charset="2"/>
              <a:buChar char="Ø"/>
            </a:pPr>
            <a:r>
              <a:rPr lang="fr-FR" altLang="en-US" sz="1600" dirty="0"/>
              <a:t>  </a:t>
            </a:r>
            <a:r>
              <a:rPr lang="fr-FR" altLang="en-US" sz="1600" dirty="0" err="1"/>
              <a:t>However</a:t>
            </a:r>
            <a:r>
              <a:rPr lang="fr-FR" altLang="en-US" sz="1600" dirty="0"/>
              <a:t>,  the action of a </a:t>
            </a:r>
            <a:r>
              <a:rPr lang="fr-FR" altLang="en-US" sz="1600" dirty="0" err="1"/>
              <a:t>Bootstrap</a:t>
            </a:r>
            <a:r>
              <a:rPr lang="fr-FR" altLang="en-US" sz="1600" dirty="0"/>
              <a:t>-Server </a:t>
            </a:r>
            <a:r>
              <a:rPr lang="fr-FR" altLang="en-US" sz="1600" dirty="0" err="1"/>
              <a:t>is</a:t>
            </a:r>
            <a:r>
              <a:rPr lang="fr-FR" altLang="en-US" sz="1600" dirty="0"/>
              <a:t> </a:t>
            </a:r>
            <a:r>
              <a:rPr lang="fr-FR" altLang="en-US" sz="1600" dirty="0" err="1"/>
              <a:t>still</a:t>
            </a:r>
            <a:r>
              <a:rPr lang="fr-FR" altLang="en-US" sz="1600" dirty="0"/>
              <a:t> </a:t>
            </a:r>
            <a:r>
              <a:rPr lang="fr-FR" altLang="en-US" sz="1600" dirty="0" err="1"/>
              <a:t>limited</a:t>
            </a:r>
            <a:r>
              <a:rPr lang="fr-FR" altLang="en-US" sz="1600" dirty="0"/>
              <a:t> </a:t>
            </a:r>
            <a:r>
              <a:rPr lang="fr-FR" altLang="en-US" sz="1600" dirty="0" err="1"/>
              <a:t>because</a:t>
            </a:r>
            <a:r>
              <a:rPr lang="fr-FR" altLang="en-US" sz="1600" dirty="0"/>
              <a:t> of the </a:t>
            </a:r>
            <a:r>
              <a:rPr lang="fr-FR" altLang="en-US" sz="1600" dirty="0" err="1"/>
              <a:t>potential</a:t>
            </a:r>
            <a:r>
              <a:rPr lang="fr-FR" altLang="en-US" sz="1600" dirty="0"/>
              <a:t> </a:t>
            </a:r>
            <a:r>
              <a:rPr lang="fr-FR" altLang="en-US" sz="1600" dirty="0" err="1"/>
              <a:t>lack</a:t>
            </a:r>
            <a:r>
              <a:rPr lang="fr-FR" altLang="en-US" sz="1600" dirty="0"/>
              <a:t> of </a:t>
            </a:r>
            <a:r>
              <a:rPr lang="fr-FR" altLang="en-US" sz="1600" dirty="0" err="1"/>
              <a:t>visibility</a:t>
            </a:r>
            <a:r>
              <a:rPr lang="fr-FR" altLang="en-US" sz="1600" dirty="0"/>
              <a:t> </a:t>
            </a:r>
            <a:r>
              <a:rPr lang="fr-FR" altLang="en-US" sz="1600" dirty="0" err="1"/>
              <a:t>regarding</a:t>
            </a:r>
            <a:r>
              <a:rPr lang="fr-FR" altLang="en-US" sz="1600" dirty="0"/>
              <a:t> the Access Control  Right </a:t>
            </a:r>
            <a:r>
              <a:rPr lang="fr-FR" altLang="en-US" sz="1600" dirty="0" err="1"/>
              <a:t>already</a:t>
            </a:r>
            <a:r>
              <a:rPr lang="fr-FR" altLang="en-US" sz="1600" dirty="0"/>
              <a:t> set in a LwM2M Client. </a:t>
            </a:r>
          </a:p>
          <a:p>
            <a:pPr marL="0" indent="0">
              <a:buClr>
                <a:srgbClr val="C00000"/>
              </a:buClr>
              <a:buNone/>
            </a:pPr>
            <a:endParaRPr lang="fr-FR" altLang="zh-CN" sz="2000" b="1" dirty="0" smtClean="0"/>
          </a:p>
          <a:p>
            <a:pPr>
              <a:buClr>
                <a:srgbClr val="C00000"/>
              </a:buClr>
              <a:buFont typeface="Wingdings" panose="05000000000000000000" pitchFamily="2" charset="2"/>
              <a:buChar char="q"/>
            </a:pPr>
            <a:r>
              <a:rPr lang="fr-FR" altLang="zh-CN" sz="2000" b="1" dirty="0" smtClean="0"/>
              <a:t> </a:t>
            </a:r>
            <a:r>
              <a:rPr lang="fr-FR" altLang="zh-CN" sz="2000" b="1" dirty="0" err="1" smtClean="0"/>
              <a:t>Proposal</a:t>
            </a:r>
            <a:r>
              <a:rPr lang="fr-FR" altLang="zh-CN" sz="2000" b="1" dirty="0" smtClean="0"/>
              <a:t> : </a:t>
            </a:r>
            <a:r>
              <a:rPr lang="fr-FR" altLang="en-US" sz="1600" b="1" dirty="0" smtClean="0"/>
              <a:t> in LwM2M 1.1  the </a:t>
            </a:r>
            <a:r>
              <a:rPr lang="fr-FR" altLang="en-US" sz="1600" b="1" dirty="0" err="1" smtClean="0"/>
              <a:t>Bootstrap-Discover</a:t>
            </a:r>
            <a:r>
              <a:rPr lang="fr-FR" altLang="en-US" sz="1600" b="1" dirty="0" smtClean="0"/>
              <a:t> command </a:t>
            </a:r>
            <a:r>
              <a:rPr lang="fr-FR" altLang="en-US" sz="1600" b="1" dirty="0" err="1" smtClean="0"/>
              <a:t>should</a:t>
            </a:r>
            <a:r>
              <a:rPr lang="fr-FR" altLang="en-US" sz="1600" b="1" dirty="0" smtClean="0"/>
              <a:t> </a:t>
            </a:r>
            <a:r>
              <a:rPr lang="fr-FR" altLang="en-US" sz="1600" b="1" dirty="0" err="1" smtClean="0"/>
              <a:t>solve</a:t>
            </a:r>
            <a:r>
              <a:rPr lang="fr-FR" altLang="en-US" sz="1600" b="1" dirty="0" smtClean="0"/>
              <a:t> the </a:t>
            </a:r>
            <a:r>
              <a:rPr lang="fr-FR" altLang="en-US" sz="1600" b="1" dirty="0" err="1" smtClean="0"/>
              <a:t>above</a:t>
            </a:r>
            <a:r>
              <a:rPr lang="fr-FR" altLang="en-US" sz="1600" b="1" dirty="0" smtClean="0"/>
              <a:t> limitation </a:t>
            </a:r>
          </a:p>
          <a:p>
            <a:pPr lvl="1">
              <a:buClr>
                <a:srgbClr val="C00000"/>
              </a:buClr>
              <a:buFont typeface="Wingdings" panose="05000000000000000000" pitchFamily="2" charset="2"/>
              <a:buChar char="Ø"/>
            </a:pPr>
            <a:r>
              <a:rPr lang="fr-FR" altLang="en-US" sz="1600" b="1" dirty="0"/>
              <a:t> </a:t>
            </a:r>
            <a:r>
              <a:rPr lang="fr-FR" altLang="en-US" sz="1600" dirty="0" err="1" smtClean="0"/>
              <a:t>Bootstrap-Discover</a:t>
            </a:r>
            <a:r>
              <a:rPr lang="fr-FR" altLang="en-US" sz="1600" dirty="0" smtClean="0"/>
              <a:t> 1.0 : </a:t>
            </a:r>
            <a:r>
              <a:rPr lang="fr-FR" altLang="en-US" sz="1600" dirty="0" err="1" smtClean="0"/>
              <a:t>allows</a:t>
            </a:r>
            <a:r>
              <a:rPr lang="fr-FR" altLang="en-US" sz="1600" dirty="0" smtClean="0"/>
              <a:t> the </a:t>
            </a:r>
            <a:r>
              <a:rPr lang="fr-FR" altLang="en-US" sz="1600" dirty="0" err="1" smtClean="0"/>
              <a:t>Bootstrap</a:t>
            </a:r>
            <a:r>
              <a:rPr lang="fr-FR" altLang="en-US" sz="1600" dirty="0"/>
              <a:t>-</a:t>
            </a:r>
            <a:r>
              <a:rPr lang="fr-FR" altLang="en-US" sz="1600" dirty="0" smtClean="0"/>
              <a:t>Server  to </a:t>
            </a:r>
            <a:r>
              <a:rPr lang="fr-FR" altLang="en-US" sz="1600" dirty="0" err="1" smtClean="0"/>
              <a:t>get</a:t>
            </a:r>
            <a:r>
              <a:rPr lang="fr-FR" altLang="en-US" sz="1600" dirty="0" smtClean="0"/>
              <a:t> a « </a:t>
            </a:r>
            <a:r>
              <a:rPr lang="fr-FR" altLang="en-US" sz="1600" dirty="0" err="1" smtClean="0"/>
              <a:t>map</a:t>
            </a:r>
            <a:r>
              <a:rPr lang="fr-FR" altLang="en-US" sz="1600" dirty="0" smtClean="0"/>
              <a:t> » of the </a:t>
            </a:r>
            <a:r>
              <a:rPr lang="fr-FR" altLang="en-US" sz="1600" dirty="0" err="1" smtClean="0"/>
              <a:t>Objects</a:t>
            </a:r>
            <a:r>
              <a:rPr lang="fr-FR" altLang="en-US" sz="1600" dirty="0" smtClean="0"/>
              <a:t>, Object Instances and Server Short </a:t>
            </a:r>
            <a:r>
              <a:rPr lang="fr-FR" altLang="en-US" sz="1600" dirty="0" err="1" smtClean="0"/>
              <a:t>IDs</a:t>
            </a:r>
            <a:r>
              <a:rPr lang="fr-FR" altLang="en-US" sz="1600" dirty="0" smtClean="0"/>
              <a:t> </a:t>
            </a:r>
            <a:r>
              <a:rPr lang="fr-FR" altLang="en-US" sz="1600" dirty="0" err="1" smtClean="0"/>
              <a:t>supported</a:t>
            </a:r>
            <a:r>
              <a:rPr lang="fr-FR" altLang="en-US" sz="1600" dirty="0" smtClean="0"/>
              <a:t> by a certain Client </a:t>
            </a:r>
          </a:p>
          <a:p>
            <a:pPr lvl="1">
              <a:buClr>
                <a:srgbClr val="C00000"/>
              </a:buClr>
              <a:buFont typeface="Wingdings" panose="05000000000000000000" pitchFamily="2" charset="2"/>
              <a:buChar char="Ø"/>
            </a:pPr>
            <a:r>
              <a:rPr lang="fr-FR" altLang="en-US" sz="1600" dirty="0"/>
              <a:t>  </a:t>
            </a:r>
            <a:r>
              <a:rPr lang="fr-FR" altLang="en-US" sz="1600" dirty="0" err="1"/>
              <a:t>Bootstrap-Discover</a:t>
            </a:r>
            <a:r>
              <a:rPr lang="fr-FR" altLang="en-US" sz="1600" dirty="0"/>
              <a:t> </a:t>
            </a:r>
            <a:r>
              <a:rPr lang="fr-FR" altLang="en-US" sz="1600" dirty="0" smtClean="0"/>
              <a:t>1.0 : </a:t>
            </a:r>
            <a:r>
              <a:rPr lang="fr-FR" altLang="en-US" sz="1600" dirty="0" err="1" smtClean="0"/>
              <a:t>allows</a:t>
            </a:r>
            <a:r>
              <a:rPr lang="fr-FR" altLang="en-US" sz="1600" dirty="0" smtClean="0"/>
              <a:t> the </a:t>
            </a:r>
            <a:r>
              <a:rPr lang="fr-FR" altLang="en-US" sz="1600" dirty="0" err="1" smtClean="0"/>
              <a:t>Boostrap</a:t>
            </a:r>
            <a:r>
              <a:rPr lang="fr-FR" altLang="en-US" sz="1600" dirty="0"/>
              <a:t>-</a:t>
            </a:r>
            <a:r>
              <a:rPr lang="fr-FR" altLang="en-US" sz="1600" dirty="0" smtClean="0"/>
              <a:t>Server to know if </a:t>
            </a:r>
            <a:r>
              <a:rPr lang="fr-FR" altLang="en-US" sz="1600" dirty="0"/>
              <a:t> </a:t>
            </a:r>
            <a:r>
              <a:rPr lang="fr-FR" altLang="en-US" sz="1600" dirty="0" smtClean="0"/>
              <a:t>a  Client </a:t>
            </a:r>
            <a:r>
              <a:rPr lang="fr-FR" altLang="en-US" sz="1600" dirty="0" err="1" smtClean="0"/>
              <a:t>can</a:t>
            </a:r>
            <a:r>
              <a:rPr lang="fr-FR" altLang="en-US" sz="1600" dirty="0" smtClean="0"/>
              <a:t> support a Multi-Server </a:t>
            </a:r>
            <a:r>
              <a:rPr lang="fr-FR" altLang="en-US" sz="1600" dirty="0" err="1" smtClean="0"/>
              <a:t>context</a:t>
            </a:r>
            <a:r>
              <a:rPr lang="fr-FR" altLang="en-US" sz="1600" dirty="0" smtClean="0"/>
              <a:t> (Object Access Control ID:2). </a:t>
            </a:r>
          </a:p>
          <a:p>
            <a:pPr lvl="1">
              <a:buClr>
                <a:srgbClr val="C00000"/>
              </a:buClr>
              <a:buFont typeface="Wingdings" panose="05000000000000000000" pitchFamily="2" charset="2"/>
              <a:buChar char="Ø"/>
            </a:pPr>
            <a:r>
              <a:rPr lang="fr-FR" altLang="en-US" sz="1600" dirty="0" smtClean="0"/>
              <a:t> </a:t>
            </a:r>
            <a:r>
              <a:rPr lang="fr-FR" altLang="en-US" sz="1600" dirty="0" err="1" smtClean="0">
                <a:solidFill>
                  <a:srgbClr val="C00000"/>
                </a:solidFill>
              </a:rPr>
              <a:t>Bootstrap</a:t>
            </a:r>
            <a:r>
              <a:rPr lang="fr-FR" altLang="en-US" sz="1600" dirty="0" err="1">
                <a:solidFill>
                  <a:srgbClr val="C00000"/>
                </a:solidFill>
              </a:rPr>
              <a:t>-</a:t>
            </a:r>
            <a:r>
              <a:rPr lang="fr-FR" altLang="en-US" sz="1600" dirty="0" err="1" smtClean="0">
                <a:solidFill>
                  <a:srgbClr val="C00000"/>
                </a:solidFill>
              </a:rPr>
              <a:t>Discover</a:t>
            </a:r>
            <a:r>
              <a:rPr lang="fr-FR" altLang="en-US" sz="1600" dirty="0" smtClean="0">
                <a:solidFill>
                  <a:srgbClr val="C00000"/>
                </a:solidFill>
              </a:rPr>
              <a:t> 1.1  </a:t>
            </a:r>
            <a:r>
              <a:rPr lang="fr-FR" altLang="en-US" sz="1600" dirty="0" err="1" smtClean="0"/>
              <a:t>should</a:t>
            </a:r>
            <a:r>
              <a:rPr lang="fr-FR" altLang="en-US" sz="1600" dirty="0" smtClean="0"/>
              <a:t> </a:t>
            </a:r>
            <a:r>
              <a:rPr lang="fr-FR" altLang="en-US" sz="1600" dirty="0" err="1" smtClean="0"/>
              <a:t>allow</a:t>
            </a:r>
            <a:r>
              <a:rPr lang="fr-FR" altLang="en-US" sz="1600" dirty="0" smtClean="0"/>
              <a:t> the </a:t>
            </a:r>
            <a:r>
              <a:rPr lang="fr-FR" altLang="en-US" sz="1600" dirty="0" err="1" smtClean="0"/>
              <a:t>Bootstrap</a:t>
            </a:r>
            <a:r>
              <a:rPr lang="fr-FR" altLang="en-US" sz="1600" dirty="0" smtClean="0"/>
              <a:t>-Server to </a:t>
            </a:r>
            <a:r>
              <a:rPr lang="fr-FR" altLang="en-US" sz="1600" dirty="0" err="1" smtClean="0"/>
              <a:t>get</a:t>
            </a:r>
            <a:r>
              <a:rPr lang="fr-FR" altLang="en-US" sz="1600" dirty="0" smtClean="0"/>
              <a:t> the full Access Control Right </a:t>
            </a:r>
            <a:r>
              <a:rPr lang="fr-FR" altLang="en-US" sz="1600" dirty="0" err="1" smtClean="0"/>
              <a:t>picture</a:t>
            </a:r>
            <a:r>
              <a:rPr lang="fr-FR" altLang="en-US" sz="1600" dirty="0" smtClean="0"/>
              <a:t> </a:t>
            </a:r>
            <a:r>
              <a:rPr lang="fr-FR" altLang="en-US" sz="1600" dirty="0" err="1" smtClean="0"/>
              <a:t>implemented</a:t>
            </a:r>
            <a:r>
              <a:rPr lang="fr-FR" altLang="en-US" sz="1600" dirty="0" smtClean="0"/>
              <a:t> in the Client, and </a:t>
            </a:r>
            <a:r>
              <a:rPr lang="fr-FR" altLang="en-US" sz="1600" dirty="0" err="1" smtClean="0"/>
              <a:t>then</a:t>
            </a:r>
            <a:r>
              <a:rPr lang="fr-FR" altLang="en-US" sz="1600" dirty="0" smtClean="0"/>
              <a:t> to </a:t>
            </a:r>
            <a:r>
              <a:rPr lang="fr-FR" altLang="en-US" sz="1600" dirty="0" err="1" smtClean="0"/>
              <a:t>proceed</a:t>
            </a:r>
            <a:r>
              <a:rPr lang="fr-FR" altLang="en-US" sz="1600" dirty="0" smtClean="0"/>
              <a:t> to </a:t>
            </a:r>
            <a:r>
              <a:rPr lang="fr-FR" altLang="en-US" sz="1600" dirty="0" err="1" smtClean="0"/>
              <a:t>deep</a:t>
            </a:r>
            <a:r>
              <a:rPr lang="fr-FR" altLang="en-US" sz="1600" dirty="0" smtClean="0"/>
              <a:t> configuration modifications.  </a:t>
            </a: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240714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7" y="1169988"/>
            <a:ext cx="9177338" cy="5999162"/>
          </a:xfrm>
        </p:spPr>
        <p:txBody>
          <a:bodyPr/>
          <a:lstStyle/>
          <a:p>
            <a:pPr>
              <a:buClr>
                <a:srgbClr val="C00000"/>
              </a:buClr>
              <a:buFont typeface="Wingdings" panose="05000000000000000000" pitchFamily="2" charset="2"/>
              <a:buChar char="q"/>
            </a:pPr>
            <a:r>
              <a:rPr lang="en-US" dirty="0" smtClean="0"/>
              <a:t> Illustration </a:t>
            </a:r>
            <a:r>
              <a:rPr lang="en-US" sz="1800" dirty="0" smtClean="0"/>
              <a:t>(</a:t>
            </a:r>
            <a:r>
              <a:rPr lang="en-US" sz="1800" dirty="0" err="1" smtClean="0"/>
              <a:t>cf</a:t>
            </a:r>
            <a:r>
              <a:rPr lang="en-US" sz="1800" dirty="0" smtClean="0"/>
              <a:t>  LwM2M TS 1.0  p59)</a:t>
            </a:r>
            <a:endParaRPr lang="en-US" sz="1800" dirty="0"/>
          </a:p>
          <a:p>
            <a:pPr>
              <a:buFont typeface="Courier New" panose="02070309020205020404" pitchFamily="49" charset="0"/>
              <a:buChar char="o"/>
            </a:pPr>
            <a:r>
              <a:rPr lang="en-US" sz="2000" dirty="0" smtClean="0"/>
              <a:t> (LwM2M 1.0)   Bootstrap-Discover  /</a:t>
            </a:r>
          </a:p>
          <a:p>
            <a:pPr marL="0" indent="0" defTabSz="622300">
              <a:buNone/>
            </a:pPr>
            <a:r>
              <a:rPr lang="en-US" sz="2000" dirty="0"/>
              <a:t> </a:t>
            </a:r>
            <a:r>
              <a:rPr lang="en-US" sz="2000" dirty="0" smtClean="0"/>
              <a:t>    =&gt;    </a:t>
            </a:r>
            <a:r>
              <a:rPr lang="en-US" sz="1400" dirty="0" smtClean="0"/>
              <a:t>lwm2m:”1.1”,&lt;/0/0&gt;,&lt;/0/1&gt;;</a:t>
            </a:r>
            <a:r>
              <a:rPr lang="en-US" sz="1400" dirty="0" err="1" smtClean="0"/>
              <a:t>ssid</a:t>
            </a:r>
            <a:r>
              <a:rPr lang="en-US" sz="1400" dirty="0" smtClean="0"/>
              <a:t>=127,&lt;/1/0/&gt;;</a:t>
            </a:r>
            <a:r>
              <a:rPr lang="en-US" sz="1400" dirty="0" err="1" smtClean="0"/>
              <a:t>ssid</a:t>
            </a:r>
            <a:r>
              <a:rPr lang="en-US" sz="1400" dirty="0" smtClean="0"/>
              <a:t>=127,</a:t>
            </a:r>
            <a:r>
              <a:rPr lang="en-US" sz="1400" dirty="0"/>
              <a:t> &gt;,&lt;/</a:t>
            </a:r>
            <a:r>
              <a:rPr lang="en-US" sz="1400" dirty="0" smtClean="0"/>
              <a:t>0/2&gt;;</a:t>
            </a:r>
            <a:r>
              <a:rPr lang="en-US" sz="1400" dirty="0" err="1" smtClean="0"/>
              <a:t>ssid</a:t>
            </a:r>
            <a:r>
              <a:rPr lang="en-US" sz="1400" dirty="0" smtClean="0"/>
              <a:t>=310,&lt;/1/1/&gt;;</a:t>
            </a:r>
            <a:r>
              <a:rPr lang="en-US" sz="1400" dirty="0" err="1" smtClean="0"/>
              <a:t>ssid</a:t>
            </a:r>
            <a:r>
              <a:rPr lang="en-US" sz="1400" dirty="0" smtClean="0"/>
              <a:t>=310 ,  &lt;/2/0&gt;,&lt;2/1&gt;, &lt;/3/0&gt;,&lt;/5&gt;,&lt;/4&gt;,  </a:t>
            </a:r>
          </a:p>
          <a:p>
            <a:pPr>
              <a:buFont typeface="Courier New" panose="02070309020205020404" pitchFamily="49" charset="0"/>
              <a:buChar char="o"/>
            </a:pPr>
            <a:r>
              <a:rPr lang="en-US" sz="2000" dirty="0" smtClean="0"/>
              <a:t> </a:t>
            </a:r>
            <a:r>
              <a:rPr lang="en-US" sz="2000" dirty="0"/>
              <a:t>(LwM2M 1.1</a:t>
            </a:r>
            <a:r>
              <a:rPr lang="en-US" sz="2000" dirty="0" smtClean="0"/>
              <a:t>) </a:t>
            </a:r>
            <a:r>
              <a:rPr lang="en-US" sz="2000" dirty="0"/>
              <a:t>Bootstrap-Discover  </a:t>
            </a:r>
            <a:r>
              <a:rPr lang="en-US" sz="2000" dirty="0" smtClean="0"/>
              <a:t>/2   (TLV encoding)</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a:buFont typeface="Courier New" panose="02070309020205020404" pitchFamily="49" charset="0"/>
              <a:buChar char="o"/>
            </a:pPr>
            <a:endParaRPr lang="en-US" sz="2000" dirty="0" smtClean="0"/>
          </a:p>
          <a:p>
            <a:pPr>
              <a:buFont typeface="Courier New" panose="02070309020205020404" pitchFamily="49" charset="0"/>
              <a:buChar char="o"/>
            </a:pPr>
            <a:endParaRPr lang="en-US" sz="2000" dirty="0"/>
          </a:p>
          <a:p>
            <a:pPr>
              <a:buClr>
                <a:srgbClr val="C00000"/>
              </a:buClr>
              <a:buFont typeface="Wingdings" panose="05000000000000000000" pitchFamily="2" charset="2"/>
              <a:buChar char="q"/>
            </a:pPr>
            <a:r>
              <a:rPr lang="en-US" sz="2400" dirty="0" smtClean="0"/>
              <a:t> Impacts </a:t>
            </a:r>
            <a:r>
              <a:rPr lang="en-US" sz="2000" dirty="0" smtClean="0"/>
              <a:t>: none </a:t>
            </a:r>
          </a:p>
          <a:p>
            <a:pPr>
              <a:buClr>
                <a:srgbClr val="C00000"/>
              </a:buClr>
              <a:buFont typeface="Wingdings" panose="05000000000000000000" pitchFamily="2" charset="2"/>
              <a:buChar char="q"/>
            </a:pPr>
            <a:r>
              <a:rPr lang="en-US" sz="2000" dirty="0"/>
              <a:t> </a:t>
            </a:r>
            <a:r>
              <a:rPr lang="en-US" sz="2400" dirty="0" smtClean="0"/>
              <a:t>Supporters : </a:t>
            </a:r>
            <a:r>
              <a:rPr lang="en-US" sz="2000" dirty="0" smtClean="0"/>
              <a:t>Gemalto</a:t>
            </a:r>
            <a:r>
              <a:rPr lang="en-US" sz="2000" b="1" dirty="0" smtClean="0">
                <a:solidFill>
                  <a:srgbClr val="FF0000"/>
                </a:solidFill>
              </a:rPr>
              <a:t>*, </a:t>
            </a:r>
            <a:r>
              <a:rPr lang="en-US" sz="2000" dirty="0" smtClean="0">
                <a:solidFill>
                  <a:schemeClr val="accent5">
                    <a:lumMod val="25000"/>
                  </a:schemeClr>
                </a:solidFill>
              </a:rPr>
              <a:t>ORANGE</a:t>
            </a:r>
            <a:endParaRPr lang="en-US" sz="2000" dirty="0">
              <a:solidFill>
                <a:schemeClr val="accent5">
                  <a:lumMod val="25000"/>
                </a:schemeClr>
              </a:solidFill>
            </a:endParaRPr>
          </a:p>
        </p:txBody>
      </p:sp>
      <p:pic>
        <p:nvPicPr>
          <p:cNvPr id="5" name="Picture 4"/>
          <p:cNvPicPr>
            <a:picLocks noChangeAspect="1"/>
          </p:cNvPicPr>
          <p:nvPr/>
        </p:nvPicPr>
        <p:blipFill>
          <a:blip r:embed="rId2"/>
          <a:stretch>
            <a:fillRect/>
          </a:stretch>
        </p:blipFill>
        <p:spPr>
          <a:xfrm>
            <a:off x="2243137" y="3282950"/>
            <a:ext cx="2919101" cy="2088356"/>
          </a:xfrm>
          <a:prstGeom prst="rect">
            <a:avLst/>
          </a:prstGeom>
        </p:spPr>
      </p:pic>
      <p:sp>
        <p:nvSpPr>
          <p:cNvPr id="6"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3-LwM2M </a:t>
            </a:r>
            <a:r>
              <a:rPr lang="fr-FR" altLang="en-US" kern="0" dirty="0" err="1" smtClean="0">
                <a:ea typeface="ＭＳ Ｐゴシック" panose="020B0600070205080204" pitchFamily="34" charset="-128"/>
              </a:rPr>
              <a:t>Bootstrap</a:t>
            </a:r>
            <a:r>
              <a:rPr lang="fr-FR" altLang="en-US" kern="0" dirty="0" smtClean="0">
                <a:ea typeface="ＭＳ Ｐゴシック" panose="020B0600070205080204" pitchFamily="34" charset="-128"/>
              </a:rPr>
              <a:t> </a:t>
            </a:r>
            <a:r>
              <a:rPr lang="fr-FR" altLang="en-US" kern="0" dirty="0" err="1" smtClean="0">
                <a:ea typeface="ＭＳ Ｐゴシック" panose="020B0600070205080204" pitchFamily="34" charset="-128"/>
              </a:rPr>
              <a:t>Enhancement</a:t>
            </a:r>
            <a:r>
              <a:rPr lang="fr-FR" altLang="en-US" kern="0" dirty="0" smtClean="0">
                <a:ea typeface="ＭＳ Ｐゴシック" panose="020B0600070205080204" pitchFamily="34" charset="-128"/>
              </a:rPr>
              <a:t> </a:t>
            </a:r>
            <a:r>
              <a:rPr lang="fr-FR" altLang="en-US" sz="1800" kern="0" dirty="0" smtClean="0">
                <a:ea typeface="ＭＳ Ｐゴシック" panose="020B0600070205080204" pitchFamily="34" charset="-128"/>
              </a:rPr>
              <a:t>(2/2) </a:t>
            </a:r>
            <a:endParaRPr lang="en-GB" altLang="en-US" sz="1800" kern="0" dirty="0" smtClean="0"/>
          </a:p>
        </p:txBody>
      </p:sp>
    </p:spTree>
    <p:extLst>
      <p:ext uri="{BB962C8B-B14F-4D97-AF65-F5344CB8AC3E}">
        <p14:creationId xmlns:p14="http://schemas.microsoft.com/office/powerpoint/2010/main" val="3582071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63975</TotalTime>
  <Pages>15</Pages>
  <Words>861</Words>
  <Application>Microsoft Office PowerPoint</Application>
  <PresentationFormat>Custom</PresentationFormat>
  <Paragraphs>145</Paragraphs>
  <Slides>8</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ＭＳ Ｐゴシック</vt:lpstr>
      <vt:lpstr>Arial</vt:lpstr>
      <vt:lpstr>Arial Narrow</vt:lpstr>
      <vt:lpstr>Courier New</vt:lpstr>
      <vt:lpstr>Tahoma</vt:lpstr>
      <vt:lpstr>Times New Roman</vt:lpstr>
      <vt:lpstr>Verdana</vt:lpstr>
      <vt:lpstr>Wingdings</vt:lpstr>
      <vt:lpstr>OMA Template</vt:lpstr>
      <vt:lpstr>OMA-DM-LightweightM2M-2017-0060-INP  WG LwM2M 1.1 Proposals </vt:lpstr>
      <vt:lpstr>WG LwM2M 1.1 Proposals </vt:lpstr>
      <vt:lpstr>1-LwM2M Extended Addressing (1/2) </vt:lpstr>
      <vt:lpstr>1-LwM2M Extended Addressing (2/2)  </vt:lpstr>
      <vt:lpstr>2-LwM2M Compact Media Type (1/2) </vt:lpstr>
      <vt:lpstr>2-LwM2M Compact Media Type (2/2) </vt:lpstr>
      <vt:lpstr>3-LwM2M Bootstrap Enhancement (1/2) </vt:lpstr>
      <vt:lpstr>PowerPoint Presentation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ThierryGarnier</cp:lastModifiedBy>
  <cp:revision>695</cp:revision>
  <cp:lastPrinted>2017-02-03T15:27:40Z</cp:lastPrinted>
  <dcterms:created xsi:type="dcterms:W3CDTF">2002-03-19T14:05:12Z</dcterms:created>
  <dcterms:modified xsi:type="dcterms:W3CDTF">2017-02-10T00:42:28Z</dcterms:modified>
</cp:coreProperties>
</file>