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7"/>
  </p:notesMasterIdLst>
  <p:handoutMasterIdLst>
    <p:handoutMasterId r:id="rId18"/>
  </p:handoutMasterIdLst>
  <p:sldIdLst>
    <p:sldId id="293" r:id="rId2"/>
    <p:sldId id="335" r:id="rId3"/>
    <p:sldId id="319" r:id="rId4"/>
    <p:sldId id="320" r:id="rId5"/>
    <p:sldId id="327" r:id="rId6"/>
    <p:sldId id="325" r:id="rId7"/>
    <p:sldId id="333" r:id="rId8"/>
    <p:sldId id="326" r:id="rId9"/>
    <p:sldId id="336" r:id="rId10"/>
    <p:sldId id="339" r:id="rId11"/>
    <p:sldId id="340" r:id="rId12"/>
    <p:sldId id="341" r:id="rId13"/>
    <p:sldId id="342" r:id="rId14"/>
    <p:sldId id="343" r:id="rId15"/>
    <p:sldId id="344" r:id="rId16"/>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60043"/>
    <a:srgbClr val="EAEAEA"/>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84" autoAdjust="0"/>
    <p:restoredTop sz="86435" autoAdjust="0"/>
  </p:normalViewPr>
  <p:slideViewPr>
    <p:cSldViewPr>
      <p:cViewPr varScale="1">
        <p:scale>
          <a:sx n="85" d="100"/>
          <a:sy n="85" d="100"/>
        </p:scale>
        <p:origin x="1170"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860" y="-1080"/>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255680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3050179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128272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0791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093419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lnSpc>
                <a:spcPct val="120000"/>
              </a:lnSpc>
              <a:spcBef>
                <a:spcPct val="0"/>
              </a:spcBef>
            </a:pPr>
            <a:endParaRPr lang="en-US" altLang="en-US" dirty="0" smtClean="0">
              <a:latin typeface="Arial" panose="020B0604020202020204" pitchFamily="34" charset="0"/>
            </a:endParaRPr>
          </a:p>
        </p:txBody>
      </p:sp>
      <p:sp>
        <p:nvSpPr>
          <p:cNvPr id="18436" name="Slide Number Placeholder 3"/>
          <p:cNvSpPr>
            <a:spLocks noGrp="1"/>
          </p:cNvSpPr>
          <p:nvPr>
            <p:ph type="sldNum" sz="quarter" idx="5"/>
          </p:nvPr>
        </p:nvSpPr>
        <p:spPr bwMode="auto">
          <a:xfrm>
            <a:off x="3850443" y="9430093"/>
            <a:ext cx="2945660" cy="4964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6EB0DEA-0872-42EB-A8B1-A59D3A5781A1}" type="slidenum">
              <a:rPr lang="en-US" altLang="en-US" smtClean="0"/>
              <a:pPr/>
              <a:t>2</a:t>
            </a:fld>
            <a:endParaRPr lang="en-US" altLang="en-US" smtClean="0"/>
          </a:p>
        </p:txBody>
      </p:sp>
    </p:spTree>
    <p:extLst>
      <p:ext uri="{BB962C8B-B14F-4D97-AF65-F5344CB8AC3E}">
        <p14:creationId xmlns:p14="http://schemas.microsoft.com/office/powerpoint/2010/main" val="3492983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147049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199311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894208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338266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43054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708882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eader and content">
    <p:spTree>
      <p:nvGrpSpPr>
        <p:cNvPr id="1" name=""/>
        <p:cNvGrpSpPr/>
        <p:nvPr/>
      </p:nvGrpSpPr>
      <p:grpSpPr>
        <a:xfrm>
          <a:off x="0" y="0"/>
          <a:ext cx="0" cy="0"/>
          <a:chOff x="0" y="0"/>
          <a:chExt cx="0" cy="0"/>
        </a:xfrm>
      </p:grpSpPr>
      <p:sp>
        <p:nvSpPr>
          <p:cNvPr id="8" name="Platshållare för text 2"/>
          <p:cNvSpPr>
            <a:spLocks noGrp="1"/>
          </p:cNvSpPr>
          <p:nvPr>
            <p:ph idx="1"/>
          </p:nvPr>
        </p:nvSpPr>
        <p:spPr>
          <a:xfrm>
            <a:off x="773755" y="1238181"/>
            <a:ext cx="7818818" cy="4769301"/>
          </a:xfrm>
          <a:prstGeom prst="rect">
            <a:avLst/>
          </a:prstGeom>
        </p:spPr>
        <p:txBody>
          <a:bodyPr/>
          <a:lstStyle>
            <a:lvl1pPr marL="202752" indent="-202752">
              <a:buSzPct val="100000"/>
              <a:buFontTx/>
              <a:buBlip>
                <a:blip r:embed="rId2"/>
              </a:buBlip>
              <a:defRPr/>
            </a:lvl1pPr>
            <a:lvl2pPr marL="419405" indent="-204826">
              <a:buSzPct val="100000"/>
              <a:buFontTx/>
              <a:buBlip>
                <a:blip r:embed="rId2"/>
              </a:buBlip>
              <a:defRPr/>
            </a:lvl2pPr>
            <a:lvl3pPr marL="624230" indent="-195072">
              <a:buSzPct val="100000"/>
              <a:buFontTx/>
              <a:buBlip>
                <a:blip r:embed="rId2"/>
              </a:buBlip>
              <a:defRPr/>
            </a:lvl3pPr>
            <a:lvl4pPr marL="819302" indent="-203201">
              <a:buSzPct val="100000"/>
              <a:buFontTx/>
              <a:buBlip>
                <a:blip r:embed="rId2"/>
              </a:buBlip>
              <a:defRPr/>
            </a:lvl4pPr>
            <a:lvl5pPr marL="1033882" indent="-204826">
              <a:buSzPct val="100000"/>
              <a:buFontTx/>
              <a:buBlip>
                <a:blip r:embed="rId2"/>
              </a:buBlip>
              <a:defRPr/>
            </a:lvl5pPr>
            <a:lvl6pPr marL="1228954" indent="-195072">
              <a:buSzPct val="100000"/>
              <a:buFontTx/>
              <a:buBlip>
                <a:blip r:embed="rId2"/>
              </a:buBlip>
              <a:defRPr/>
            </a:lvl6pPr>
            <a:lvl7pPr marL="1438657" indent="-199949">
              <a:buSzPct val="100000"/>
              <a:buFontTx/>
              <a:buBlip>
                <a:blip r:embed="rId2"/>
              </a:buBlip>
              <a:defRPr/>
            </a:lvl7pPr>
            <a:lvl8pPr marL="1658112" indent="-214579">
              <a:buSzPct val="100000"/>
              <a:buFontTx/>
              <a:buBlip>
                <a:blip r:embed="rId2"/>
              </a:buBlip>
              <a:defRPr/>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smtClean="0"/>
          </a:p>
        </p:txBody>
      </p:sp>
      <p:sp>
        <p:nvSpPr>
          <p:cNvPr id="5" name="Platshållare för bildnummer 5"/>
          <p:cNvSpPr>
            <a:spLocks noGrp="1"/>
          </p:cNvSpPr>
          <p:nvPr>
            <p:ph type="sldNum" sz="quarter" idx="11"/>
          </p:nvPr>
        </p:nvSpPr>
        <p:spPr>
          <a:xfrm>
            <a:off x="396630" y="6603665"/>
            <a:ext cx="273090" cy="160947"/>
          </a:xfrm>
          <a:prstGeom prst="rect">
            <a:avLst/>
          </a:prstGeom>
        </p:spPr>
        <p:txBody>
          <a:bodyPr/>
          <a:lstStyle>
            <a:lvl1pPr>
              <a:defRPr/>
            </a:lvl1pPr>
          </a:lstStyle>
          <a:p>
            <a:pPr>
              <a:defRPr/>
            </a:pPr>
            <a:endParaRPr lang="en-GB" altLang="en-US" dirty="0"/>
          </a:p>
        </p:txBody>
      </p:sp>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8240794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2017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600" baseline="0" dirty="0" smtClean="0">
                <a:ea typeface="ＭＳ Ｐゴシック" panose="020B0600070205080204" pitchFamily="34" charset="-128"/>
              </a:rPr>
              <a:t>OMA-LwM2M-2017-0060R03-INP</a:t>
            </a:r>
            <a:endParaRPr lang="en-US" altLang="en-US" sz="1600" b="1" baseline="0"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2017 February 15th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a:t>
            </a:r>
            <a:r>
              <a:rPr lang="en-US" altLang="en-US" b="1" dirty="0" smtClean="0">
                <a:latin typeface="Tahoma" panose="020B0604030504040204" pitchFamily="34" charset="0"/>
              </a:rPr>
              <a:t>DM WG</a:t>
            </a:r>
            <a:endParaRPr lang="en-US" altLang="en-US" b="1" dirty="0">
              <a:latin typeface="Tahoma" panose="020B0604030504040204" pitchFamily="34" charset="0"/>
            </a:endParaRPr>
          </a:p>
        </p:txBody>
      </p:sp>
      <p:sp>
        <p:nvSpPr>
          <p:cNvPr id="4100" name="Rectangle 26"/>
          <p:cNvSpPr>
            <a:spLocks noGrp="1" noChangeArrowheads="1"/>
          </p:cNvSpPr>
          <p:nvPr>
            <p:ph type="title"/>
          </p:nvPr>
        </p:nvSpPr>
        <p:spPr>
          <a:xfrm>
            <a:off x="306388" y="233363"/>
            <a:ext cx="8748712" cy="703262"/>
          </a:xfrm>
          <a:noFill/>
        </p:spPr>
        <p:txBody>
          <a:bodyPr anchor="t"/>
          <a:lstStyle/>
          <a:p>
            <a:r>
              <a:rPr lang="en-US" altLang="ja-JP" sz="2800" dirty="0" smtClean="0">
                <a:ea typeface="ＭＳ Ｐゴシック" panose="020B0600070205080204" pitchFamily="34" charset="-128"/>
              </a:rPr>
              <a:t>OMA-DM-LightweightM2M-2017-0060R02-INP</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WG LwM2M 1.1 Proposals</a:t>
            </a:r>
            <a:br>
              <a:rPr lang="en-US" altLang="ja-JP" sz="2800" dirty="0" smtClean="0">
                <a:ea typeface="ＭＳ Ｐゴシック" panose="020B0600070205080204" pitchFamily="34" charset="-128"/>
              </a:rPr>
            </a:br>
            <a:endParaRPr lang="en-US" altLang="en-US" sz="2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dirty="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073150"/>
            <a:ext cx="8961437" cy="5480050"/>
          </a:xfrm>
        </p:spPr>
        <p:txBody>
          <a:bodyPr/>
          <a:lstStyle/>
          <a:p>
            <a:pPr lvl="1" indent="-341313">
              <a:buClr>
                <a:srgbClr val="C00000"/>
              </a:buClr>
              <a:buFont typeface="Wingdings" panose="05000000000000000000" pitchFamily="2" charset="2"/>
              <a:buChar char="q"/>
            </a:pPr>
            <a:r>
              <a:rPr lang="en-GB" altLang="en-US" sz="2400" b="1" dirty="0" smtClean="0"/>
              <a:t> </a:t>
            </a:r>
            <a:r>
              <a:rPr lang="en-GB" altLang="en-US" sz="2000" b="1" dirty="0" smtClean="0"/>
              <a:t>Proposal</a:t>
            </a:r>
            <a:endParaRPr lang="en-GB" altLang="en-US" sz="2000" b="1" dirty="0" smtClean="0">
              <a:solidFill>
                <a:schemeClr val="tx1"/>
              </a:solidFill>
            </a:endParaRP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Introducing the concept </a:t>
            </a:r>
            <a:r>
              <a:rPr lang="en-GB" sz="1600" dirty="0">
                <a:ea typeface="Times New Roman" panose="02020603050405020304" pitchFamily="18" charset="0"/>
                <a:cs typeface="Times New Roman" panose="02020603050405020304" pitchFamily="18" charset="0"/>
              </a:rPr>
              <a:t>of </a:t>
            </a:r>
            <a:r>
              <a:rPr lang="en-GB" sz="1600" dirty="0" smtClean="0">
                <a:ea typeface="Times New Roman" panose="02020603050405020304" pitchFamily="18" charset="0"/>
                <a:cs typeface="Times New Roman" panose="02020603050405020304" pitchFamily="18" charset="0"/>
              </a:rPr>
              <a:t>Virtual Object </a:t>
            </a:r>
            <a:r>
              <a:rPr lang="en-GB" sz="1600" dirty="0">
                <a:ea typeface="Times New Roman" panose="02020603050405020304" pitchFamily="18" charset="0"/>
                <a:cs typeface="Times New Roman" panose="02020603050405020304" pitchFamily="18" charset="0"/>
              </a:rPr>
              <a:t>instead of container </a:t>
            </a:r>
            <a:r>
              <a:rPr lang="en-GB" sz="1600" dirty="0" smtClean="0">
                <a:ea typeface="Times New Roman" panose="02020603050405020304" pitchFamily="18" charset="0"/>
                <a:cs typeface="Times New Roman" panose="02020603050405020304" pitchFamily="18" charset="0"/>
              </a:rPr>
              <a:t>Object aims at matching </a:t>
            </a:r>
            <a:r>
              <a:rPr lang="en-GB" sz="1600" dirty="0">
                <a:ea typeface="Times New Roman" panose="02020603050405020304" pitchFamily="18" charset="0"/>
                <a:cs typeface="Times New Roman" panose="02020603050405020304" pitchFamily="18" charset="0"/>
              </a:rPr>
              <a:t>the </a:t>
            </a:r>
            <a:r>
              <a:rPr lang="en-GB" sz="1600" dirty="0" smtClean="0">
                <a:ea typeface="Times New Roman" panose="02020603050405020304" pitchFamily="18" charset="0"/>
                <a:cs typeface="Times New Roman" panose="02020603050405020304" pitchFamily="18" charset="0"/>
              </a:rPr>
              <a:t>request of reporting various information, while minimizing traffic without facing identified drawbacks : a LwM2M Virtual </a:t>
            </a:r>
            <a:r>
              <a:rPr lang="en-GB" sz="1600" dirty="0">
                <a:ea typeface="Times New Roman" panose="02020603050405020304" pitchFamily="18" charset="0"/>
                <a:cs typeface="Times New Roman" panose="02020603050405020304" pitchFamily="18" charset="0"/>
              </a:rPr>
              <a:t>O</a:t>
            </a:r>
            <a:r>
              <a:rPr lang="en-GB" sz="1600" dirty="0" smtClean="0">
                <a:ea typeface="Times New Roman" panose="02020603050405020304" pitchFamily="18" charset="0"/>
                <a:cs typeface="Times New Roman" panose="02020603050405020304" pitchFamily="18" charset="0"/>
              </a:rPr>
              <a:t>bject collects only references of the needed Resources of various Objects Instances concerned by the Observation.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Main rules:           </a:t>
            </a:r>
            <a:r>
              <a:rPr lang="en-GB" altLang="en-US" sz="1600" dirty="0" smtClean="0">
                <a:solidFill>
                  <a:schemeClr val="tx1"/>
                </a:solidFill>
                <a:cs typeface="Times New Roman" panose="02020603050405020304" pitchFamily="18" charset="0"/>
              </a:rPr>
              <a:t>- the Observation is placed  on the Resource of the original Object Instance</a:t>
            </a:r>
          </a:p>
          <a:p>
            <a:pPr marL="0" indent="-4763">
              <a:buClr>
                <a:srgbClr val="C00000"/>
              </a:buClr>
              <a:buNone/>
            </a:pPr>
            <a:r>
              <a:rPr lang="en-GB" altLang="en-US" sz="1600" dirty="0">
                <a:solidFill>
                  <a:schemeClr val="tx1"/>
                </a:solidFill>
                <a:cs typeface="Times New Roman" panose="02020603050405020304" pitchFamily="18" charset="0"/>
              </a:rPr>
              <a:t> </a:t>
            </a:r>
            <a:r>
              <a:rPr lang="en-GB" altLang="en-US" sz="1600" dirty="0" smtClean="0">
                <a:solidFill>
                  <a:schemeClr val="tx1"/>
                </a:solidFill>
                <a:cs typeface="Times New Roman" panose="02020603050405020304" pitchFamily="18" charset="0"/>
              </a:rPr>
              <a:t>                                - the Resource to Observe is registered into an virtual Object Instance </a:t>
            </a:r>
          </a:p>
          <a:p>
            <a:pPr marL="0" indent="-4763">
              <a:spcBef>
                <a:spcPts val="0"/>
              </a:spcBef>
              <a:buClr>
                <a:srgbClr val="C00000"/>
              </a:buClr>
              <a:buNone/>
            </a:pPr>
            <a:r>
              <a:rPr lang="en-GB" altLang="en-US" sz="1600" dirty="0">
                <a:solidFill>
                  <a:schemeClr val="tx1"/>
                </a:solidFill>
                <a:cs typeface="Times New Roman" panose="02020603050405020304" pitchFamily="18" charset="0"/>
              </a:rPr>
              <a:t> </a:t>
            </a:r>
            <a:r>
              <a:rPr lang="en-GB" altLang="en-US" sz="1600" dirty="0" smtClean="0">
                <a:solidFill>
                  <a:schemeClr val="tx1"/>
                </a:solidFill>
                <a:cs typeface="Times New Roman" panose="02020603050405020304" pitchFamily="18" charset="0"/>
              </a:rPr>
              <a:t>                                -  a new &lt;NOTIFICATION&gt; Attribute is defined which will contain a reference to the</a:t>
            </a:r>
          </a:p>
          <a:p>
            <a:pPr marL="0" indent="-4763">
              <a:spcBef>
                <a:spcPts val="0"/>
              </a:spcBef>
              <a:buClr>
                <a:srgbClr val="C00000"/>
              </a:buClr>
              <a:buNone/>
            </a:pPr>
            <a:r>
              <a:rPr lang="en-GB" altLang="en-US" sz="1600" dirty="0">
                <a:solidFill>
                  <a:schemeClr val="tx1"/>
                </a:solidFill>
                <a:cs typeface="Times New Roman" panose="02020603050405020304" pitchFamily="18" charset="0"/>
              </a:rPr>
              <a:t> </a:t>
            </a:r>
            <a:r>
              <a:rPr lang="en-GB" altLang="en-US" sz="1600" dirty="0" smtClean="0">
                <a:solidFill>
                  <a:schemeClr val="tx1"/>
                </a:solidFill>
                <a:cs typeface="Times New Roman" panose="02020603050405020304" pitchFamily="18" charset="0"/>
              </a:rPr>
              <a:t>                                  virtual Object Instance initiator of  the subscription ……(to be continued) </a:t>
            </a:r>
          </a:p>
          <a:p>
            <a:pPr marL="0" indent="-4763">
              <a:spcBef>
                <a:spcPts val="0"/>
              </a:spcBef>
              <a:buClr>
                <a:srgbClr val="C00000"/>
              </a:buClr>
              <a:buNone/>
            </a:pPr>
            <a:endParaRPr lang="en-GB" altLang="en-US" sz="1600" dirty="0" smtClean="0">
              <a:solidFill>
                <a:schemeClr val="tx1"/>
              </a:solidFill>
              <a:cs typeface="Times New Roman" panose="02020603050405020304" pitchFamily="18" charset="0"/>
            </a:endParaRPr>
          </a:p>
          <a:p>
            <a:pPr marL="0" indent="-4763">
              <a:spcBef>
                <a:spcPts val="0"/>
              </a:spcBef>
              <a:buClr>
                <a:srgbClr val="C00000"/>
              </a:buClr>
              <a:buNone/>
            </a:pPr>
            <a:endParaRPr lang="en-GB" altLang="en-US" sz="1600" dirty="0" smtClean="0">
              <a:solidFill>
                <a:schemeClr val="tx1"/>
              </a:solidFill>
              <a:cs typeface="Times New Roman" panose="02020603050405020304" pitchFamily="18" charset="0"/>
            </a:endParaRPr>
          </a:p>
          <a:p>
            <a:pPr marL="225425" lvl="1" indent="0">
              <a:buClr>
                <a:srgbClr val="C00000"/>
              </a:buClr>
              <a:buNone/>
            </a:pPr>
            <a:r>
              <a:rPr lang="en-GB" altLang="en-US" sz="1800" b="1" dirty="0" smtClean="0">
                <a:solidFill>
                  <a:schemeClr val="tx1"/>
                </a:solidFill>
                <a:cs typeface="Times New Roman" panose="02020603050405020304" pitchFamily="18" charset="0"/>
              </a:rPr>
              <a:t> </a:t>
            </a:r>
            <a:endParaRPr lang="en-GB" altLang="en-US" sz="1800" b="1" dirty="0">
              <a:solidFill>
                <a:schemeClr val="tx1"/>
              </a:solidFill>
              <a:cs typeface="Times New Roman" panose="02020603050405020304" pitchFamily="18" charset="0"/>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4" name="Picture 3"/>
          <p:cNvPicPr>
            <a:picLocks noChangeAspect="1"/>
          </p:cNvPicPr>
          <p:nvPr/>
        </p:nvPicPr>
        <p:blipFill>
          <a:blip r:embed="rId3"/>
          <a:stretch>
            <a:fillRect/>
          </a:stretch>
        </p:blipFill>
        <p:spPr>
          <a:xfrm>
            <a:off x="642937" y="3625582"/>
            <a:ext cx="8229600" cy="2801600"/>
          </a:xfrm>
          <a:prstGeom prst="rect">
            <a:avLst/>
          </a:prstGeom>
        </p:spPr>
      </p:pic>
      <p:sp>
        <p:nvSpPr>
          <p:cNvPr id="5" name="Rectangle 4"/>
          <p:cNvSpPr txBox="1">
            <a:spLocks noChangeArrowheads="1"/>
          </p:cNvSpPr>
          <p:nvPr/>
        </p:nvSpPr>
        <p:spPr bwMode="auto">
          <a:xfrm>
            <a:off x="292100" y="210891"/>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4-LwM2M Virtual Object </a:t>
            </a:r>
            <a:r>
              <a:rPr lang="fr-FR" altLang="en-US" sz="1800" kern="0" dirty="0" smtClean="0">
                <a:ea typeface="ＭＳ Ｐゴシック" panose="020B0600070205080204" pitchFamily="34" charset="-128"/>
              </a:rPr>
              <a:t>(</a:t>
            </a:r>
            <a:r>
              <a:rPr lang="fr-FR" altLang="en-US" sz="1800" kern="0" dirty="0" smtClean="0">
                <a:ea typeface="ＭＳ Ｐゴシック" panose="020B0600070205080204" pitchFamily="34" charset="-128"/>
              </a:rPr>
              <a:t>2/3</a:t>
            </a:r>
            <a:r>
              <a:rPr lang="fr-FR" altLang="en-US" sz="1800" dirty="0">
                <a:solidFill>
                  <a:srgbClr val="FF0000"/>
                </a:solidFill>
                <a:ea typeface="ＭＳ Ｐゴシック" panose="020B0600070205080204" pitchFamily="34" charset="-128"/>
              </a:rPr>
              <a:t> </a:t>
            </a:r>
            <a:r>
              <a:rPr lang="fr-FR" altLang="en-US" sz="1400" dirty="0">
                <a:solidFill>
                  <a:srgbClr val="C00000"/>
                </a:solidFill>
                <a:ea typeface="ＭＳ Ｐゴシック" panose="020B0600070205080204" pitchFamily="34" charset="-128"/>
              </a:rPr>
              <a:t>Gemalto</a:t>
            </a:r>
            <a:r>
              <a:rPr lang="fr-FR" altLang="en-US" sz="1800" kern="0" dirty="0" smtClean="0">
                <a:ea typeface="ＭＳ Ｐゴシック" panose="020B0600070205080204" pitchFamily="34" charset="-128"/>
              </a:rPr>
              <a:t>) </a:t>
            </a:r>
            <a:endParaRPr lang="en-GB" altLang="en-US" sz="1800" kern="0" dirty="0" smtClean="0"/>
          </a:p>
        </p:txBody>
      </p:sp>
    </p:spTree>
    <p:extLst>
      <p:ext uri="{BB962C8B-B14F-4D97-AF65-F5344CB8AC3E}">
        <p14:creationId xmlns:p14="http://schemas.microsoft.com/office/powerpoint/2010/main" val="7646440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073150"/>
            <a:ext cx="8961437" cy="5480050"/>
          </a:xfrm>
        </p:spPr>
        <p:txBody>
          <a:bodyPr/>
          <a:lstStyle/>
          <a:p>
            <a:pPr lvl="1" indent="-341313">
              <a:buClr>
                <a:srgbClr val="C00000"/>
              </a:buClr>
              <a:buFont typeface="Wingdings" panose="05000000000000000000" pitchFamily="2" charset="2"/>
              <a:buChar char="q"/>
            </a:pPr>
            <a:r>
              <a:rPr lang="en-GB" altLang="en-US" b="1" dirty="0" smtClean="0"/>
              <a:t> </a:t>
            </a:r>
            <a:r>
              <a:rPr lang="en-GB" altLang="en-US" sz="2000" b="1" dirty="0" smtClean="0"/>
              <a:t>Illustration</a:t>
            </a:r>
            <a:endParaRPr lang="en-GB" altLang="en-US" sz="2000" b="1" dirty="0" smtClean="0">
              <a:solidFill>
                <a:srgbClr val="000000"/>
              </a:solidFill>
              <a:cs typeface="Times New Roman" panose="02020603050405020304" pitchFamily="18" charset="0"/>
            </a:endParaRPr>
          </a:p>
          <a:p>
            <a:pPr marL="0" lvl="1" indent="0">
              <a:buClr>
                <a:srgbClr val="C00000"/>
              </a:buClr>
              <a:buNone/>
            </a:pPr>
            <a:r>
              <a:rPr lang="en-GB" altLang="en-US" sz="1600" dirty="0" smtClean="0"/>
              <a:t>        Observation </a:t>
            </a:r>
            <a:r>
              <a:rPr lang="en-GB" altLang="en-US" sz="1600" dirty="0"/>
              <a:t>&amp; Notification scenario using Virtual Object Approach</a:t>
            </a:r>
          </a:p>
          <a:p>
            <a:pPr marL="796925" lvl="3" indent="-342900">
              <a:buClr>
                <a:srgbClr val="C00000"/>
              </a:buClr>
              <a:buFont typeface="+mj-lt"/>
              <a:buAutoNum type="alphaLcParenR"/>
            </a:pPr>
            <a:r>
              <a:rPr lang="en-GB" altLang="en-US" sz="1600" dirty="0">
                <a:solidFill>
                  <a:schemeClr val="tx1"/>
                </a:solidFill>
              </a:rPr>
              <a:t>A certain Resource </a:t>
            </a:r>
            <a:r>
              <a:rPr lang="en-GB" altLang="en-US" sz="1600" dirty="0"/>
              <a:t>(e.g. Res ID:1, Device </a:t>
            </a:r>
            <a:r>
              <a:rPr lang="en-GB" altLang="en-US" sz="1600" dirty="0" err="1"/>
              <a:t>Obj</a:t>
            </a:r>
            <a:r>
              <a:rPr lang="en-GB" altLang="en-US" sz="1600" dirty="0"/>
              <a:t> ID:3) is registered on a </a:t>
            </a:r>
            <a:r>
              <a:rPr lang="en-GB" altLang="en-US" sz="1600" dirty="0" err="1" smtClean="0"/>
              <a:t>irtual</a:t>
            </a:r>
            <a:r>
              <a:rPr lang="en-GB" altLang="en-US" sz="1600" dirty="0" smtClean="0"/>
              <a:t> </a:t>
            </a:r>
            <a:r>
              <a:rPr lang="en-GB" altLang="en-US" sz="1600" dirty="0"/>
              <a:t>Object Instance (e.g. 30:2). A &lt;NOTIFICATION&gt; Attribute is set on the original Resource (vref:30:2) accordingly.</a:t>
            </a:r>
          </a:p>
          <a:p>
            <a:pPr marL="796925" lvl="3" indent="-342900">
              <a:buClr>
                <a:srgbClr val="C00000"/>
              </a:buClr>
              <a:buFont typeface="+mj-lt"/>
              <a:buAutoNum type="alphaLcParenR"/>
            </a:pPr>
            <a:r>
              <a:rPr lang="en-GB" altLang="en-US" sz="1600" dirty="0"/>
              <a:t>Above identified Resource is placed under Observation through the  </a:t>
            </a:r>
            <a:r>
              <a:rPr lang="en-GB" altLang="en-US" sz="1600" i="1" dirty="0"/>
              <a:t>OBSERVE  /3/0/1  command. </a:t>
            </a:r>
            <a:endParaRPr lang="en-GB" altLang="en-US" sz="1600" dirty="0">
              <a:solidFill>
                <a:schemeClr val="tx1"/>
              </a:solidFill>
            </a:endParaRPr>
          </a:p>
          <a:p>
            <a:pPr marL="796925" lvl="3" indent="-342900">
              <a:buClr>
                <a:srgbClr val="C00000"/>
              </a:buClr>
              <a:buFont typeface="+mj-lt"/>
              <a:buAutoNum type="alphaLcParenR"/>
            </a:pPr>
            <a:r>
              <a:rPr lang="en-GB" altLang="en-US" sz="1600" dirty="0">
                <a:solidFill>
                  <a:schemeClr val="tx1"/>
                </a:solidFill>
              </a:rPr>
              <a:t>When notification is triggered from Res 1 of the Device Object, the full Virtual Object Instance 2 is returned in structured format e.g. </a:t>
            </a:r>
            <a:r>
              <a:rPr lang="en-GB" altLang="en-US" sz="1600" dirty="0">
                <a:solidFill>
                  <a:srgbClr val="C00000"/>
                </a:solidFill>
              </a:rPr>
              <a:t>application/vnd.oma.lwm2m+cbor</a:t>
            </a:r>
            <a:endParaRPr lang="en-GB" altLang="en-US" sz="1600" b="1" dirty="0" smtClean="0"/>
          </a:p>
          <a:p>
            <a:pPr>
              <a:buFontTx/>
              <a:buNone/>
            </a:pPr>
            <a:endParaRPr lang="en-GB" altLang="en-US" b="1" u="sng" dirty="0" smtClean="0"/>
          </a:p>
          <a:p>
            <a:pPr>
              <a:buFontTx/>
              <a:buNone/>
            </a:pPr>
            <a:endParaRPr lang="en-GB" altLang="en-US" dirty="0" smtClean="0"/>
          </a:p>
          <a:p>
            <a:pPr>
              <a:buFontTx/>
              <a:buNone/>
            </a:pPr>
            <a:endParaRPr lang="en-GB" altLang="en-US" b="1" dirty="0" smtClean="0"/>
          </a:p>
          <a:p>
            <a:pPr>
              <a:buFontTx/>
              <a:buNone/>
            </a:pPr>
            <a:endParaRPr lang="en-GB" altLang="en-US" dirty="0"/>
          </a:p>
          <a:p>
            <a:pPr>
              <a:buFontTx/>
              <a:buNone/>
            </a:pPr>
            <a:endParaRPr lang="en-US" altLang="en-US" sz="800" dirty="0" smtClean="0"/>
          </a:p>
          <a:p>
            <a:pPr>
              <a:buFontTx/>
              <a:buNone/>
            </a:pPr>
            <a:endParaRPr lang="en-US" altLang="en-US" sz="800" dirty="0" smtClean="0"/>
          </a:p>
          <a:p>
            <a:pPr marL="450850" lvl="5" indent="-450850">
              <a:buClr>
                <a:srgbClr val="C00000"/>
              </a:buClr>
              <a:buFont typeface="Wingdings" panose="05000000000000000000" pitchFamily="2" charset="2"/>
              <a:buChar char="q"/>
            </a:pPr>
            <a:r>
              <a:rPr lang="en-GB" altLang="en-US" sz="2000" b="1" dirty="0">
                <a:solidFill>
                  <a:schemeClr val="tx1"/>
                </a:solidFill>
              </a:rPr>
              <a:t>Impact </a:t>
            </a:r>
            <a:r>
              <a:rPr lang="en-GB" altLang="en-US" sz="2000" b="1" dirty="0"/>
              <a:t>:  </a:t>
            </a:r>
            <a:r>
              <a:rPr lang="en-GB" altLang="en-US" b="1" dirty="0"/>
              <a:t>Notification reporting process, new &lt;NOTIFICATION&gt; Attribute support, … </a:t>
            </a:r>
            <a:endParaRPr lang="en-GB" altLang="en-US" b="1" dirty="0" smtClean="0"/>
          </a:p>
          <a:p>
            <a:pPr marL="0" lvl="5" indent="0">
              <a:buClr>
                <a:srgbClr val="C00000"/>
              </a:buClr>
              <a:buNone/>
            </a:pPr>
            <a:r>
              <a:rPr lang="en-GB" altLang="en-US" b="1" dirty="0"/>
              <a:t> </a:t>
            </a:r>
            <a:r>
              <a:rPr lang="en-GB" altLang="en-US" b="1" dirty="0" smtClean="0"/>
              <a:t>                             No change regarding the general OBSERVE setup mechanisms</a:t>
            </a:r>
            <a:endParaRPr lang="en-GB" altLang="en-US" b="1" dirty="0"/>
          </a:p>
          <a:p>
            <a:pPr marL="450850" lvl="5" indent="-450850">
              <a:buClr>
                <a:srgbClr val="C00000"/>
              </a:buClr>
              <a:buFont typeface="Wingdings" panose="05000000000000000000" pitchFamily="2" charset="2"/>
              <a:buChar char="q"/>
            </a:pPr>
            <a:r>
              <a:rPr lang="en-GB" altLang="en-US" sz="2000" b="1" dirty="0">
                <a:solidFill>
                  <a:schemeClr val="tx1"/>
                </a:solidFill>
              </a:rPr>
              <a:t>Supporters</a:t>
            </a:r>
            <a:r>
              <a:rPr lang="en-GB" altLang="en-US" sz="2000" b="1" dirty="0"/>
              <a:t> : </a:t>
            </a:r>
            <a:r>
              <a:rPr lang="en-GB" altLang="en-US" sz="1800" b="1" dirty="0"/>
              <a:t>Gemalto</a:t>
            </a:r>
            <a:r>
              <a:rPr lang="en-GB" altLang="en-US" sz="1800" b="1" dirty="0">
                <a:solidFill>
                  <a:srgbClr val="FF0000"/>
                </a:solidFill>
              </a:rPr>
              <a:t>*, </a:t>
            </a:r>
            <a:r>
              <a:rPr lang="en-GB" altLang="en-US" sz="1800" b="1" dirty="0" smtClean="0"/>
              <a:t>U-</a:t>
            </a:r>
            <a:r>
              <a:rPr lang="en-GB" altLang="en-US" sz="1800" b="1" dirty="0" err="1" smtClean="0"/>
              <a:t>Blox</a:t>
            </a:r>
            <a:r>
              <a:rPr lang="en-GB" altLang="en-US" sz="1800" b="1" dirty="0" smtClean="0"/>
              <a:t>, ORANGE</a:t>
            </a:r>
            <a:endParaRPr lang="en-US" altLang="en-US" sz="1800" b="1" dirty="0" smtClean="0"/>
          </a:p>
        </p:txBody>
      </p:sp>
      <p:pic>
        <p:nvPicPr>
          <p:cNvPr id="6" name="Picture 5"/>
          <p:cNvPicPr>
            <a:picLocks noChangeAspect="1"/>
          </p:cNvPicPr>
          <p:nvPr/>
        </p:nvPicPr>
        <p:blipFill>
          <a:blip r:embed="rId3"/>
          <a:stretch>
            <a:fillRect/>
          </a:stretch>
        </p:blipFill>
        <p:spPr>
          <a:xfrm>
            <a:off x="947737" y="3206750"/>
            <a:ext cx="4023518" cy="2147179"/>
          </a:xfrm>
          <a:prstGeom prst="rect">
            <a:avLst/>
          </a:prstGeom>
        </p:spPr>
      </p:pic>
      <p:sp>
        <p:nvSpPr>
          <p:cNvPr id="7" name="Rounded Rectangle 6"/>
          <p:cNvSpPr/>
          <p:nvPr/>
        </p:nvSpPr>
        <p:spPr bwMode="auto">
          <a:xfrm>
            <a:off x="6053137" y="3232765"/>
            <a:ext cx="2590800" cy="1676400"/>
          </a:xfrm>
          <a:prstGeom prst="roundRect">
            <a:avLst/>
          </a:prstGeom>
          <a:solidFill>
            <a:srgbClr val="EAEAEA"/>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indent="0">
              <a:buNone/>
            </a:pPr>
            <a:r>
              <a:rPr lang="en-GB" altLang="en-US" sz="1200" dirty="0">
                <a:solidFill>
                  <a:srgbClr val="00B050"/>
                </a:solidFill>
              </a:rPr>
              <a:t> </a:t>
            </a:r>
            <a:r>
              <a:rPr lang="it-IT" sz="1000" dirty="0">
                <a:solidFill>
                  <a:srgbClr val="00B050"/>
                </a:solidFill>
              </a:rPr>
              <a:t>{ "bn":"/",</a:t>
            </a:r>
            <a:endParaRPr lang="en-US" sz="1000" dirty="0">
              <a:solidFill>
                <a:srgbClr val="00B050"/>
              </a:solidFill>
            </a:endParaRPr>
          </a:p>
          <a:p>
            <a:pPr marL="0" indent="0">
              <a:buNone/>
            </a:pPr>
            <a:r>
              <a:rPr lang="it-IT" sz="1000" dirty="0">
                <a:solidFill>
                  <a:srgbClr val="00B050"/>
                </a:solidFill>
              </a:rPr>
              <a:t>  "e</a:t>
            </a:r>
            <a:r>
              <a:rPr lang="it-IT" sz="1000" dirty="0" smtClean="0">
                <a:solidFill>
                  <a:srgbClr val="00B050"/>
                </a:solidFill>
              </a:rPr>
              <a:t>":[</a:t>
            </a:r>
            <a:endParaRPr lang="en-US" sz="1000" dirty="0">
              <a:solidFill>
                <a:srgbClr val="00B050"/>
              </a:solidFill>
            </a:endParaRP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n":"</a:t>
            </a:r>
            <a:r>
              <a:rPr lang="it-IT" sz="1000" dirty="0" smtClean="0">
                <a:solidFill>
                  <a:srgbClr val="00B050"/>
                </a:solidFill>
              </a:rPr>
              <a:t>3/0/9",    "</a:t>
            </a:r>
            <a:r>
              <a:rPr lang="it-IT" sz="1000" dirty="0">
                <a:solidFill>
                  <a:srgbClr val="00B050"/>
                </a:solidFill>
              </a:rPr>
              <a:t>v</a:t>
            </a:r>
            <a:r>
              <a:rPr lang="it-IT" sz="1000" dirty="0" smtClean="0">
                <a:solidFill>
                  <a:srgbClr val="00B050"/>
                </a:solidFill>
              </a:rPr>
              <a:t>":25,  ”</a:t>
            </a:r>
            <a:r>
              <a:rPr lang="it-IT" sz="1000" dirty="0">
                <a:solidFill>
                  <a:srgbClr val="00B050"/>
                </a:solidFill>
              </a:rPr>
              <a:t>t”:</a:t>
            </a:r>
            <a:r>
              <a:rPr lang="it-IT" sz="1000" dirty="0" smtClean="0">
                <a:solidFill>
                  <a:srgbClr val="00B050"/>
                </a:solidFill>
              </a:rPr>
              <a:t>0   },</a:t>
            </a:r>
            <a:endParaRPr lang="en-US" sz="1000" dirty="0">
              <a:solidFill>
                <a:srgbClr val="00B050"/>
              </a:solidFill>
            </a:endParaRPr>
          </a:p>
          <a:p>
            <a:pPr marL="0" indent="0">
              <a:buNone/>
            </a:pPr>
            <a:r>
              <a:rPr lang="it-IT" sz="1000" dirty="0" smtClean="0">
                <a:solidFill>
                  <a:srgbClr val="00B050"/>
                </a:solidFill>
              </a:rPr>
              <a:t>        {"</a:t>
            </a:r>
            <a:r>
              <a:rPr lang="it-IT" sz="1000" dirty="0">
                <a:solidFill>
                  <a:srgbClr val="00B050"/>
                </a:solidFill>
              </a:rPr>
              <a:t>n</a:t>
            </a:r>
            <a:r>
              <a:rPr lang="it-IT" sz="1000" dirty="0" smtClean="0">
                <a:solidFill>
                  <a:srgbClr val="00B050"/>
                </a:solidFill>
              </a:rPr>
              <a:t>":</a:t>
            </a:r>
            <a:r>
              <a:rPr lang="it-IT" sz="1000" dirty="0">
                <a:solidFill>
                  <a:srgbClr val="00B050"/>
                </a:solidFill>
              </a:rPr>
              <a:t>"</a:t>
            </a:r>
            <a:r>
              <a:rPr lang="it-IT" sz="1000" dirty="0" smtClean="0">
                <a:solidFill>
                  <a:srgbClr val="00B050"/>
                </a:solidFill>
              </a:rPr>
              <a:t>3/0/10",  "</a:t>
            </a:r>
            <a:r>
              <a:rPr lang="it-IT" sz="1000" dirty="0">
                <a:solidFill>
                  <a:srgbClr val="00B050"/>
                </a:solidFill>
              </a:rPr>
              <a:t>v”:</a:t>
            </a:r>
            <a:r>
              <a:rPr lang="it-IT" sz="1000" dirty="0" smtClean="0">
                <a:solidFill>
                  <a:srgbClr val="00B050"/>
                </a:solidFill>
              </a:rPr>
              <a:t>100,”</a:t>
            </a:r>
            <a:r>
              <a:rPr lang="it-IT" sz="1000" dirty="0">
                <a:solidFill>
                  <a:srgbClr val="00B050"/>
                </a:solidFill>
              </a:rPr>
              <a:t>t”:-10</a:t>
            </a:r>
            <a:r>
              <a:rPr lang="it-IT" sz="1000" dirty="0" smtClean="0">
                <a:solidFill>
                  <a:srgbClr val="00B050"/>
                </a:solidFill>
              </a:rPr>
              <a:t>},</a:t>
            </a: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n":"5/0/3</a:t>
            </a:r>
            <a:r>
              <a:rPr lang="it-IT" sz="1000" dirty="0" smtClean="0">
                <a:solidFill>
                  <a:srgbClr val="00B050"/>
                </a:solidFill>
              </a:rPr>
              <a:t>",    "</a:t>
            </a:r>
            <a:r>
              <a:rPr lang="it-IT" sz="1000" dirty="0">
                <a:solidFill>
                  <a:srgbClr val="00B050"/>
                </a:solidFill>
              </a:rPr>
              <a:t>v":1</a:t>
            </a:r>
            <a:r>
              <a:rPr lang="it-IT" sz="1000" dirty="0" smtClean="0">
                <a:solidFill>
                  <a:srgbClr val="00B050"/>
                </a:solidFill>
              </a:rPr>
              <a:t>,    ”</a:t>
            </a:r>
            <a:r>
              <a:rPr lang="it-IT" sz="1000" dirty="0">
                <a:solidFill>
                  <a:srgbClr val="00B050"/>
                </a:solidFill>
              </a:rPr>
              <a:t>t”:-20},</a:t>
            </a:r>
            <a:endParaRPr lang="en-US" sz="1000" dirty="0">
              <a:solidFill>
                <a:srgbClr val="00B050"/>
              </a:solidFill>
            </a:endParaRP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{"n":"</a:t>
            </a:r>
            <a:r>
              <a:rPr lang="it-IT" sz="1000" dirty="0" smtClean="0">
                <a:solidFill>
                  <a:srgbClr val="00B050"/>
                </a:solidFill>
              </a:rPr>
              <a:t>15/2/3","bv":1,    </a:t>
            </a:r>
            <a:r>
              <a:rPr lang="de-DE" sz="1000" dirty="0" smtClean="0">
                <a:solidFill>
                  <a:srgbClr val="00B050"/>
                </a:solidFill>
              </a:rPr>
              <a:t>"</a:t>
            </a:r>
            <a:r>
              <a:rPr lang="de-DE" sz="1000" dirty="0">
                <a:solidFill>
                  <a:srgbClr val="00B050"/>
                </a:solidFill>
              </a:rPr>
              <a:t>t":-50</a:t>
            </a:r>
            <a:r>
              <a:rPr lang="it-IT" sz="1000" dirty="0" smtClean="0">
                <a:solidFill>
                  <a:srgbClr val="00B050"/>
                </a:solidFill>
              </a:rPr>
              <a:t>}</a:t>
            </a:r>
          </a:p>
          <a:p>
            <a:pPr marL="0" indent="0">
              <a:buNone/>
            </a:pPr>
            <a:r>
              <a:rPr lang="it-IT" sz="1000" dirty="0">
                <a:solidFill>
                  <a:srgbClr val="00B050"/>
                </a:solidFill>
              </a:rPr>
              <a:t> </a:t>
            </a:r>
            <a:r>
              <a:rPr lang="it-IT" sz="1000" dirty="0" smtClean="0">
                <a:solidFill>
                  <a:srgbClr val="00B050"/>
                </a:solidFill>
              </a:rPr>
              <a:t>  ],</a:t>
            </a:r>
            <a:endParaRPr lang="en-US" sz="1000" dirty="0">
              <a:solidFill>
                <a:srgbClr val="00B050"/>
              </a:solidFill>
            </a:endParaRP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bt”: </a:t>
            </a:r>
            <a:r>
              <a:rPr lang="fr-FR" sz="1000" dirty="0" smtClean="0">
                <a:solidFill>
                  <a:srgbClr val="00B050"/>
                </a:solidFill>
              </a:rPr>
              <a:t>25462634</a:t>
            </a:r>
            <a:endParaRPr lang="en-US" sz="1000" dirty="0">
              <a:solidFill>
                <a:srgbClr val="00B050"/>
              </a:solidFill>
            </a:endParaRPr>
          </a:p>
          <a:p>
            <a:pPr marL="0" indent="0">
              <a:buNone/>
            </a:pPr>
            <a:r>
              <a:rPr lang="it-IT" sz="1000" dirty="0" smtClean="0">
                <a:solidFill>
                  <a:srgbClr val="00B050"/>
                </a:solidFill>
              </a:rPr>
              <a:t> }</a:t>
            </a:r>
            <a:endParaRPr kumimoji="0" lang="en-US" sz="1000" b="0" i="0" u="none" strike="noStrike" cap="none" normalizeH="0" dirty="0" smtClean="0">
              <a:ln>
                <a:noFill/>
              </a:ln>
              <a:solidFill>
                <a:srgbClr val="00B050"/>
              </a:solidFill>
              <a:effectLst/>
              <a:latin typeface="Arial" charset="0"/>
            </a:endParaRPr>
          </a:p>
        </p:txBody>
      </p:sp>
      <p:sp>
        <p:nvSpPr>
          <p:cNvPr id="8" name="Rectangle 4"/>
          <p:cNvSpPr txBox="1">
            <a:spLocks noChangeArrowheads="1"/>
          </p:cNvSpPr>
          <p:nvPr/>
        </p:nvSpPr>
        <p:spPr bwMode="auto">
          <a:xfrm>
            <a:off x="292100" y="210891"/>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4-LwM2M Virtual Object </a:t>
            </a:r>
            <a:r>
              <a:rPr lang="fr-FR" altLang="en-US" sz="1800" kern="0" dirty="0" smtClean="0">
                <a:ea typeface="ＭＳ Ｐゴシック" panose="020B0600070205080204" pitchFamily="34" charset="-128"/>
              </a:rPr>
              <a:t>(</a:t>
            </a:r>
            <a:r>
              <a:rPr lang="fr-FR" altLang="en-US" sz="1800" kern="0" dirty="0" smtClean="0">
                <a:ea typeface="ＭＳ Ｐゴシック" panose="020B0600070205080204" pitchFamily="34" charset="-128"/>
              </a:rPr>
              <a:t>3/3</a:t>
            </a:r>
            <a:r>
              <a:rPr lang="fr-FR" altLang="en-US" sz="1800" dirty="0">
                <a:solidFill>
                  <a:srgbClr val="FF0000"/>
                </a:solidFill>
                <a:ea typeface="ＭＳ Ｐゴシック" panose="020B0600070205080204" pitchFamily="34" charset="-128"/>
              </a:rPr>
              <a:t> </a:t>
            </a:r>
            <a:r>
              <a:rPr lang="fr-FR" altLang="en-US" sz="1400" dirty="0">
                <a:solidFill>
                  <a:srgbClr val="C00000"/>
                </a:solidFill>
                <a:ea typeface="ＭＳ Ｐゴシック" panose="020B0600070205080204" pitchFamily="34" charset="-128"/>
              </a:rPr>
              <a:t>Gemalto</a:t>
            </a:r>
            <a:r>
              <a:rPr lang="fr-FR" altLang="en-US" sz="1800" kern="0" dirty="0" smtClean="0">
                <a:ea typeface="ＭＳ Ｐゴシック" panose="020B0600070205080204" pitchFamily="34" charset="-128"/>
              </a:rPr>
              <a:t>) </a:t>
            </a:r>
            <a:endParaRPr lang="en-GB" altLang="en-US" sz="1800" kern="0" dirty="0" smtClean="0"/>
          </a:p>
        </p:txBody>
      </p:sp>
    </p:spTree>
    <p:extLst>
      <p:ext uri="{BB962C8B-B14F-4D97-AF65-F5344CB8AC3E}">
        <p14:creationId xmlns:p14="http://schemas.microsoft.com/office/powerpoint/2010/main" val="36049634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5-LoRA-LTE-M </a:t>
            </a:r>
            <a:r>
              <a:rPr lang="fr-FR" altLang="en-US" dirty="0" smtClean="0">
                <a:ea typeface="ＭＳ Ｐゴシック" panose="020B0600070205080204" pitchFamily="34" charset="-128"/>
              </a:rPr>
              <a:t>Support </a:t>
            </a:r>
            <a:r>
              <a:rPr lang="fr-FR" altLang="en-US" sz="1800" dirty="0" smtClean="0">
                <a:ea typeface="ＭＳ Ｐゴシック" panose="020B0600070205080204" pitchFamily="34" charset="-128"/>
              </a:rPr>
              <a:t>(1/2</a:t>
            </a:r>
            <a:r>
              <a:rPr lang="fr-FR" altLang="en-US" sz="1800" dirty="0" smtClean="0">
                <a:ea typeface="ＭＳ Ｐゴシック" panose="020B0600070205080204" pitchFamily="34" charset="-128"/>
              </a:rPr>
              <a:t>) </a:t>
            </a:r>
            <a:r>
              <a:rPr lang="fr-FR" altLang="en-US" sz="1800" dirty="0" smtClean="0">
                <a:solidFill>
                  <a:srgbClr val="FF0000"/>
                </a:solidFill>
                <a:ea typeface="ＭＳ Ｐゴシック" panose="020B0600070205080204" pitchFamily="34" charset="-128"/>
              </a:rPr>
              <a:t>(ORANGE) </a:t>
            </a:r>
            <a:endParaRPr lang="en-GB" altLang="en-US" sz="1800" dirty="0" smtClean="0">
              <a:solidFill>
                <a:srgbClr val="FF0000"/>
              </a:solidFill>
            </a:endParaRPr>
          </a:p>
        </p:txBody>
      </p:sp>
      <p:sp>
        <p:nvSpPr>
          <p:cNvPr id="8195" name="Rectangle 5"/>
          <p:cNvSpPr>
            <a:spLocks noGrp="1" noChangeArrowheads="1"/>
          </p:cNvSpPr>
          <p:nvPr>
            <p:ph type="body" idx="1"/>
          </p:nvPr>
        </p:nvSpPr>
        <p:spPr>
          <a:xfrm>
            <a:off x="306388" y="1149350"/>
            <a:ext cx="8947149" cy="5237162"/>
          </a:xfrm>
        </p:spPr>
        <p:txBody>
          <a:bodyPr/>
          <a:lstStyle/>
          <a:p>
            <a:pPr>
              <a:buClr>
                <a:srgbClr val="C00000"/>
              </a:buClr>
              <a:buFont typeface="Wingdings" panose="05000000000000000000" pitchFamily="2" charset="2"/>
              <a:buChar char="q"/>
            </a:pPr>
            <a:r>
              <a:rPr lang="en-GB" altLang="en-US" sz="2000" b="1" dirty="0" smtClean="0"/>
              <a:t>  Rationale :</a:t>
            </a:r>
            <a:endParaRPr lang="fr-FR" altLang="en-US" sz="1800" dirty="0"/>
          </a:p>
          <a:p>
            <a:pPr lvl="1">
              <a:buClr>
                <a:srgbClr val="C00000"/>
              </a:buClr>
              <a:buFont typeface="Wingdings" panose="05000000000000000000" pitchFamily="2" charset="2"/>
              <a:buChar char="Ø"/>
            </a:pPr>
            <a:r>
              <a:rPr lang="fr-FR" altLang="en-US" sz="1800" dirty="0"/>
              <a:t>   </a:t>
            </a:r>
            <a:r>
              <a:rPr lang="en-GB" altLang="en-US" sz="1800" b="1" dirty="0">
                <a:solidFill>
                  <a:schemeClr val="tx2"/>
                </a:solidFill>
              </a:rPr>
              <a:t>In field deployments, there are as much non-</a:t>
            </a:r>
            <a:r>
              <a:rPr lang="en-GB" altLang="en-US" sz="1800" b="1" dirty="0" err="1">
                <a:solidFill>
                  <a:schemeClr val="tx2"/>
                </a:solidFill>
              </a:rPr>
              <a:t>ip</a:t>
            </a:r>
            <a:r>
              <a:rPr lang="en-GB" altLang="en-US" sz="1800" b="1" dirty="0">
                <a:solidFill>
                  <a:schemeClr val="tx2"/>
                </a:solidFill>
              </a:rPr>
              <a:t> devices as </a:t>
            </a:r>
            <a:r>
              <a:rPr lang="en-GB" altLang="en-US" sz="1800" b="1" dirty="0" err="1">
                <a:solidFill>
                  <a:schemeClr val="tx2"/>
                </a:solidFill>
              </a:rPr>
              <a:t>ip</a:t>
            </a:r>
            <a:r>
              <a:rPr lang="en-GB" altLang="en-US" sz="1800" b="1" dirty="0">
                <a:solidFill>
                  <a:schemeClr val="tx2"/>
                </a:solidFill>
              </a:rPr>
              <a:t> devices and there is a need to address all of them in the same way.</a:t>
            </a:r>
          </a:p>
          <a:p>
            <a:pPr lvl="1">
              <a:buClr>
                <a:srgbClr val="C00000"/>
              </a:buClr>
              <a:buFont typeface="Wingdings" panose="05000000000000000000" pitchFamily="2" charset="2"/>
              <a:buChar char="Ø"/>
            </a:pPr>
            <a:r>
              <a:rPr lang="en-GB" altLang="en-US" sz="1800" b="1" dirty="0">
                <a:solidFill>
                  <a:schemeClr val="tx2"/>
                </a:solidFill>
              </a:rPr>
              <a:t> multiple options for LPWAN are today under deployment in the field</a:t>
            </a:r>
          </a:p>
          <a:p>
            <a:pPr lvl="1">
              <a:buClr>
                <a:srgbClr val="C00000"/>
              </a:buClr>
              <a:buFont typeface="Wingdings" panose="05000000000000000000" pitchFamily="2" charset="2"/>
              <a:buChar char="Ø"/>
            </a:pPr>
            <a:r>
              <a:rPr lang="en-GB" altLang="en-US" sz="1800" b="1" dirty="0">
                <a:solidFill>
                  <a:schemeClr val="tx2"/>
                </a:solidFill>
              </a:rPr>
              <a:t> LwM2M is planning to cover NB-</a:t>
            </a:r>
            <a:r>
              <a:rPr lang="en-GB" altLang="en-US" sz="1800" b="1" dirty="0" err="1">
                <a:solidFill>
                  <a:schemeClr val="tx2"/>
                </a:solidFill>
              </a:rPr>
              <a:t>IoT</a:t>
            </a:r>
            <a:r>
              <a:rPr lang="en-GB" altLang="en-US" sz="1800" b="1" dirty="0">
                <a:solidFill>
                  <a:schemeClr val="tx2"/>
                </a:solidFill>
              </a:rPr>
              <a:t> only</a:t>
            </a:r>
          </a:p>
          <a:p>
            <a:pPr lvl="1">
              <a:buClr>
                <a:srgbClr val="C00000"/>
              </a:buClr>
              <a:buFont typeface="Wingdings" panose="05000000000000000000" pitchFamily="2" charset="2"/>
              <a:buChar char="Ø"/>
            </a:pPr>
            <a:r>
              <a:rPr lang="en-GB" altLang="en-US" sz="1800" b="1" dirty="0">
                <a:solidFill>
                  <a:schemeClr val="tx2"/>
                </a:solidFill>
              </a:rPr>
              <a:t> It is needed to cover also </a:t>
            </a:r>
            <a:r>
              <a:rPr lang="en-GB" altLang="en-US" sz="1800" b="1" dirty="0" err="1">
                <a:solidFill>
                  <a:schemeClr val="tx2"/>
                </a:solidFill>
              </a:rPr>
              <a:t>LoRA</a:t>
            </a:r>
            <a:r>
              <a:rPr lang="en-GB" altLang="en-US" sz="1800" b="1" dirty="0">
                <a:solidFill>
                  <a:schemeClr val="tx2"/>
                </a:solidFill>
              </a:rPr>
              <a:t> and LTE cat M at this stage</a:t>
            </a:r>
          </a:p>
          <a:p>
            <a:pPr lvl="1">
              <a:buClr>
                <a:srgbClr val="C00000"/>
              </a:buClr>
              <a:buFont typeface="Wingdings" panose="05000000000000000000" pitchFamily="2" charset="2"/>
              <a:buChar char="Ø"/>
            </a:pPr>
            <a:endParaRPr lang="en-GB" altLang="en-US" sz="1800" b="1" dirty="0" smtClean="0"/>
          </a:p>
          <a:p>
            <a:pPr>
              <a:buClr>
                <a:srgbClr val="C00000"/>
              </a:buClr>
              <a:buFont typeface="Wingdings" panose="05000000000000000000" pitchFamily="2" charset="2"/>
              <a:buChar char="q"/>
            </a:pPr>
            <a:r>
              <a:rPr lang="en-GB" altLang="en-US" sz="2000" b="1" dirty="0" smtClean="0"/>
              <a:t>  Proposal : </a:t>
            </a:r>
            <a:r>
              <a:rPr lang="zh-CN" altLang="en-US" sz="2000" b="1" dirty="0" smtClean="0"/>
              <a:t> </a:t>
            </a:r>
            <a:r>
              <a:rPr lang="en-US" altLang="zh-CN" sz="2000" b="1" dirty="0" smtClean="0"/>
              <a:t>L</a:t>
            </a:r>
            <a:r>
              <a:rPr lang="fr-FR" altLang="zh-CN" sz="2000" b="1" dirty="0" smtClean="0"/>
              <a:t>wM2M 1.1</a:t>
            </a:r>
          </a:p>
          <a:p>
            <a:pPr lvl="1">
              <a:buClr>
                <a:srgbClr val="C00000"/>
              </a:buClr>
              <a:buFont typeface="Wingdings" panose="05000000000000000000" pitchFamily="2" charset="2"/>
              <a:buChar char="Ø"/>
            </a:pPr>
            <a:r>
              <a:rPr lang="fr-FR" altLang="en-US" sz="1600" b="1" dirty="0" smtClean="0"/>
              <a:t>   </a:t>
            </a:r>
            <a:r>
              <a:rPr lang="fr-FR" altLang="zh-CN" sz="1800" b="1" dirty="0" err="1">
                <a:solidFill>
                  <a:schemeClr val="tx2"/>
                </a:solidFill>
              </a:rPr>
              <a:t>Extend</a:t>
            </a:r>
            <a:r>
              <a:rPr lang="fr-FR" altLang="zh-CN" sz="1800" b="1" dirty="0">
                <a:solidFill>
                  <a:schemeClr val="tx2"/>
                </a:solidFill>
              </a:rPr>
              <a:t> the </a:t>
            </a:r>
            <a:r>
              <a:rPr lang="fr-FR" altLang="zh-CN" sz="1800" b="1" dirty="0" err="1">
                <a:solidFill>
                  <a:schemeClr val="tx2"/>
                </a:solidFill>
              </a:rPr>
              <a:t>coverage</a:t>
            </a:r>
            <a:r>
              <a:rPr lang="fr-FR" altLang="zh-CN" sz="1800" b="1" dirty="0">
                <a:solidFill>
                  <a:schemeClr val="tx2"/>
                </a:solidFill>
              </a:rPr>
              <a:t> of LPWAN to </a:t>
            </a:r>
            <a:r>
              <a:rPr lang="fr-FR" altLang="zh-CN" sz="1800" b="1" dirty="0" err="1">
                <a:solidFill>
                  <a:schemeClr val="tx2"/>
                </a:solidFill>
              </a:rPr>
              <a:t>cover</a:t>
            </a:r>
            <a:r>
              <a:rPr lang="fr-FR" altLang="zh-CN" sz="1800" b="1" dirty="0">
                <a:solidFill>
                  <a:schemeClr val="tx2"/>
                </a:solidFill>
              </a:rPr>
              <a:t> </a:t>
            </a:r>
            <a:r>
              <a:rPr lang="fr-FR" altLang="zh-CN" sz="1800" b="1" dirty="0" err="1">
                <a:solidFill>
                  <a:schemeClr val="tx2"/>
                </a:solidFill>
              </a:rPr>
              <a:t>also</a:t>
            </a:r>
            <a:r>
              <a:rPr lang="fr-FR" altLang="zh-CN" sz="1800" b="1" dirty="0">
                <a:solidFill>
                  <a:schemeClr val="tx2"/>
                </a:solidFill>
              </a:rPr>
              <a:t> </a:t>
            </a:r>
            <a:r>
              <a:rPr lang="fr-FR" altLang="zh-CN" sz="1800" b="1" dirty="0" err="1">
                <a:solidFill>
                  <a:schemeClr val="tx2"/>
                </a:solidFill>
              </a:rPr>
              <a:t>LoRA</a:t>
            </a:r>
            <a:r>
              <a:rPr lang="fr-FR" altLang="zh-CN" sz="1800" b="1" dirty="0">
                <a:solidFill>
                  <a:schemeClr val="tx2"/>
                </a:solidFill>
              </a:rPr>
              <a:t> and LTE-M</a:t>
            </a:r>
          </a:p>
          <a:p>
            <a:pPr lvl="1">
              <a:buClr>
                <a:srgbClr val="C00000"/>
              </a:buClr>
              <a:buFont typeface="Wingdings" panose="05000000000000000000" pitchFamily="2" charset="2"/>
              <a:buChar char="Ø"/>
            </a:pPr>
            <a:r>
              <a:rPr lang="fr-FR" altLang="zh-CN" sz="1800" b="1" dirty="0">
                <a:solidFill>
                  <a:schemeClr val="tx2"/>
                </a:solidFill>
              </a:rPr>
              <a:t> </a:t>
            </a:r>
            <a:r>
              <a:rPr lang="fr-FR" altLang="zh-CN" sz="1800" b="1" dirty="0" smtClean="0">
                <a:solidFill>
                  <a:schemeClr val="tx2"/>
                </a:solidFill>
              </a:rPr>
              <a:t>  Use </a:t>
            </a:r>
            <a:r>
              <a:rPr lang="fr-FR" altLang="zh-CN" sz="1800" b="1" dirty="0">
                <a:solidFill>
                  <a:schemeClr val="tx2"/>
                </a:solidFill>
              </a:rPr>
              <a:t>the 3GPP SCEF interfaces </a:t>
            </a:r>
            <a:r>
              <a:rPr lang="fr-FR" altLang="zh-CN" sz="1800" b="1" dirty="0" err="1">
                <a:solidFill>
                  <a:schemeClr val="tx2"/>
                </a:solidFill>
              </a:rPr>
              <a:t>when</a:t>
            </a:r>
            <a:r>
              <a:rPr lang="fr-FR" altLang="zh-CN" sz="1800" b="1" dirty="0">
                <a:solidFill>
                  <a:schemeClr val="tx2"/>
                </a:solidFill>
              </a:rPr>
              <a:t> </a:t>
            </a:r>
            <a:r>
              <a:rPr lang="fr-FR" altLang="zh-CN" sz="1800" b="1" dirty="0" err="1">
                <a:solidFill>
                  <a:schemeClr val="tx2"/>
                </a:solidFill>
              </a:rPr>
              <a:t>making</a:t>
            </a:r>
            <a:r>
              <a:rPr lang="fr-FR" altLang="zh-CN" sz="1800" b="1" dirty="0">
                <a:solidFill>
                  <a:schemeClr val="tx2"/>
                </a:solidFill>
              </a:rPr>
              <a:t> </a:t>
            </a:r>
            <a:r>
              <a:rPr lang="fr-FR" altLang="zh-CN" sz="1800" b="1" dirty="0" err="1">
                <a:solidFill>
                  <a:schemeClr val="tx2"/>
                </a:solidFill>
              </a:rPr>
              <a:t>sense</a:t>
            </a:r>
            <a:r>
              <a:rPr lang="fr-FR" altLang="zh-CN" sz="1800" b="1" dirty="0">
                <a:solidFill>
                  <a:schemeClr val="tx2"/>
                </a:solidFill>
              </a:rPr>
              <a:t> and </a:t>
            </a:r>
            <a:r>
              <a:rPr lang="fr-FR" altLang="zh-CN" sz="1800" b="1" dirty="0" err="1">
                <a:solidFill>
                  <a:schemeClr val="tx2"/>
                </a:solidFill>
              </a:rPr>
              <a:t>available</a:t>
            </a:r>
            <a:endParaRPr lang="fr-FR" altLang="zh-CN" sz="1800" b="1" dirty="0">
              <a:solidFill>
                <a:schemeClr val="tx2"/>
              </a:solidFill>
            </a:endParaRPr>
          </a:p>
          <a:p>
            <a:pPr lvl="1">
              <a:buClr>
                <a:srgbClr val="C00000"/>
              </a:buClr>
              <a:buFont typeface="Wingdings" panose="05000000000000000000" pitchFamily="2" charset="2"/>
              <a:buChar char="Ø"/>
            </a:pPr>
            <a:endParaRPr lang="en-GB" altLang="en-US" sz="18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7249257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76225" y="1169988"/>
            <a:ext cx="8961437" cy="5383212"/>
          </a:xfrm>
        </p:spPr>
        <p:txBody>
          <a:bodyPr/>
          <a:lstStyle/>
          <a:p>
            <a:pPr lvl="1" indent="-341313">
              <a:buClr>
                <a:srgbClr val="C00000"/>
              </a:buClr>
              <a:buFont typeface="Wingdings" panose="05000000000000000000" pitchFamily="2" charset="2"/>
              <a:buChar char="q"/>
            </a:pPr>
            <a:r>
              <a:rPr lang="en-GB" altLang="en-US" b="1" dirty="0" smtClean="0">
                <a:solidFill>
                  <a:schemeClr val="accent5">
                    <a:lumMod val="25000"/>
                  </a:schemeClr>
                </a:solidFill>
              </a:rPr>
              <a:t>Illustration</a:t>
            </a:r>
            <a:r>
              <a:rPr lang="en-GB" altLang="en-US" b="1" dirty="0" smtClean="0"/>
              <a:t> </a:t>
            </a: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a:p>
          <a:p>
            <a:pPr>
              <a:buClr>
                <a:srgbClr val="C00000"/>
              </a:buClr>
              <a:buFont typeface="Wingdings" panose="05000000000000000000" pitchFamily="2" charset="2"/>
              <a:buChar char="q"/>
            </a:pPr>
            <a:r>
              <a:rPr lang="en-GB" altLang="en-US" b="1" dirty="0" smtClean="0"/>
              <a:t> </a:t>
            </a:r>
            <a:r>
              <a:rPr lang="en-GB" altLang="en-US" sz="2400" b="1" dirty="0" smtClean="0"/>
              <a:t>Impact :   </a:t>
            </a:r>
            <a:r>
              <a:rPr lang="fr-FR" sz="1800" b="1" dirty="0">
                <a:ea typeface="Times New Roman" panose="02020603050405020304" pitchFamily="18" charset="0"/>
                <a:cs typeface="Times New Roman" panose="02020603050405020304" pitchFamily="18" charset="0"/>
              </a:rPr>
              <a:t>transport bindings </a:t>
            </a:r>
            <a:r>
              <a:rPr lang="fr-FR" sz="1800" b="1" dirty="0" smtClean="0">
                <a:ea typeface="Times New Roman" panose="02020603050405020304" pitchFamily="18" charset="0"/>
                <a:cs typeface="Times New Roman" panose="02020603050405020304" pitchFamily="18" charset="0"/>
              </a:rPr>
              <a:t>section</a:t>
            </a:r>
            <a:endParaRPr lang="en-GB" altLang="en-US" sz="1800" b="1" dirty="0" smtClean="0"/>
          </a:p>
          <a:p>
            <a:pPr>
              <a:buClr>
                <a:srgbClr val="C00000"/>
              </a:buClr>
              <a:buFont typeface="Wingdings" panose="05000000000000000000" pitchFamily="2" charset="2"/>
              <a:buChar char="q"/>
            </a:pPr>
            <a:r>
              <a:rPr lang="en-US" sz="2400" dirty="0" smtClean="0"/>
              <a:t> </a:t>
            </a:r>
            <a:r>
              <a:rPr lang="en-US" sz="2400" b="1" dirty="0">
                <a:latin typeface="Arial Narrow" panose="020B0606020202030204" pitchFamily="34" charset="0"/>
              </a:rPr>
              <a:t>Supporters</a:t>
            </a:r>
            <a:r>
              <a:rPr lang="en-US" sz="2400" b="1" dirty="0"/>
              <a:t> : </a:t>
            </a:r>
            <a:r>
              <a:rPr lang="en-US" sz="2400" b="1" dirty="0" smtClean="0">
                <a:solidFill>
                  <a:srgbClr val="002060"/>
                </a:solidFill>
              </a:rPr>
              <a:t>ORANGE</a:t>
            </a:r>
            <a:r>
              <a:rPr lang="en-US" sz="2400" b="1" dirty="0" smtClean="0">
                <a:solidFill>
                  <a:srgbClr val="860043"/>
                </a:solidFill>
              </a:rPr>
              <a:t>*, </a:t>
            </a:r>
            <a:r>
              <a:rPr lang="en-US" sz="2400" b="1" dirty="0" smtClean="0">
                <a:solidFill>
                  <a:schemeClr val="accent5">
                    <a:lumMod val="25000"/>
                  </a:schemeClr>
                </a:solidFill>
              </a:rPr>
              <a:t>Gemalto</a:t>
            </a:r>
            <a:endParaRPr lang="en-GB" altLang="en-US" sz="2400" b="1" u="sng" dirty="0">
              <a:solidFill>
                <a:schemeClr val="accent5">
                  <a:lumMod val="25000"/>
                </a:schemeClr>
              </a:solidFill>
            </a:endParaRPr>
          </a:p>
          <a:p>
            <a:pPr>
              <a:buClr>
                <a:srgbClr val="C00000"/>
              </a:buClr>
              <a:buFont typeface="Wingdings" panose="05000000000000000000" pitchFamily="2" charset="2"/>
              <a:buChar char="q"/>
            </a:pPr>
            <a:endParaRPr lang="en-US" sz="2400" b="1" dirty="0">
              <a:solidFill>
                <a:srgbClr val="002060"/>
              </a:solidFill>
            </a:endParaRPr>
          </a:p>
          <a:p>
            <a:pPr>
              <a:buClr>
                <a:srgbClr val="C00000"/>
              </a:buClr>
              <a:buFont typeface="Wingdings" panose="05000000000000000000" pitchFamily="2" charset="2"/>
              <a:buChar char="q"/>
            </a:pPr>
            <a:endParaRPr lang="en-GB" altLang="en-US" sz="2400" b="1" dirty="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5-LoRA-LTE </a:t>
            </a:r>
            <a:r>
              <a:rPr lang="fr-FR" altLang="en-US" dirty="0" smtClean="0">
                <a:ea typeface="ＭＳ Ｐゴシック" panose="020B0600070205080204" pitchFamily="34" charset="-128"/>
              </a:rPr>
              <a:t>Support</a:t>
            </a:r>
            <a:r>
              <a:rPr lang="fr-FR" altLang="en-US" sz="1800" dirty="0" smtClean="0">
                <a:ea typeface="ＭＳ Ｐゴシック" panose="020B0600070205080204" pitchFamily="34" charset="-128"/>
              </a:rPr>
              <a:t>(2/2 </a:t>
            </a:r>
            <a:r>
              <a:rPr lang="fr-FR" altLang="en-US" sz="1800" dirty="0">
                <a:solidFill>
                  <a:srgbClr val="FF0000"/>
                </a:solidFill>
                <a:ea typeface="ＭＳ Ｐゴシック" panose="020B0600070205080204" pitchFamily="34" charset="-128"/>
              </a:rPr>
              <a:t>ORANGE</a:t>
            </a:r>
            <a:r>
              <a:rPr lang="fr-FR" altLang="en-US" sz="1800" dirty="0" smtClean="0">
                <a:ea typeface="ＭＳ Ｐゴシック" panose="020B0600070205080204" pitchFamily="34" charset="-128"/>
              </a:rPr>
              <a:t>) </a:t>
            </a:r>
            <a:endParaRPr lang="en-GB" altLang="en-US" sz="1800" dirty="0" smtClean="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66937" y="1987550"/>
            <a:ext cx="4971496"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70278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6</a:t>
            </a:r>
            <a:r>
              <a:rPr lang="fr-FR" altLang="en-US" dirty="0" smtClean="0">
                <a:ea typeface="ＭＳ Ｐゴシック" panose="020B0600070205080204" pitchFamily="34" charset="-128"/>
              </a:rPr>
              <a:t>-Secure </a:t>
            </a:r>
            <a:r>
              <a:rPr lang="fr-FR" altLang="en-US" dirty="0" err="1" smtClean="0">
                <a:ea typeface="ＭＳ Ｐゴシック" panose="020B0600070205080204" pitchFamily="34" charset="-128"/>
              </a:rPr>
              <a:t>Element</a:t>
            </a:r>
            <a:r>
              <a:rPr lang="fr-FR" altLang="en-US" dirty="0" smtClean="0">
                <a:ea typeface="ＭＳ Ｐゴシック" panose="020B0600070205080204" pitchFamily="34" charset="-128"/>
              </a:rPr>
              <a:t> Support </a:t>
            </a:r>
            <a:r>
              <a:rPr lang="fr-FR" altLang="en-US" sz="1800" dirty="0" smtClean="0">
                <a:ea typeface="ＭＳ Ｐゴシック" panose="020B0600070205080204" pitchFamily="34" charset="-128"/>
              </a:rPr>
              <a:t>(</a:t>
            </a:r>
            <a:r>
              <a:rPr lang="fr-FR" altLang="en-US" sz="1800" dirty="0" smtClean="0">
                <a:ea typeface="ＭＳ Ｐゴシック" panose="020B0600070205080204" pitchFamily="34" charset="-128"/>
              </a:rPr>
              <a:t>1/2 </a:t>
            </a:r>
            <a:r>
              <a:rPr lang="fr-FR" altLang="en-US" sz="1400" dirty="0" smtClean="0">
                <a:solidFill>
                  <a:srgbClr val="C00000"/>
                </a:solidFill>
                <a:ea typeface="ＭＳ Ｐゴシック" panose="020B0600070205080204" pitchFamily="34" charset="-128"/>
              </a:rPr>
              <a:t>Gemalto</a:t>
            </a:r>
            <a:r>
              <a:rPr lang="fr-FR" altLang="en-US" sz="1800" dirty="0" smtClean="0">
                <a:ea typeface="ＭＳ Ｐゴシック" panose="020B0600070205080204" pitchFamily="34" charset="-128"/>
              </a:rPr>
              <a:t>) </a:t>
            </a:r>
            <a:endParaRPr lang="en-GB" altLang="en-US" sz="1800" dirty="0" smtClean="0"/>
          </a:p>
        </p:txBody>
      </p:sp>
      <p:sp>
        <p:nvSpPr>
          <p:cNvPr id="8195" name="Rectangle 5"/>
          <p:cNvSpPr>
            <a:spLocks noGrp="1" noChangeArrowheads="1"/>
          </p:cNvSpPr>
          <p:nvPr>
            <p:ph type="body" idx="1"/>
          </p:nvPr>
        </p:nvSpPr>
        <p:spPr>
          <a:xfrm>
            <a:off x="109537" y="936624"/>
            <a:ext cx="9253537" cy="5546725"/>
          </a:xfrm>
        </p:spPr>
        <p:txBody>
          <a:bodyPr/>
          <a:lstStyle/>
          <a:p>
            <a:pPr>
              <a:buClr>
                <a:srgbClr val="C00000"/>
              </a:buClr>
              <a:buFont typeface="Wingdings" panose="05000000000000000000" pitchFamily="2" charset="2"/>
              <a:buChar char="q"/>
            </a:pPr>
            <a:r>
              <a:rPr lang="en-GB" altLang="en-US" sz="2000" b="1" dirty="0" smtClean="0"/>
              <a:t>  Rationale :  in LwM2M </a:t>
            </a:r>
            <a:r>
              <a:rPr lang="en-GB" altLang="en-US" sz="2000" b="1" dirty="0" err="1" smtClean="0"/>
              <a:t>smartCard</a:t>
            </a:r>
            <a:r>
              <a:rPr lang="en-GB" altLang="en-US" sz="2000" b="1" dirty="0" smtClean="0"/>
              <a:t> is only used for (initial) Bootstrap </a:t>
            </a:r>
            <a:endParaRPr lang="fr-FR" altLang="en-US" sz="1800" dirty="0" smtClean="0"/>
          </a:p>
          <a:p>
            <a:pPr lvl="1">
              <a:buClr>
                <a:srgbClr val="C00000"/>
              </a:buClr>
              <a:buFont typeface="Wingdings" panose="05000000000000000000" pitchFamily="2" charset="2"/>
              <a:buChar char="Ø"/>
            </a:pPr>
            <a:r>
              <a:rPr lang="fr-FR" altLang="en-US" sz="1800" dirty="0" smtClean="0"/>
              <a:t>  </a:t>
            </a:r>
            <a:r>
              <a:rPr lang="en-GB" altLang="en-US" sz="1600" dirty="0" smtClean="0"/>
              <a:t>Secure Element Support  : </a:t>
            </a:r>
          </a:p>
          <a:p>
            <a:pPr lvl="3">
              <a:buClr>
                <a:srgbClr val="C00000"/>
              </a:buClr>
              <a:buFont typeface="Courier New" panose="02070309020205020404" pitchFamily="49" charset="0"/>
              <a:buChar char="o"/>
            </a:pPr>
            <a:r>
              <a:rPr lang="en-GB" altLang="en-US" sz="1200" dirty="0"/>
              <a:t> </a:t>
            </a:r>
            <a:r>
              <a:rPr lang="en-GB" altLang="en-US" sz="1600" dirty="0" err="1" smtClean="0">
                <a:solidFill>
                  <a:schemeClr val="accent5">
                    <a:lumMod val="25000"/>
                  </a:schemeClr>
                </a:solidFill>
              </a:rPr>
              <a:t>superseeds</a:t>
            </a:r>
            <a:r>
              <a:rPr lang="en-GB" altLang="en-US" sz="1600" dirty="0" smtClean="0">
                <a:solidFill>
                  <a:schemeClr val="accent5">
                    <a:lumMod val="25000"/>
                  </a:schemeClr>
                </a:solidFill>
              </a:rPr>
              <a:t> and enhances the smartcard / UICC  capabilities present in LwM2M 1.0  Enabler</a:t>
            </a:r>
          </a:p>
          <a:p>
            <a:pPr lvl="3">
              <a:buClr>
                <a:srgbClr val="C00000"/>
              </a:buClr>
              <a:buFont typeface="Courier New" panose="02070309020205020404" pitchFamily="49" charset="0"/>
              <a:buChar char="o"/>
            </a:pPr>
            <a:r>
              <a:rPr lang="en-GB" altLang="en-US" sz="1600" dirty="0">
                <a:solidFill>
                  <a:schemeClr val="accent5">
                    <a:lumMod val="25000"/>
                  </a:schemeClr>
                </a:solidFill>
              </a:rPr>
              <a:t>  </a:t>
            </a:r>
            <a:r>
              <a:rPr lang="en-GB" altLang="en-US" sz="1600" dirty="0" smtClean="0">
                <a:solidFill>
                  <a:schemeClr val="accent5">
                    <a:lumMod val="25000"/>
                  </a:schemeClr>
                </a:solidFill>
              </a:rPr>
              <a:t>authorizes the LwM2M Client to really secure sensitive operations and to update crypto services in the SE (Tamper Resistant Component)</a:t>
            </a:r>
          </a:p>
          <a:p>
            <a:pPr lvl="3">
              <a:buClr>
                <a:srgbClr val="C00000"/>
              </a:buClr>
              <a:buFont typeface="Courier New" panose="02070309020205020404" pitchFamily="49" charset="0"/>
              <a:buChar char="o"/>
            </a:pPr>
            <a:endParaRPr lang="en-GB" altLang="en-US" sz="1600" dirty="0" smtClean="0">
              <a:solidFill>
                <a:schemeClr val="accent5">
                  <a:lumMod val="25000"/>
                </a:schemeClr>
              </a:solidFill>
            </a:endParaRPr>
          </a:p>
          <a:p>
            <a:pPr>
              <a:buClr>
                <a:srgbClr val="C00000"/>
              </a:buClr>
              <a:buFont typeface="Wingdings" panose="05000000000000000000" pitchFamily="2" charset="2"/>
              <a:buChar char="q"/>
            </a:pPr>
            <a:r>
              <a:rPr lang="en-GB" altLang="en-US" sz="2000" b="1" dirty="0" smtClean="0"/>
              <a:t>  Proposal : </a:t>
            </a:r>
            <a:r>
              <a:rPr lang="zh-CN" altLang="en-US" sz="2000" b="1" dirty="0" smtClean="0"/>
              <a:t> </a:t>
            </a:r>
            <a:r>
              <a:rPr lang="en-US" altLang="zh-CN" sz="2000" b="1" dirty="0" smtClean="0"/>
              <a:t>L</a:t>
            </a:r>
            <a:r>
              <a:rPr lang="fr-FR" altLang="zh-CN" sz="2000" b="1" dirty="0" smtClean="0"/>
              <a:t>wM2M 1.1</a:t>
            </a:r>
          </a:p>
          <a:p>
            <a:pPr lvl="1">
              <a:spcAft>
                <a:spcPts val="600"/>
              </a:spcAft>
              <a:buClr>
                <a:srgbClr val="C00000"/>
              </a:buClr>
              <a:buFont typeface="Wingdings" panose="05000000000000000000" pitchFamily="2" charset="2"/>
              <a:buChar char="Ø"/>
            </a:pPr>
            <a:r>
              <a:rPr lang="fr-FR" altLang="en-US" sz="1600" b="1" dirty="0" smtClean="0"/>
              <a:t>   </a:t>
            </a:r>
            <a:r>
              <a:rPr lang="fr-FR" altLang="en-US" sz="1600" dirty="0" smtClean="0"/>
              <a:t>LwM2M Security Object </a:t>
            </a:r>
            <a:r>
              <a:rPr lang="fr-FR" altLang="en-US" sz="1600" dirty="0" err="1" smtClean="0"/>
              <a:t>may</a:t>
            </a:r>
            <a:r>
              <a:rPr lang="fr-FR" altLang="en-US" sz="1600" dirty="0" smtClean="0"/>
              <a:t> </a:t>
            </a:r>
            <a:r>
              <a:rPr lang="fr-FR" altLang="en-US" sz="1600" dirty="0" err="1" smtClean="0"/>
              <a:t>be</a:t>
            </a:r>
            <a:r>
              <a:rPr lang="fr-FR" altLang="en-US" sz="1600" dirty="0" smtClean="0"/>
              <a:t> </a:t>
            </a:r>
            <a:r>
              <a:rPr lang="fr-FR" altLang="en-US" sz="1600" dirty="0" err="1" smtClean="0"/>
              <a:t>located</a:t>
            </a:r>
            <a:r>
              <a:rPr lang="fr-FR" altLang="en-US" sz="1600" dirty="0" smtClean="0"/>
              <a:t> in the SE for </a:t>
            </a:r>
            <a:r>
              <a:rPr lang="fr-FR" altLang="en-US" sz="1600" dirty="0" err="1" smtClean="0"/>
              <a:t>protecting</a:t>
            </a:r>
            <a:r>
              <a:rPr lang="fr-FR" altLang="en-US" sz="1600" dirty="0" smtClean="0"/>
              <a:t> sensitive information (Keys..) </a:t>
            </a:r>
          </a:p>
          <a:p>
            <a:pPr lvl="1">
              <a:spcAft>
                <a:spcPts val="600"/>
              </a:spcAft>
              <a:buClr>
                <a:srgbClr val="C00000"/>
              </a:buClr>
              <a:buFont typeface="Wingdings" panose="05000000000000000000" pitchFamily="2" charset="2"/>
              <a:buChar char="Ø"/>
            </a:pPr>
            <a:r>
              <a:rPr lang="fr-FR" altLang="en-US" sz="1600" dirty="0" smtClean="0"/>
              <a:t>   Flexible </a:t>
            </a:r>
            <a:r>
              <a:rPr lang="fr-FR" altLang="en-US" sz="1600" dirty="0" err="1" smtClean="0"/>
              <a:t>framework</a:t>
            </a:r>
            <a:r>
              <a:rPr lang="fr-FR" altLang="en-US" sz="1600" dirty="0" smtClean="0"/>
              <a:t> to </a:t>
            </a:r>
            <a:r>
              <a:rPr lang="fr-FR" altLang="en-US" sz="1600" dirty="0" err="1" smtClean="0"/>
              <a:t>extend</a:t>
            </a:r>
            <a:r>
              <a:rPr lang="fr-FR" altLang="en-US" sz="1600" dirty="0" smtClean="0"/>
              <a:t> LwM2M Security :  </a:t>
            </a:r>
            <a:r>
              <a:rPr lang="fr-FR" altLang="en-US" sz="1600" dirty="0" err="1"/>
              <a:t>e.g</a:t>
            </a:r>
            <a:r>
              <a:rPr lang="fr-FR" altLang="en-US" sz="1600" dirty="0"/>
              <a:t> </a:t>
            </a:r>
            <a:r>
              <a:rPr lang="fr-FR" altLang="en-US" sz="1600" dirty="0" smtClean="0"/>
              <a:t>EST </a:t>
            </a:r>
            <a:r>
              <a:rPr lang="fr-FR" altLang="en-US" sz="1600" dirty="0"/>
              <a:t>key </a:t>
            </a:r>
            <a:r>
              <a:rPr lang="fr-FR" altLang="en-US" sz="1600" dirty="0" smtClean="0"/>
              <a:t>pairs on-</a:t>
            </a:r>
            <a:r>
              <a:rPr lang="fr-FR" altLang="en-US" sz="1600" dirty="0" err="1" smtClean="0"/>
              <a:t>board</a:t>
            </a:r>
            <a:r>
              <a:rPr lang="fr-FR" altLang="en-US" sz="1600" dirty="0" smtClean="0"/>
              <a:t> </a:t>
            </a:r>
            <a:r>
              <a:rPr lang="fr-FR" altLang="en-US" sz="1600" dirty="0" err="1" smtClean="0"/>
              <a:t>generation</a:t>
            </a:r>
            <a:r>
              <a:rPr lang="fr-FR" altLang="en-US" sz="1600" dirty="0" smtClean="0"/>
              <a:t> in </a:t>
            </a:r>
            <a:r>
              <a:rPr lang="fr-FR" altLang="en-US" sz="1600" dirty="0" err="1"/>
              <a:t>fully</a:t>
            </a:r>
            <a:r>
              <a:rPr lang="fr-FR" altLang="en-US" sz="1600" dirty="0"/>
              <a:t> Secure </a:t>
            </a:r>
            <a:r>
              <a:rPr lang="fr-FR" altLang="en-US" sz="1600" dirty="0" err="1"/>
              <a:t>environment</a:t>
            </a:r>
            <a:endParaRPr lang="fr-FR" altLang="en-US" sz="1600" dirty="0"/>
          </a:p>
          <a:p>
            <a:pPr lvl="1">
              <a:spcAft>
                <a:spcPts val="600"/>
              </a:spcAft>
              <a:buClr>
                <a:srgbClr val="C00000"/>
              </a:buClr>
              <a:buFont typeface="Wingdings" panose="05000000000000000000" pitchFamily="2" charset="2"/>
              <a:buChar char="Ø"/>
            </a:pPr>
            <a:r>
              <a:rPr lang="fr-FR" altLang="en-US" sz="1600" dirty="0" smtClean="0"/>
              <a:t>   Sensitive </a:t>
            </a:r>
            <a:r>
              <a:rPr lang="fr-FR" altLang="en-US" sz="1600" dirty="0" err="1" smtClean="0"/>
              <a:t>Objects</a:t>
            </a:r>
            <a:r>
              <a:rPr lang="fr-FR" altLang="en-US" sz="1600" dirty="0" smtClean="0"/>
              <a:t> </a:t>
            </a:r>
            <a:r>
              <a:rPr lang="fr-FR" altLang="en-US" sz="1600" dirty="0" err="1" smtClean="0"/>
              <a:t>located</a:t>
            </a:r>
            <a:r>
              <a:rPr lang="fr-FR" altLang="en-US" sz="1600" dirty="0" smtClean="0"/>
              <a:t> </a:t>
            </a:r>
            <a:r>
              <a:rPr lang="fr-FR" altLang="en-US" sz="1600" dirty="0"/>
              <a:t>in the </a:t>
            </a:r>
            <a:r>
              <a:rPr lang="fr-FR" altLang="en-US" sz="1600" dirty="0" smtClean="0"/>
              <a:t>SE </a:t>
            </a:r>
            <a:r>
              <a:rPr lang="fr-FR" altLang="en-US" sz="1600" dirty="0" err="1" smtClean="0"/>
              <a:t>may</a:t>
            </a:r>
            <a:r>
              <a:rPr lang="fr-FR" altLang="en-US" sz="1600" dirty="0" smtClean="0"/>
              <a:t> </a:t>
            </a:r>
            <a:r>
              <a:rPr lang="fr-FR" altLang="en-US" sz="1600" dirty="0" err="1" smtClean="0"/>
              <a:t>still</a:t>
            </a:r>
            <a:r>
              <a:rPr lang="fr-FR" altLang="en-US" sz="1600" dirty="0" smtClean="0"/>
              <a:t> </a:t>
            </a:r>
            <a:r>
              <a:rPr lang="fr-FR" altLang="en-US" sz="1600" dirty="0" err="1" smtClean="0"/>
              <a:t>be</a:t>
            </a:r>
            <a:r>
              <a:rPr lang="fr-FR" altLang="en-US" sz="1600" dirty="0" smtClean="0"/>
              <a:t> </a:t>
            </a:r>
            <a:r>
              <a:rPr lang="fr-FR" altLang="en-US" sz="1600" dirty="0" err="1"/>
              <a:t>transparently</a:t>
            </a:r>
            <a:r>
              <a:rPr lang="fr-FR" altLang="en-US" sz="1600" dirty="0"/>
              <a:t> </a:t>
            </a:r>
            <a:r>
              <a:rPr lang="fr-FR" altLang="en-US" sz="1600" dirty="0" err="1" smtClean="0"/>
              <a:t>accessed</a:t>
            </a:r>
            <a:r>
              <a:rPr lang="fr-FR" altLang="en-US" sz="1600" dirty="0" smtClean="0"/>
              <a:t> </a:t>
            </a:r>
            <a:r>
              <a:rPr lang="fr-FR" altLang="en-US" sz="1600" dirty="0"/>
              <a:t>by LwM2M Server as </a:t>
            </a:r>
            <a:r>
              <a:rPr lang="fr-FR" altLang="en-US" sz="1600" dirty="0" err="1"/>
              <a:t>any</a:t>
            </a:r>
            <a:r>
              <a:rPr lang="fr-FR" altLang="en-US" sz="1600" dirty="0"/>
              <a:t> </a:t>
            </a:r>
            <a:r>
              <a:rPr lang="fr-FR" altLang="en-US" sz="1600" dirty="0" err="1"/>
              <a:t>other</a:t>
            </a:r>
            <a:r>
              <a:rPr lang="fr-FR" altLang="en-US" sz="1600" dirty="0"/>
              <a:t> LwM2M </a:t>
            </a:r>
            <a:r>
              <a:rPr lang="fr-FR" altLang="en-US" sz="1600" dirty="0" err="1" smtClean="0"/>
              <a:t>Objects</a:t>
            </a:r>
            <a:endParaRPr lang="fr-FR" altLang="en-US" sz="1600" dirty="0" smtClean="0"/>
          </a:p>
          <a:p>
            <a:pPr lvl="1">
              <a:spcAft>
                <a:spcPts val="600"/>
              </a:spcAft>
              <a:buClr>
                <a:srgbClr val="C00000"/>
              </a:buClr>
              <a:buFont typeface="Wingdings" panose="05000000000000000000" pitchFamily="2" charset="2"/>
              <a:buChar char="Ø"/>
            </a:pPr>
            <a:r>
              <a:rPr lang="fr-FR" altLang="en-US" sz="1600" dirty="0" smtClean="0"/>
              <a:t>   SE administration ( new Services </a:t>
            </a:r>
            <a:r>
              <a:rPr lang="fr-FR" altLang="en-US" sz="1600" dirty="0" err="1" smtClean="0"/>
              <a:t>deploiement</a:t>
            </a:r>
            <a:r>
              <a:rPr lang="fr-FR" altLang="en-US" sz="1600" dirty="0" smtClean="0"/>
              <a:t>, key </a:t>
            </a:r>
            <a:r>
              <a:rPr lang="fr-FR" altLang="en-US" sz="1600" dirty="0" err="1" smtClean="0"/>
              <a:t>storage</a:t>
            </a:r>
            <a:r>
              <a:rPr lang="fr-FR" altLang="en-US" sz="1600" dirty="0" smtClean="0"/>
              <a:t> .. ) </a:t>
            </a:r>
            <a:r>
              <a:rPr lang="fr-FR" altLang="en-US" sz="1600" dirty="0" err="1" smtClean="0"/>
              <a:t>is</a:t>
            </a:r>
            <a:r>
              <a:rPr lang="fr-FR" altLang="en-US" sz="1600" dirty="0" smtClean="0"/>
              <a:t> </a:t>
            </a:r>
            <a:r>
              <a:rPr lang="fr-FR" altLang="en-US" sz="1600" dirty="0" err="1" smtClean="0"/>
              <a:t>handled</a:t>
            </a:r>
            <a:r>
              <a:rPr lang="fr-FR" altLang="en-US" sz="1600" dirty="0" smtClean="0"/>
              <a:t> via a </a:t>
            </a:r>
            <a:r>
              <a:rPr lang="fr-FR" altLang="en-US" sz="1600" dirty="0" err="1" smtClean="0"/>
              <a:t>specific</a:t>
            </a:r>
            <a:r>
              <a:rPr lang="fr-FR" altLang="en-US" sz="1600" dirty="0"/>
              <a:t> </a:t>
            </a:r>
            <a:r>
              <a:rPr lang="fr-FR" altLang="en-US" sz="1600" dirty="0" smtClean="0"/>
              <a:t> LwM2M Object </a:t>
            </a:r>
            <a:r>
              <a:rPr lang="fr-FR" altLang="en-US" sz="1600" dirty="0" err="1" smtClean="0"/>
              <a:t>implementing</a:t>
            </a:r>
            <a:r>
              <a:rPr lang="fr-FR" altLang="en-US" sz="1600" dirty="0" smtClean="0"/>
              <a:t> the  Global Platform Secure </a:t>
            </a:r>
            <a:r>
              <a:rPr lang="fr-FR" altLang="en-US" sz="1600" dirty="0" err="1"/>
              <a:t>Element</a:t>
            </a:r>
            <a:r>
              <a:rPr lang="fr-FR" altLang="en-US" sz="1600" dirty="0"/>
              <a:t> </a:t>
            </a:r>
            <a:r>
              <a:rPr lang="fr-FR" altLang="en-US" sz="1600" dirty="0" err="1"/>
              <a:t>Remote</a:t>
            </a:r>
            <a:r>
              <a:rPr lang="fr-FR" altLang="en-US" sz="1600" dirty="0"/>
              <a:t> Application Management v1.0.1 </a:t>
            </a:r>
            <a:r>
              <a:rPr lang="fr-FR" altLang="en-US" sz="1600" dirty="0" smtClean="0"/>
              <a:t> </a:t>
            </a:r>
            <a:r>
              <a:rPr lang="fr-FR" altLang="en-US" sz="1600" dirty="0" err="1" smtClean="0"/>
              <a:t>specification</a:t>
            </a:r>
            <a:endParaRPr lang="fr-FR" altLang="en-US" sz="1600" dirty="0"/>
          </a:p>
          <a:p>
            <a:pPr lvl="1">
              <a:spcAft>
                <a:spcPts val="600"/>
              </a:spcAft>
              <a:buClr>
                <a:srgbClr val="C00000"/>
              </a:buClr>
              <a:buFont typeface="Wingdings" panose="05000000000000000000" pitchFamily="2" charset="2"/>
              <a:buChar char="Ø"/>
            </a:pPr>
            <a:r>
              <a:rPr lang="fr-FR" altLang="en-US" sz="1600" dirty="0" smtClean="0"/>
              <a:t>   A standard API (OMAPI 3.2) </a:t>
            </a:r>
            <a:r>
              <a:rPr lang="fr-FR" altLang="en-US" sz="1600" dirty="0" err="1" smtClean="0"/>
              <a:t>may</a:t>
            </a:r>
            <a:r>
              <a:rPr lang="fr-FR" altLang="en-US" sz="1600" dirty="0" smtClean="0"/>
              <a:t> </a:t>
            </a:r>
            <a:r>
              <a:rPr lang="fr-FR" altLang="en-US" sz="1600" dirty="0" err="1" smtClean="0"/>
              <a:t>be</a:t>
            </a:r>
            <a:r>
              <a:rPr lang="fr-FR" altLang="en-US" sz="1600" dirty="0" smtClean="0"/>
              <a:t> </a:t>
            </a:r>
            <a:r>
              <a:rPr lang="fr-FR" altLang="en-US" sz="1600" dirty="0" err="1" smtClean="0"/>
              <a:t>used</a:t>
            </a:r>
            <a:r>
              <a:rPr lang="fr-FR" altLang="en-US" sz="1600" dirty="0" smtClean="0"/>
              <a:t> by the LwM2M Client to </a:t>
            </a:r>
            <a:r>
              <a:rPr lang="fr-FR" altLang="en-US" sz="1600" dirty="0" err="1" smtClean="0"/>
              <a:t>access</a:t>
            </a:r>
            <a:r>
              <a:rPr lang="fr-FR" altLang="en-US" sz="1600" dirty="0" smtClean="0"/>
              <a:t> the SE in the </a:t>
            </a:r>
            <a:r>
              <a:rPr lang="fr-FR" altLang="en-US" sz="1600" dirty="0" err="1" smtClean="0"/>
              <a:t>Device</a:t>
            </a:r>
            <a:endParaRPr lang="fr-FR" altLang="en-US" sz="1600" dirty="0" smtClean="0"/>
          </a:p>
          <a:p>
            <a:pPr lvl="1">
              <a:spcAft>
                <a:spcPts val="600"/>
              </a:spcAft>
              <a:buClr>
                <a:srgbClr val="C00000"/>
              </a:buClr>
              <a:buFont typeface="Wingdings" panose="05000000000000000000" pitchFamily="2" charset="2"/>
              <a:buChar char="Ø"/>
            </a:pPr>
            <a:r>
              <a:rPr lang="fr-FR" altLang="en-US" sz="1600" dirty="0"/>
              <a:t> </a:t>
            </a:r>
            <a:r>
              <a:rPr lang="fr-FR" altLang="en-US" sz="1600" dirty="0" smtClean="0"/>
              <a:t>  </a:t>
            </a:r>
            <a:r>
              <a:rPr lang="fr-FR" altLang="en-US" sz="1600" dirty="0" err="1" smtClean="0"/>
              <a:t>Bootstrap</a:t>
            </a:r>
            <a:r>
              <a:rPr lang="fr-FR" altLang="en-US" sz="1600" dirty="0" smtClean="0"/>
              <a:t> </a:t>
            </a:r>
            <a:r>
              <a:rPr lang="fr-FR" altLang="en-US" sz="1600" dirty="0" err="1" smtClean="0"/>
              <a:t>from</a:t>
            </a:r>
            <a:r>
              <a:rPr lang="fr-FR" altLang="en-US" sz="1600" dirty="0" smtClean="0"/>
              <a:t> </a:t>
            </a:r>
            <a:r>
              <a:rPr lang="fr-FR" altLang="en-US" sz="1600" dirty="0" err="1" smtClean="0"/>
              <a:t>smartCard</a:t>
            </a:r>
            <a:r>
              <a:rPr lang="fr-FR" altLang="en-US" sz="1600" dirty="0" smtClean="0"/>
              <a:t> as </a:t>
            </a:r>
            <a:r>
              <a:rPr lang="fr-FR" altLang="en-US" sz="1600" dirty="0" err="1" smtClean="0"/>
              <a:t>specified</a:t>
            </a:r>
            <a:r>
              <a:rPr lang="fr-FR" altLang="en-US" sz="1600" dirty="0" smtClean="0"/>
              <a:t> in LwM2M 1.0 </a:t>
            </a:r>
            <a:r>
              <a:rPr lang="fr-FR" altLang="en-US" sz="1600" dirty="0" err="1" smtClean="0"/>
              <a:t>can</a:t>
            </a:r>
            <a:r>
              <a:rPr lang="fr-FR" altLang="en-US" sz="1600" dirty="0" smtClean="0"/>
              <a:t> </a:t>
            </a:r>
            <a:r>
              <a:rPr lang="fr-FR" altLang="en-US" sz="1600" dirty="0" err="1" smtClean="0"/>
              <a:t>still</a:t>
            </a:r>
            <a:r>
              <a:rPr lang="fr-FR" altLang="en-US" sz="1600" dirty="0" smtClean="0"/>
              <a:t> </a:t>
            </a:r>
            <a:r>
              <a:rPr lang="fr-FR" altLang="en-US" sz="1600" dirty="0" err="1" smtClean="0"/>
              <a:t>be</a:t>
            </a:r>
            <a:r>
              <a:rPr lang="fr-FR" altLang="en-US" sz="1600" dirty="0" smtClean="0"/>
              <a:t> </a:t>
            </a:r>
            <a:r>
              <a:rPr lang="fr-FR" altLang="en-US" sz="1600" dirty="0" err="1" smtClean="0"/>
              <a:t>used</a:t>
            </a:r>
            <a:r>
              <a:rPr lang="fr-FR" altLang="en-US" sz="1600" dirty="0" smtClean="0"/>
              <a:t>  (</a:t>
            </a:r>
            <a:r>
              <a:rPr lang="fr-FR" altLang="en-US" sz="1600" dirty="0" err="1" smtClean="0"/>
              <a:t>same</a:t>
            </a:r>
            <a:r>
              <a:rPr lang="fr-FR" altLang="en-US" sz="1600" dirty="0" smtClean="0"/>
              <a:t> format) </a:t>
            </a:r>
            <a:r>
              <a:rPr lang="fr-FR" altLang="en-US" sz="1600" dirty="0" err="1" smtClean="0"/>
              <a:t>with</a:t>
            </a:r>
            <a:r>
              <a:rPr lang="fr-FR" altLang="en-US" sz="1600" dirty="0" smtClean="0"/>
              <a:t> the SE  and  </a:t>
            </a:r>
            <a:r>
              <a:rPr lang="fr-FR" altLang="en-US" sz="1600" dirty="0" err="1" smtClean="0"/>
              <a:t>could</a:t>
            </a:r>
            <a:r>
              <a:rPr lang="fr-FR" altLang="en-US" sz="1600" dirty="0" smtClean="0"/>
              <a:t> </a:t>
            </a:r>
            <a:r>
              <a:rPr lang="fr-FR" altLang="en-US" sz="1600" dirty="0" err="1" smtClean="0"/>
              <a:t>even</a:t>
            </a:r>
            <a:r>
              <a:rPr lang="fr-FR" altLang="en-US" sz="1600" dirty="0" smtClean="0"/>
              <a:t> </a:t>
            </a:r>
            <a:r>
              <a:rPr lang="fr-FR" altLang="en-US" sz="1600" dirty="0" err="1" smtClean="0"/>
              <a:t>be</a:t>
            </a:r>
            <a:r>
              <a:rPr lang="fr-FR" altLang="en-US" sz="1600" dirty="0" smtClean="0"/>
              <a:t> </a:t>
            </a:r>
            <a:r>
              <a:rPr lang="fr-FR" altLang="en-US" sz="1600" dirty="0" err="1" smtClean="0"/>
              <a:t>simplified</a:t>
            </a:r>
            <a:r>
              <a:rPr lang="fr-FR" altLang="en-US" sz="1600" dirty="0" smtClean="0"/>
              <a:t> (PKCs#15) </a:t>
            </a:r>
          </a:p>
          <a:p>
            <a:pPr lvl="1">
              <a:spcAft>
                <a:spcPts val="600"/>
              </a:spcAft>
              <a:buClr>
                <a:srgbClr val="C00000"/>
              </a:buClr>
              <a:buFont typeface="Wingdings" panose="05000000000000000000" pitchFamily="2" charset="2"/>
              <a:buChar char="Ø"/>
            </a:pPr>
            <a:r>
              <a:rPr lang="fr-FR" altLang="en-US" sz="1600" dirty="0" smtClean="0"/>
              <a:t>  eUICC-M2M support </a:t>
            </a:r>
            <a:r>
              <a:rPr lang="fr-FR" altLang="en-US" sz="1600" dirty="0" err="1" smtClean="0"/>
              <a:t>capability</a:t>
            </a:r>
            <a:r>
              <a:rPr lang="fr-FR" altLang="en-US" sz="1600" dirty="0" smtClean="0"/>
              <a:t>  (TBC) </a:t>
            </a:r>
          </a:p>
          <a:p>
            <a:pPr lvl="1">
              <a:spcAft>
                <a:spcPts val="600"/>
              </a:spcAft>
              <a:buClr>
                <a:srgbClr val="C00000"/>
              </a:buClr>
              <a:buFont typeface="Wingdings" panose="05000000000000000000" pitchFamily="2" charset="2"/>
              <a:buChar char="Ø"/>
            </a:pPr>
            <a:endParaRPr lang="fr-FR" altLang="en-US" sz="1600" b="1" dirty="0" smtClean="0"/>
          </a:p>
          <a:p>
            <a:pPr marL="225425" lvl="1" indent="0">
              <a:buClr>
                <a:srgbClr val="C00000"/>
              </a:buClr>
              <a:buNone/>
            </a:pPr>
            <a:endParaRPr lang="en-GB" altLang="en-US" sz="18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32734300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76225" y="1169988"/>
            <a:ext cx="8961437" cy="5383212"/>
          </a:xfrm>
        </p:spPr>
        <p:txBody>
          <a:bodyPr/>
          <a:lstStyle/>
          <a:p>
            <a:pPr lvl="1" indent="-341313">
              <a:buClr>
                <a:srgbClr val="C00000"/>
              </a:buClr>
              <a:buFont typeface="Wingdings" panose="05000000000000000000" pitchFamily="2" charset="2"/>
              <a:buChar char="q"/>
            </a:pPr>
            <a:r>
              <a:rPr lang="en-GB" altLang="en-US" b="1" dirty="0" smtClean="0">
                <a:solidFill>
                  <a:schemeClr val="accent5">
                    <a:lumMod val="25000"/>
                  </a:schemeClr>
                </a:solidFill>
              </a:rPr>
              <a:t>Illustration</a:t>
            </a:r>
            <a:r>
              <a:rPr lang="en-GB" altLang="en-US" b="1" dirty="0" smtClean="0"/>
              <a:t> </a:t>
            </a: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a:p>
          <a:p>
            <a:pPr>
              <a:buClr>
                <a:srgbClr val="C00000"/>
              </a:buClr>
              <a:buFont typeface="Wingdings" panose="05000000000000000000" pitchFamily="2" charset="2"/>
              <a:buChar char="q"/>
            </a:pPr>
            <a:r>
              <a:rPr lang="en-GB" altLang="en-US" sz="2400" b="1" dirty="0" smtClean="0"/>
              <a:t> Impact  : </a:t>
            </a:r>
            <a:r>
              <a:rPr lang="en-GB" altLang="en-US" sz="2400" dirty="0" smtClean="0">
                <a:solidFill>
                  <a:schemeClr val="tx1"/>
                </a:solidFill>
              </a:rPr>
              <a:t> SE is optional </a:t>
            </a:r>
            <a:r>
              <a:rPr lang="en-GB" altLang="en-US" sz="2400" dirty="0">
                <a:solidFill>
                  <a:schemeClr val="tx1"/>
                </a:solidFill>
              </a:rPr>
              <a:t>and LwM2M TS 1.0 </a:t>
            </a:r>
            <a:r>
              <a:rPr lang="en-GB" altLang="en-US" sz="2400" dirty="0" smtClean="0">
                <a:solidFill>
                  <a:schemeClr val="tx1"/>
                </a:solidFill>
              </a:rPr>
              <a:t>backward compatibility is maintained</a:t>
            </a:r>
            <a:endParaRPr lang="en-GB" altLang="en-US" sz="2400" dirty="0">
              <a:solidFill>
                <a:schemeClr val="tx1"/>
              </a:solidFill>
            </a:endParaRPr>
          </a:p>
          <a:p>
            <a:pPr>
              <a:buClr>
                <a:srgbClr val="C00000"/>
              </a:buClr>
              <a:buFont typeface="Wingdings" panose="05000000000000000000" pitchFamily="2" charset="2"/>
              <a:buChar char="q"/>
            </a:pPr>
            <a:r>
              <a:rPr lang="en-US" sz="2400" dirty="0"/>
              <a:t> </a:t>
            </a:r>
            <a:r>
              <a:rPr lang="en-US" sz="2400" b="1" dirty="0">
                <a:latin typeface="Arial Narrow" panose="020B0606020202030204" pitchFamily="34" charset="0"/>
              </a:rPr>
              <a:t>Supporters</a:t>
            </a:r>
            <a:r>
              <a:rPr lang="en-US" sz="2400" b="1" dirty="0"/>
              <a:t> : </a:t>
            </a:r>
            <a:r>
              <a:rPr lang="en-US" sz="2400" b="1" dirty="0">
                <a:solidFill>
                  <a:schemeClr val="tx1"/>
                </a:solidFill>
              </a:rPr>
              <a:t>Gemalto</a:t>
            </a:r>
            <a:r>
              <a:rPr lang="en-US" sz="2400" b="1" dirty="0">
                <a:solidFill>
                  <a:srgbClr val="860043"/>
                </a:solidFill>
              </a:rPr>
              <a:t>*, </a:t>
            </a:r>
            <a:r>
              <a:rPr lang="en-US" sz="2400" b="1" dirty="0" err="1">
                <a:solidFill>
                  <a:schemeClr val="tx1"/>
                </a:solidFill>
              </a:rPr>
              <a:t>Ericssson</a:t>
            </a:r>
            <a:r>
              <a:rPr lang="en-US" sz="2400" b="1" dirty="0">
                <a:solidFill>
                  <a:schemeClr val="tx1"/>
                </a:solidFill>
              </a:rPr>
              <a:t>, ORANGE</a:t>
            </a:r>
            <a:endParaRPr lang="en-GB" altLang="en-US" sz="2400" b="1" u="sng" dirty="0">
              <a:solidFill>
                <a:schemeClr val="tx1"/>
              </a:solidFill>
            </a:endParaRPr>
          </a:p>
          <a:p>
            <a:pPr marL="0" indent="0">
              <a:buClr>
                <a:srgbClr val="C00000"/>
              </a:buClr>
              <a:buNone/>
            </a:pPr>
            <a:endParaRPr lang="en-US" sz="2400" b="1" dirty="0">
              <a:solidFill>
                <a:srgbClr val="002060"/>
              </a:solidFill>
            </a:endParaRPr>
          </a:p>
          <a:p>
            <a:pPr>
              <a:buClr>
                <a:srgbClr val="C00000"/>
              </a:buClr>
              <a:buFont typeface="Wingdings" panose="05000000000000000000" pitchFamily="2" charset="2"/>
              <a:buChar char="q"/>
            </a:pPr>
            <a:endParaRPr lang="en-GB" altLang="en-US" sz="2400" b="1" dirty="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6</a:t>
            </a:r>
            <a:r>
              <a:rPr lang="fr-FR" altLang="en-US" dirty="0" smtClean="0">
                <a:ea typeface="ＭＳ Ｐゴシック" panose="020B0600070205080204" pitchFamily="34" charset="-128"/>
              </a:rPr>
              <a:t>-Secure </a:t>
            </a:r>
            <a:r>
              <a:rPr lang="fr-FR" altLang="en-US" dirty="0" err="1" smtClean="0">
                <a:ea typeface="ＭＳ Ｐゴシック" panose="020B0600070205080204" pitchFamily="34" charset="-128"/>
              </a:rPr>
              <a:t>Element</a:t>
            </a:r>
            <a:r>
              <a:rPr lang="fr-FR" altLang="en-US" dirty="0" smtClean="0">
                <a:ea typeface="ＭＳ Ｐゴシック" panose="020B0600070205080204" pitchFamily="34" charset="-128"/>
              </a:rPr>
              <a:t> </a:t>
            </a:r>
            <a:r>
              <a:rPr lang="fr-FR" altLang="en-US" dirty="0" smtClean="0">
                <a:ea typeface="ＭＳ Ｐゴシック" panose="020B0600070205080204" pitchFamily="34" charset="-128"/>
              </a:rPr>
              <a:t>Support</a:t>
            </a:r>
            <a:r>
              <a:rPr lang="fr-FR" altLang="en-US" sz="1800" dirty="0" smtClean="0">
                <a:ea typeface="ＭＳ Ｐゴシック" panose="020B0600070205080204" pitchFamily="34" charset="-128"/>
              </a:rPr>
              <a:t>(2/2 </a:t>
            </a:r>
            <a:r>
              <a:rPr lang="fr-FR" altLang="en-US" sz="1400" dirty="0">
                <a:solidFill>
                  <a:srgbClr val="C00000"/>
                </a:solidFill>
                <a:ea typeface="ＭＳ Ｐゴシック" panose="020B0600070205080204" pitchFamily="34" charset="-128"/>
              </a:rPr>
              <a:t>Gemalto</a:t>
            </a:r>
            <a:r>
              <a:rPr lang="fr-FR" altLang="en-US" sz="1800" dirty="0" smtClean="0">
                <a:ea typeface="ＭＳ Ｐゴシック" panose="020B0600070205080204" pitchFamily="34" charset="-128"/>
              </a:rPr>
              <a:t>) </a:t>
            </a:r>
            <a:endParaRPr lang="en-GB" altLang="en-US" sz="1800" dirty="0" smtClean="0"/>
          </a:p>
        </p:txBody>
      </p:sp>
      <p:pic>
        <p:nvPicPr>
          <p:cNvPr id="2" name="Picture 1"/>
          <p:cNvPicPr>
            <a:picLocks noChangeAspect="1"/>
          </p:cNvPicPr>
          <p:nvPr/>
        </p:nvPicPr>
        <p:blipFill>
          <a:blip r:embed="rId3"/>
          <a:stretch>
            <a:fillRect/>
          </a:stretch>
        </p:blipFill>
        <p:spPr>
          <a:xfrm>
            <a:off x="1328737" y="1530350"/>
            <a:ext cx="6361907" cy="3748621"/>
          </a:xfrm>
          <a:prstGeom prst="rect">
            <a:avLst/>
          </a:prstGeom>
        </p:spPr>
      </p:pic>
      <p:pic>
        <p:nvPicPr>
          <p:cNvPr id="5" name="Picture 4"/>
          <p:cNvPicPr>
            <a:picLocks noChangeAspect="1"/>
          </p:cNvPicPr>
          <p:nvPr/>
        </p:nvPicPr>
        <p:blipFill>
          <a:blip r:embed="rId4"/>
          <a:stretch>
            <a:fillRect/>
          </a:stretch>
        </p:blipFill>
        <p:spPr>
          <a:xfrm rot="16200000">
            <a:off x="1618241" y="4050388"/>
            <a:ext cx="904300" cy="568908"/>
          </a:xfrm>
          <a:prstGeom prst="rect">
            <a:avLst/>
          </a:prstGeom>
          <a:effectLst>
            <a:outerShdw blurRad="50800" dist="50800" dir="5400000" algn="ctr" rotWithShape="0">
              <a:schemeClr val="tx2">
                <a:alpha val="0"/>
              </a:schemeClr>
            </a:outerShdw>
          </a:effectLst>
        </p:spPr>
      </p:pic>
    </p:spTree>
    <p:extLst>
      <p:ext uri="{BB962C8B-B14F-4D97-AF65-F5344CB8AC3E}">
        <p14:creationId xmlns:p14="http://schemas.microsoft.com/office/powerpoint/2010/main" val="17046484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6"/>
          <p:cNvSpPr>
            <a:spLocks noChangeArrowheads="1"/>
          </p:cNvSpPr>
          <p:nvPr/>
        </p:nvSpPr>
        <p:spPr bwMode="gray">
          <a:xfrm rot="5400000">
            <a:off x="-1843355" y="1089505"/>
            <a:ext cx="4536865" cy="4536865"/>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2"/>
                  <a:pt x="10800" y="322"/>
                </a:cubicBezTo>
                <a:cubicBezTo>
                  <a:pt x="16524" y="322"/>
                  <a:pt x="21189" y="4916"/>
                  <a:pt x="21276" y="10641"/>
                </a:cubicBezTo>
                <a:lnTo>
                  <a:pt x="21598" y="10636"/>
                </a:lnTo>
                <a:cubicBezTo>
                  <a:pt x="21509" y="4736"/>
                  <a:pt x="16700" y="0"/>
                  <a:pt x="10799" y="0"/>
                </a:cubicBezTo>
                <a:cubicBezTo>
                  <a:pt x="4899" y="0"/>
                  <a:pt x="90" y="4736"/>
                  <a:pt x="1" y="10636"/>
                </a:cubicBezTo>
                <a:close/>
              </a:path>
            </a:pathLst>
          </a:custGeom>
          <a:gradFill rotWithShape="1">
            <a:gsLst>
              <a:gs pos="0">
                <a:schemeClr val="hlink"/>
              </a:gs>
              <a:gs pos="50000">
                <a:schemeClr val="bg1">
                  <a:alpha val="0"/>
                </a:schemeClr>
              </a:gs>
              <a:gs pos="100000">
                <a:schemeClr val="hlink"/>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a:defRPr/>
            </a:pPr>
            <a:endParaRPr lang="en-US" sz="2048"/>
          </a:p>
        </p:txBody>
      </p:sp>
      <p:sp>
        <p:nvSpPr>
          <p:cNvPr id="17413" name="Slide Number Placeholder 4"/>
          <p:cNvSpPr>
            <a:spLocks noGrp="1"/>
          </p:cNvSpPr>
          <p:nvPr>
            <p:ph type="sldNum" sz="quarter" idx="11"/>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60781" indent="-292608">
              <a:defRPr>
                <a:solidFill>
                  <a:schemeClr val="tx1"/>
                </a:solidFill>
                <a:latin typeface="Arial" panose="020B0604020202020204" pitchFamily="34" charset="0"/>
                <a:cs typeface="Arial" panose="020B0604020202020204" pitchFamily="34" charset="0"/>
              </a:defRPr>
            </a:lvl2pPr>
            <a:lvl3pPr marL="1170432" indent="-234086">
              <a:defRPr>
                <a:solidFill>
                  <a:schemeClr val="tx1"/>
                </a:solidFill>
                <a:latin typeface="Arial" panose="020B0604020202020204" pitchFamily="34" charset="0"/>
                <a:cs typeface="Arial" panose="020B0604020202020204" pitchFamily="34" charset="0"/>
              </a:defRPr>
            </a:lvl3pPr>
            <a:lvl4pPr marL="1638605" indent="-234086">
              <a:defRPr>
                <a:solidFill>
                  <a:schemeClr val="tx1"/>
                </a:solidFill>
                <a:latin typeface="Arial" panose="020B0604020202020204" pitchFamily="34" charset="0"/>
                <a:cs typeface="Arial" panose="020B0604020202020204" pitchFamily="34" charset="0"/>
              </a:defRPr>
            </a:lvl4pPr>
            <a:lvl5pPr marL="2106778" indent="-234086">
              <a:defRPr>
                <a:solidFill>
                  <a:schemeClr val="tx1"/>
                </a:solidFill>
                <a:latin typeface="Arial" panose="020B0604020202020204" pitchFamily="34" charset="0"/>
                <a:cs typeface="Arial" panose="020B0604020202020204" pitchFamily="34" charset="0"/>
              </a:defRPr>
            </a:lvl5pPr>
            <a:lvl6pPr marL="2574950"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43123"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11296"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79469"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E93329-BE75-4F42-972E-7AB22D859EE0}" type="slidenum">
              <a:rPr lang="en-GB" altLang="en-US" smtClean="0">
                <a:solidFill>
                  <a:srgbClr val="8E8E8E"/>
                </a:solidFill>
              </a:rPr>
              <a:pPr/>
              <a:t>2</a:t>
            </a:fld>
            <a:endParaRPr lang="en-GB" altLang="en-US" dirty="0" smtClean="0">
              <a:solidFill>
                <a:srgbClr val="8E8E8E"/>
              </a:solidFill>
            </a:endParaRPr>
          </a:p>
        </p:txBody>
      </p:sp>
      <p:sp>
        <p:nvSpPr>
          <p:cNvPr id="17411" name="Title 1"/>
          <p:cNvSpPr>
            <a:spLocks noGrp="1"/>
          </p:cNvSpPr>
          <p:nvPr>
            <p:ph type="title"/>
          </p:nvPr>
        </p:nvSpPr>
        <p:spPr>
          <a:xfrm>
            <a:off x="306388" y="233363"/>
            <a:ext cx="8748712" cy="703262"/>
          </a:xfrm>
        </p:spPr>
        <p:txBody>
          <a:bodyPr/>
          <a:lstStyle/>
          <a:p>
            <a:r>
              <a:rPr lang="en-US" altLang="en-US" dirty="0" smtClean="0">
                <a:latin typeface="Arial" panose="020B0604020202020204" pitchFamily="34" charset="0"/>
              </a:rPr>
              <a:t>WG LwM2M 1.1 Proposals </a:t>
            </a:r>
          </a:p>
        </p:txBody>
      </p:sp>
      <p:sp>
        <p:nvSpPr>
          <p:cNvPr id="10" name="AutoShape 5"/>
          <p:cNvSpPr>
            <a:spLocks noChangeArrowheads="1"/>
          </p:cNvSpPr>
          <p:nvPr/>
        </p:nvSpPr>
        <p:spPr bwMode="ltGray">
          <a:xfrm rot="5400000">
            <a:off x="-1458104" y="1513769"/>
            <a:ext cx="3589179" cy="3676958"/>
          </a:xfrm>
          <a:custGeom>
            <a:avLst/>
            <a:gdLst>
              <a:gd name="G0" fmla="+- 64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
              <a:gd name="G18" fmla="*/ 64 1 2"/>
              <a:gd name="G19" fmla="+- G18 5400 0"/>
              <a:gd name="G20" fmla="cos G19 11796480"/>
              <a:gd name="G21" fmla="sin G19 11796480"/>
              <a:gd name="G22" fmla="+- G20 10800 0"/>
              <a:gd name="G23" fmla="+- G21 10800 0"/>
              <a:gd name="G24" fmla="+- 10800 0 G20"/>
              <a:gd name="G25" fmla="+- 64 10800 0"/>
              <a:gd name="G26" fmla="?: G9 G17 G25"/>
              <a:gd name="G27" fmla="?: G9 0 21600"/>
              <a:gd name="G28" fmla="cos 10800 11796480"/>
              <a:gd name="G29" fmla="sin 10800 11796480"/>
              <a:gd name="G30" fmla="sin 64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68 w 21600"/>
              <a:gd name="T15" fmla="*/ 10800 h 21600"/>
              <a:gd name="T16" fmla="*/ 10800 w 21600"/>
              <a:gd name="T17" fmla="*/ 10736 h 21600"/>
              <a:gd name="T18" fmla="*/ 1623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36" y="10800"/>
                </a:moveTo>
                <a:cubicBezTo>
                  <a:pt x="10736" y="10764"/>
                  <a:pt x="10764" y="10736"/>
                  <a:pt x="10800" y="10736"/>
                </a:cubicBezTo>
                <a:cubicBezTo>
                  <a:pt x="10835" y="10736"/>
                  <a:pt x="10864" y="10764"/>
                  <a:pt x="10864" y="10800"/>
                </a:cubicBezTo>
                <a:lnTo>
                  <a:pt x="21600" y="10800"/>
                </a:lnTo>
                <a:cubicBezTo>
                  <a:pt x="21600" y="4835"/>
                  <a:pt x="16764" y="0"/>
                  <a:pt x="10800" y="0"/>
                </a:cubicBezTo>
                <a:cubicBezTo>
                  <a:pt x="4835" y="0"/>
                  <a:pt x="0" y="4835"/>
                  <a:pt x="0" y="10799"/>
                </a:cubicBezTo>
                <a:close/>
              </a:path>
            </a:pathLst>
          </a:custGeom>
          <a:gradFill rotWithShape="1">
            <a:gsLst>
              <a:gs pos="0">
                <a:schemeClr val="accent1"/>
              </a:gs>
              <a:gs pos="100000">
                <a:schemeClr val="accent1">
                  <a:gamma/>
                  <a:tint val="4549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2048"/>
          </a:p>
        </p:txBody>
      </p:sp>
      <p:sp>
        <p:nvSpPr>
          <p:cNvPr id="12" name="Text Box 7"/>
          <p:cNvSpPr txBox="1">
            <a:spLocks noChangeArrowheads="1"/>
          </p:cNvSpPr>
          <p:nvPr/>
        </p:nvSpPr>
        <p:spPr bwMode="white">
          <a:xfrm>
            <a:off x="325646" y="3038747"/>
            <a:ext cx="1829412" cy="722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fr-FR" altLang="en-US" sz="2048" b="1" dirty="0" smtClean="0">
                <a:solidFill>
                  <a:srgbClr val="FFFFFF"/>
                </a:solidFill>
                <a:effectLst>
                  <a:outerShdw blurRad="38100" dist="38100" dir="2700000" algn="tl">
                    <a:srgbClr val="C0C0C0"/>
                  </a:outerShdw>
                </a:effectLst>
              </a:rPr>
              <a:t>OMA-LwM2M</a:t>
            </a:r>
          </a:p>
          <a:p>
            <a:pPr algn="ctr">
              <a:defRPr/>
            </a:pPr>
            <a:r>
              <a:rPr lang="fr-FR" altLang="en-US" sz="2048" b="1" dirty="0" smtClean="0">
                <a:solidFill>
                  <a:srgbClr val="FFFFFF"/>
                </a:solidFill>
                <a:effectLst>
                  <a:outerShdw blurRad="38100" dist="38100" dir="2700000" algn="tl">
                    <a:srgbClr val="C0C0C0"/>
                  </a:outerShdw>
                </a:effectLst>
              </a:rPr>
              <a:t>1.1</a:t>
            </a:r>
            <a:endParaRPr lang="en-US" altLang="en-US" sz="2048" b="1" dirty="0">
              <a:solidFill>
                <a:srgbClr val="FFFFFF"/>
              </a:solidFill>
              <a:effectLst>
                <a:outerShdw blurRad="38100" dist="38100" dir="2700000" algn="tl">
                  <a:srgbClr val="C0C0C0"/>
                </a:outerShdw>
              </a:effectLst>
            </a:endParaRPr>
          </a:p>
        </p:txBody>
      </p:sp>
      <p:grpSp>
        <p:nvGrpSpPr>
          <p:cNvPr id="3" name="Group 2"/>
          <p:cNvGrpSpPr/>
          <p:nvPr/>
        </p:nvGrpSpPr>
        <p:grpSpPr>
          <a:xfrm>
            <a:off x="1557337" y="1315935"/>
            <a:ext cx="6785835" cy="4563801"/>
            <a:chOff x="1808163" y="1428748"/>
            <a:chExt cx="6627062" cy="3337939"/>
          </a:xfrm>
        </p:grpSpPr>
        <p:grpSp>
          <p:nvGrpSpPr>
            <p:cNvPr id="17418" name="Group 2"/>
            <p:cNvGrpSpPr>
              <a:grpSpLocks/>
            </p:cNvGrpSpPr>
            <p:nvPr/>
          </p:nvGrpSpPr>
          <p:grpSpPr bwMode="auto">
            <a:xfrm>
              <a:off x="1808163" y="1428748"/>
              <a:ext cx="5343792" cy="487472"/>
              <a:chOff x="2298700" y="3023005"/>
              <a:chExt cx="5343527" cy="593320"/>
            </a:xfrm>
          </p:grpSpPr>
          <p:sp>
            <p:nvSpPr>
              <p:cNvPr id="17442" name="AutoShape 9"/>
              <p:cNvSpPr>
                <a:spLocks noChangeArrowheads="1"/>
              </p:cNvSpPr>
              <p:nvPr/>
            </p:nvSpPr>
            <p:spPr bwMode="ltGray">
              <a:xfrm>
                <a:off x="2816227" y="3023005"/>
                <a:ext cx="4826000" cy="579343"/>
              </a:xfrm>
              <a:prstGeom prst="roundRect">
                <a:avLst>
                  <a:gd name="adj" fmla="val 50000"/>
                </a:avLst>
              </a:prstGeom>
              <a:gradFill rotWithShape="1">
                <a:gsLst>
                  <a:gs pos="0">
                    <a:schemeClr val="accent1"/>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38" b="1" dirty="0"/>
              </a:p>
            </p:txBody>
          </p:sp>
          <p:grpSp>
            <p:nvGrpSpPr>
              <p:cNvPr id="17443" name="Group 28"/>
              <p:cNvGrpSpPr>
                <a:grpSpLocks/>
              </p:cNvGrpSpPr>
              <p:nvPr/>
            </p:nvGrpSpPr>
            <p:grpSpPr bwMode="auto">
              <a:xfrm>
                <a:off x="2298700" y="3063875"/>
                <a:ext cx="501650" cy="552450"/>
                <a:chOff x="1712" y="2028"/>
                <a:chExt cx="316" cy="348"/>
              </a:xfrm>
            </p:grpSpPr>
            <p:grpSp>
              <p:nvGrpSpPr>
                <p:cNvPr id="17445" name="Group 30"/>
                <p:cNvGrpSpPr>
                  <a:grpSpLocks/>
                </p:cNvGrpSpPr>
                <p:nvPr/>
              </p:nvGrpSpPr>
              <p:grpSpPr bwMode="auto">
                <a:xfrm>
                  <a:off x="1712" y="2028"/>
                  <a:ext cx="316" cy="316"/>
                  <a:chOff x="1583" y="1494"/>
                  <a:chExt cx="526" cy="526"/>
                </a:xfrm>
              </p:grpSpPr>
              <p:sp>
                <p:nvSpPr>
                  <p:cNvPr id="17447" name="Oval 3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8" name="Oval 3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9" name="Oval 3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0" name="Oval 3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1" name="Oval 3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46" name="Text Box 36"/>
                <p:cNvSpPr txBox="1">
                  <a:spLocks noChangeArrowheads="1"/>
                </p:cNvSpPr>
                <p:nvPr/>
              </p:nvSpPr>
              <p:spPr bwMode="auto">
                <a:xfrm>
                  <a:off x="1808" y="2071"/>
                  <a:ext cx="114" cy="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en-US" altLang="en-US" sz="2048" b="1" dirty="0">
                    <a:solidFill>
                      <a:srgbClr val="000000"/>
                    </a:solidFill>
                  </a:endParaRPr>
                </a:p>
              </p:txBody>
            </p:sp>
          </p:grpSp>
        </p:grpSp>
        <p:sp>
          <p:nvSpPr>
            <p:cNvPr id="93" name="Freeform 23"/>
            <p:cNvSpPr>
              <a:spLocks/>
            </p:cNvSpPr>
            <p:nvPr/>
          </p:nvSpPr>
          <p:spPr bwMode="gray">
            <a:xfrm flipH="1">
              <a:off x="2904585" y="1904737"/>
              <a:ext cx="645610" cy="870122"/>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w="0">
              <a:solidFill>
                <a:schemeClr val="hlink"/>
              </a:solidFill>
              <a:prstDash val="solid"/>
              <a:round/>
              <a:headEnd/>
              <a:tailEnd/>
            </a:ln>
          </p:spPr>
          <p:txBody>
            <a:bodyPr/>
            <a:lstStyle/>
            <a:p>
              <a:pPr>
                <a:defRPr/>
              </a:pPr>
              <a:endParaRPr lang="en-US" sz="2048"/>
            </a:p>
          </p:txBody>
        </p:sp>
        <p:grpSp>
          <p:nvGrpSpPr>
            <p:cNvPr id="94" name="Group 4"/>
            <p:cNvGrpSpPr>
              <a:grpSpLocks/>
            </p:cNvGrpSpPr>
            <p:nvPr/>
          </p:nvGrpSpPr>
          <p:grpSpPr bwMode="auto">
            <a:xfrm>
              <a:off x="3614255" y="1987286"/>
              <a:ext cx="4820970" cy="2779401"/>
              <a:chOff x="3393" y="1689"/>
              <a:chExt cx="1503" cy="1400"/>
            </a:xfrm>
          </p:grpSpPr>
          <p:sp>
            <p:nvSpPr>
              <p:cNvPr id="95" name="AutoShape 5"/>
              <p:cNvSpPr>
                <a:spLocks noChangeArrowheads="1"/>
              </p:cNvSpPr>
              <p:nvPr/>
            </p:nvSpPr>
            <p:spPr bwMode="auto">
              <a:xfrm>
                <a:off x="3393" y="1689"/>
                <a:ext cx="1440" cy="1400"/>
              </a:xfrm>
              <a:prstGeom prst="roundRect">
                <a:avLst>
                  <a:gd name="adj" fmla="val 16667"/>
                </a:avLst>
              </a:prstGeom>
              <a:gradFill rotWithShape="1">
                <a:gsLst>
                  <a:gs pos="0">
                    <a:schemeClr val="accent1">
                      <a:alpha val="50000"/>
                    </a:schemeClr>
                  </a:gs>
                  <a:gs pos="100000">
                    <a:schemeClr val="accent1">
                      <a:gamma/>
                      <a:tint val="27451"/>
                      <a:invGamma/>
                    </a:schemeClr>
                  </a:gs>
                </a:gsLst>
                <a:lin ang="5400000" scaled="1"/>
              </a:gradFill>
              <a:ln w="38100">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altLang="en-US" sz="2048">
                  <a:latin typeface="Verdana" panose="020B0604030504040204" pitchFamily="34" charset="0"/>
                </a:endParaRPr>
              </a:p>
            </p:txBody>
          </p:sp>
          <p:sp>
            <p:nvSpPr>
              <p:cNvPr id="96" name="Text Box 6"/>
              <p:cNvSpPr txBox="1">
                <a:spLocks noChangeArrowheads="1"/>
              </p:cNvSpPr>
              <p:nvPr/>
            </p:nvSpPr>
            <p:spPr bwMode="auto">
              <a:xfrm>
                <a:off x="3600" y="2187"/>
                <a:ext cx="1296" cy="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434" dirty="0">
                  <a:solidFill>
                    <a:srgbClr val="000000"/>
                  </a:solidFill>
                </a:endParaRPr>
              </a:p>
            </p:txBody>
          </p:sp>
        </p:grpSp>
      </p:grpSp>
      <p:sp>
        <p:nvSpPr>
          <p:cNvPr id="24" name="Rectangle 23"/>
          <p:cNvSpPr/>
          <p:nvPr/>
        </p:nvSpPr>
        <p:spPr>
          <a:xfrm>
            <a:off x="4181244" y="3819345"/>
            <a:ext cx="952825" cy="722634"/>
          </a:xfrm>
          <a:prstGeom prst="rect">
            <a:avLst/>
          </a:prstGeom>
        </p:spPr>
        <p:txBody>
          <a:bodyPr wrap="none">
            <a:spAutoFit/>
          </a:bodyPr>
          <a:lstStyle/>
          <a:p>
            <a:pPr marL="760781" lvl="1" indent="-292608">
              <a:buFont typeface="Arial" panose="020B0604020202020204" pitchFamily="34" charset="0"/>
              <a:buChar char="•"/>
            </a:pPr>
            <a:endParaRPr lang="fr-FR" altLang="en-US" sz="2048" dirty="0"/>
          </a:p>
          <a:p>
            <a:pPr marL="760781" lvl="1" indent="-292608">
              <a:buFont typeface="Arial" panose="020B0604020202020204" pitchFamily="34" charset="0"/>
              <a:buChar char="•"/>
            </a:pPr>
            <a:endParaRPr lang="en-US" altLang="en-US" sz="2048" dirty="0"/>
          </a:p>
        </p:txBody>
      </p:sp>
      <p:sp>
        <p:nvSpPr>
          <p:cNvPr id="26" name="Rectangle 25"/>
          <p:cNvSpPr/>
          <p:nvPr/>
        </p:nvSpPr>
        <p:spPr>
          <a:xfrm>
            <a:off x="4206833" y="4351602"/>
            <a:ext cx="566615" cy="739947"/>
          </a:xfrm>
          <a:prstGeom prst="rect">
            <a:avLst/>
          </a:prstGeom>
        </p:spPr>
        <p:txBody>
          <a:bodyPr wrap="none">
            <a:spAutoFit/>
          </a:bodyPr>
          <a:lstStyle/>
          <a:p>
            <a:r>
              <a:rPr lang="fr-FR" altLang="en-US" sz="2048" dirty="0"/>
              <a:t>  </a:t>
            </a:r>
          </a:p>
          <a:p>
            <a:r>
              <a:rPr lang="fr-FR" altLang="en-US" sz="2048" dirty="0"/>
              <a:t>     </a:t>
            </a:r>
            <a:endParaRPr lang="en-US" altLang="en-US" sz="2048" dirty="0"/>
          </a:p>
        </p:txBody>
      </p:sp>
      <p:sp>
        <p:nvSpPr>
          <p:cNvPr id="4" name="Rectangle 3"/>
          <p:cNvSpPr/>
          <p:nvPr/>
        </p:nvSpPr>
        <p:spPr>
          <a:xfrm>
            <a:off x="3667555" y="2028809"/>
            <a:ext cx="4218912" cy="1815882"/>
          </a:xfrm>
          <a:prstGeom prst="rect">
            <a:avLst/>
          </a:prstGeom>
        </p:spPr>
        <p:txBody>
          <a:bodyPr wrap="none">
            <a:spAutoFit/>
          </a:bodyPr>
          <a:lstStyle/>
          <a:p>
            <a:endParaRPr lang="fr-FR" altLang="en-US" sz="1400" dirty="0" smtClean="0">
              <a:ea typeface="ＭＳ Ｐゴシック" panose="020B0600070205080204" pitchFamily="34" charset="-128"/>
            </a:endParaRPr>
          </a:p>
          <a:p>
            <a:pPr marL="342900" indent="-342900">
              <a:buFont typeface="Arial" panose="020B0604020202020204" pitchFamily="34" charset="0"/>
              <a:buChar char="•"/>
            </a:pPr>
            <a:r>
              <a:rPr lang="fr-FR" altLang="en-US" sz="1400" dirty="0" smtClean="0">
                <a:ea typeface="ＭＳ Ｐゴシック" panose="020B0600070205080204" pitchFamily="34" charset="-128"/>
              </a:rPr>
              <a:t>Extended </a:t>
            </a:r>
            <a:r>
              <a:rPr lang="fr-FR" altLang="en-US" sz="1400" dirty="0" err="1" smtClean="0">
                <a:ea typeface="ＭＳ Ｐゴシック" panose="020B0600070205080204" pitchFamily="34" charset="-128"/>
              </a:rPr>
              <a:t>Addressing</a:t>
            </a:r>
            <a:r>
              <a:rPr lang="fr-FR" altLang="en-US" sz="1400" dirty="0" smtClean="0">
                <a:ea typeface="ＭＳ Ｐゴシック" panose="020B0600070205080204" pitchFamily="34" charset="-128"/>
              </a:rPr>
              <a:t> (</a:t>
            </a:r>
            <a:r>
              <a:rPr lang="fr-FR" altLang="en-US" sz="1400" dirty="0" smtClean="0">
                <a:ea typeface="ＭＳ Ｐゴシック" panose="020B0600070205080204" pitchFamily="34" charset="-128"/>
              </a:rPr>
              <a:t>Gemalto</a:t>
            </a:r>
            <a:r>
              <a:rPr lang="fr-FR" altLang="en-US" sz="1400" dirty="0" smtClean="0">
                <a:ea typeface="ＭＳ Ｐゴシック" panose="020B0600070205080204" pitchFamily="34" charset="-128"/>
              </a:rPr>
              <a:t>)</a:t>
            </a:r>
          </a:p>
          <a:p>
            <a:pPr marL="342900" indent="-342900">
              <a:buFont typeface="Arial" panose="020B0604020202020204" pitchFamily="34" charset="0"/>
              <a:buChar char="•"/>
            </a:pPr>
            <a:r>
              <a:rPr lang="fr-FR" altLang="en-US" sz="1400" dirty="0" err="1" smtClean="0">
                <a:ea typeface="ＭＳ Ｐゴシック" panose="020B0600070205080204" pitchFamily="34" charset="-128"/>
              </a:rPr>
              <a:t>Bootstrap</a:t>
            </a:r>
            <a:r>
              <a:rPr lang="fr-FR" altLang="en-US" sz="1400" dirty="0" smtClean="0">
                <a:ea typeface="ＭＳ Ｐゴシック" panose="020B0600070205080204" pitchFamily="34" charset="-128"/>
              </a:rPr>
              <a:t> </a:t>
            </a:r>
            <a:r>
              <a:rPr lang="fr-FR" altLang="en-US" sz="1400" dirty="0" err="1" smtClean="0">
                <a:ea typeface="ＭＳ Ｐゴシック" panose="020B0600070205080204" pitchFamily="34" charset="-128"/>
              </a:rPr>
              <a:t>Enhancement</a:t>
            </a:r>
            <a:r>
              <a:rPr lang="fr-FR" altLang="en-US" sz="1400" dirty="0" smtClean="0">
                <a:ea typeface="ＭＳ Ｐゴシック" panose="020B0600070205080204" pitchFamily="34" charset="-128"/>
              </a:rPr>
              <a:t> (Gemalto)</a:t>
            </a:r>
          </a:p>
          <a:p>
            <a:pPr marL="342900" indent="-342900">
              <a:buFont typeface="Arial" panose="020B0604020202020204" pitchFamily="34" charset="0"/>
              <a:buChar char="•"/>
            </a:pPr>
            <a:r>
              <a:rPr lang="fr-FR" altLang="en-US" sz="1400" dirty="0" smtClean="0">
                <a:ea typeface="ＭＳ Ｐゴシック" panose="020B0600070205080204" pitchFamily="34" charset="-128"/>
              </a:rPr>
              <a:t>Compact </a:t>
            </a:r>
            <a:r>
              <a:rPr lang="fr-FR" altLang="en-US" sz="1400" dirty="0">
                <a:ea typeface="ＭＳ Ｐゴシック" panose="020B0600070205080204" pitchFamily="34" charset="-128"/>
              </a:rPr>
              <a:t>Media Type</a:t>
            </a:r>
            <a:r>
              <a:rPr lang="fr-FR" altLang="en-US" sz="1400" dirty="0" smtClean="0">
                <a:ea typeface="ＭＳ Ｐゴシック" panose="020B0600070205080204" pitchFamily="34" charset="-128"/>
              </a:rPr>
              <a:t> (Gemalto)</a:t>
            </a:r>
            <a:endParaRPr lang="fr-FR" sz="1400" dirty="0">
              <a:ea typeface="ＭＳ Ｐゴシック" panose="020B0600070205080204" pitchFamily="34" charset="-128"/>
            </a:endParaRPr>
          </a:p>
          <a:p>
            <a:pPr marL="342900" indent="-342900">
              <a:buFont typeface="Arial" panose="020B0604020202020204" pitchFamily="34" charset="0"/>
              <a:buChar char="•"/>
            </a:pPr>
            <a:r>
              <a:rPr lang="fr-FR" altLang="en-US" sz="1400" dirty="0">
                <a:solidFill>
                  <a:schemeClr val="tx1">
                    <a:lumMod val="85000"/>
                    <a:lumOff val="15000"/>
                  </a:schemeClr>
                </a:solidFill>
                <a:ea typeface="ＭＳ Ｐゴシック" panose="020B0600070205080204" pitchFamily="34" charset="-128"/>
              </a:rPr>
              <a:t>Virtual Object for </a:t>
            </a:r>
            <a:r>
              <a:rPr lang="fr-FR" altLang="en-US" sz="1400" dirty="0" smtClean="0">
                <a:solidFill>
                  <a:schemeClr val="tx1">
                    <a:lumMod val="85000"/>
                    <a:lumOff val="15000"/>
                  </a:schemeClr>
                </a:solidFill>
                <a:ea typeface="ＭＳ Ｐゴシック" panose="020B0600070205080204" pitchFamily="34" charset="-128"/>
              </a:rPr>
              <a:t>Notification (Gemalto)</a:t>
            </a:r>
          </a:p>
          <a:p>
            <a:pPr marL="342900" indent="-342900">
              <a:buFont typeface="Arial" panose="020B0604020202020204" pitchFamily="34" charset="0"/>
              <a:buChar char="•"/>
            </a:pPr>
            <a:r>
              <a:rPr lang="fr-FR" sz="1400" dirty="0" err="1" smtClean="0">
                <a:solidFill>
                  <a:srgbClr val="FF0000"/>
                </a:solidFill>
                <a:ea typeface="ＭＳ Ｐゴシック" panose="020B0600070205080204" pitchFamily="34" charset="-128"/>
              </a:rPr>
              <a:t>LoRA</a:t>
            </a:r>
            <a:r>
              <a:rPr lang="fr-FR" sz="1400" dirty="0" smtClean="0">
                <a:solidFill>
                  <a:srgbClr val="FF0000"/>
                </a:solidFill>
                <a:ea typeface="ＭＳ Ｐゴシック" panose="020B0600070205080204" pitchFamily="34" charset="-128"/>
              </a:rPr>
              <a:t>-LTE-M  Support (</a:t>
            </a:r>
            <a:r>
              <a:rPr lang="fr-FR" sz="1400" dirty="0" smtClean="0">
                <a:solidFill>
                  <a:srgbClr val="FF0000"/>
                </a:solidFill>
                <a:ea typeface="ＭＳ Ｐゴシック" panose="020B0600070205080204" pitchFamily="34" charset="-128"/>
              </a:rPr>
              <a:t>ORANGE)</a:t>
            </a:r>
            <a:endParaRPr lang="fr-FR" sz="1400" dirty="0" smtClean="0">
              <a:solidFill>
                <a:srgbClr val="FF0000"/>
              </a:solidFill>
              <a:ea typeface="ＭＳ Ｐゴシック" panose="020B0600070205080204" pitchFamily="34" charset="-128"/>
            </a:endParaRPr>
          </a:p>
          <a:p>
            <a:pPr marL="342900" indent="-342900">
              <a:buFont typeface="Arial" panose="020B0604020202020204" pitchFamily="34" charset="0"/>
              <a:buChar char="•"/>
            </a:pPr>
            <a:r>
              <a:rPr lang="fr-FR" sz="1400" dirty="0" smtClean="0">
                <a:solidFill>
                  <a:srgbClr val="FF0000"/>
                </a:solidFill>
                <a:ea typeface="ＭＳ Ｐゴシック" panose="020B0600070205080204" pitchFamily="34" charset="-128"/>
              </a:rPr>
              <a:t>Secure </a:t>
            </a:r>
            <a:r>
              <a:rPr lang="fr-FR" sz="1400" dirty="0" err="1" smtClean="0">
                <a:solidFill>
                  <a:srgbClr val="FF0000"/>
                </a:solidFill>
                <a:ea typeface="ＭＳ Ｐゴシック" panose="020B0600070205080204" pitchFamily="34" charset="-128"/>
              </a:rPr>
              <a:t>Element</a:t>
            </a:r>
            <a:r>
              <a:rPr lang="fr-FR" sz="1400" dirty="0" smtClean="0">
                <a:solidFill>
                  <a:srgbClr val="FF0000"/>
                </a:solidFill>
                <a:ea typeface="ＭＳ Ｐゴシック" panose="020B0600070205080204" pitchFamily="34" charset="-128"/>
              </a:rPr>
              <a:t> Support (Gemalto, </a:t>
            </a:r>
            <a:r>
              <a:rPr lang="fr-FR" sz="1400" i="1" dirty="0" smtClean="0">
                <a:solidFill>
                  <a:schemeClr val="bg1">
                    <a:lumMod val="50000"/>
                  </a:schemeClr>
                </a:solidFill>
                <a:ea typeface="ＭＳ Ｐゴシック" panose="020B0600070205080204" pitchFamily="34" charset="-128"/>
              </a:rPr>
              <a:t>Ericsson</a:t>
            </a:r>
            <a:r>
              <a:rPr lang="fr-FR" sz="1400" dirty="0" smtClean="0">
                <a:solidFill>
                  <a:srgbClr val="FF0000"/>
                </a:solidFill>
                <a:ea typeface="ＭＳ Ｐゴシック" panose="020B0600070205080204" pitchFamily="34" charset="-128"/>
              </a:rPr>
              <a:t>)</a:t>
            </a:r>
            <a:endParaRPr lang="en-US" sz="1400" dirty="0">
              <a:solidFill>
                <a:srgbClr val="FF0000"/>
              </a:solidFill>
            </a:endParaRPr>
          </a:p>
          <a:p>
            <a:pPr marL="342900" indent="-342900">
              <a:buFont typeface="Arial" panose="020B0604020202020204" pitchFamily="34" charset="0"/>
              <a:buChar char="•"/>
            </a:pPr>
            <a:endParaRPr lang="en-US" sz="1400" i="1" dirty="0">
              <a:solidFill>
                <a:schemeClr val="bg1">
                  <a:lumMod val="50000"/>
                </a:schemeClr>
              </a:solidFill>
            </a:endParaRPr>
          </a:p>
        </p:txBody>
      </p:sp>
      <p:sp>
        <p:nvSpPr>
          <p:cNvPr id="5" name="Rectangle 4"/>
          <p:cNvSpPr/>
          <p:nvPr/>
        </p:nvSpPr>
        <p:spPr>
          <a:xfrm>
            <a:off x="2252039" y="1359601"/>
            <a:ext cx="3302507" cy="400110"/>
          </a:xfrm>
          <a:prstGeom prst="rect">
            <a:avLst/>
          </a:prstGeom>
        </p:spPr>
        <p:txBody>
          <a:bodyPr wrap="none">
            <a:spAutoFit/>
          </a:bodyPr>
          <a:lstStyle/>
          <a:p>
            <a:r>
              <a:rPr lang="en-US" altLang="en-US" dirty="0"/>
              <a:t>WG LwM2M 1.1 Proposals </a:t>
            </a:r>
            <a:endParaRPr lang="en-US" dirty="0"/>
          </a:p>
        </p:txBody>
      </p:sp>
    </p:spTree>
    <p:extLst>
      <p:ext uri="{BB962C8B-B14F-4D97-AF65-F5344CB8AC3E}">
        <p14:creationId xmlns:p14="http://schemas.microsoft.com/office/powerpoint/2010/main" val="34327457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773755" y="1238181"/>
            <a:ext cx="8403582" cy="5168969"/>
          </a:xfrm>
        </p:spPr>
        <p:txBody>
          <a:bodyPr/>
          <a:lstStyle/>
          <a:p>
            <a:pPr>
              <a:buClr>
                <a:srgbClr val="C00000"/>
              </a:buClr>
              <a:buFont typeface="Wingdings" panose="05000000000000000000" pitchFamily="2" charset="2"/>
              <a:buChar char="q"/>
            </a:pPr>
            <a:r>
              <a:rPr lang="en-GB" altLang="en-US" sz="2000" b="1" dirty="0" smtClean="0"/>
              <a:t>  Rationale </a:t>
            </a:r>
            <a:r>
              <a:rPr lang="en-GB" altLang="en-US" sz="2000" b="1" dirty="0"/>
              <a:t>:</a:t>
            </a:r>
            <a:r>
              <a:rPr lang="zh-CN" altLang="en-US" sz="2000" b="1" dirty="0"/>
              <a:t>    </a:t>
            </a:r>
            <a:r>
              <a:rPr lang="en-US" altLang="zh-CN" sz="2000" dirty="0"/>
              <a:t>L</a:t>
            </a:r>
            <a:r>
              <a:rPr lang="fr-FR" altLang="zh-CN" sz="2000" dirty="0"/>
              <a:t>wM2M 1.0 </a:t>
            </a:r>
            <a:r>
              <a:rPr lang="fr-FR" altLang="zh-CN" sz="2000" dirty="0" err="1"/>
              <a:t>a</a:t>
            </a:r>
            <a:r>
              <a:rPr lang="fr-FR" altLang="zh-CN" sz="2000" dirty="0" err="1" smtClean="0"/>
              <a:t>ddressing</a:t>
            </a:r>
            <a:r>
              <a:rPr lang="fr-FR" altLang="zh-CN" sz="2000" dirty="0" smtClean="0"/>
              <a:t> limitation </a:t>
            </a:r>
            <a:endParaRPr lang="fr-FR" altLang="zh-CN" sz="2000" dirty="0"/>
          </a:p>
          <a:p>
            <a:pPr lvl="1">
              <a:buClr>
                <a:srgbClr val="C00000"/>
              </a:buClr>
              <a:buFont typeface="Wingdings" panose="05000000000000000000" pitchFamily="2" charset="2"/>
              <a:buChar char="Ø"/>
            </a:pPr>
            <a:r>
              <a:rPr lang="fr-FR" altLang="en-US" sz="1600" b="1" dirty="0"/>
              <a:t>   </a:t>
            </a:r>
            <a:r>
              <a:rPr lang="fr-FR" altLang="en-US" sz="1600" dirty="0"/>
              <a:t>LwM2M </a:t>
            </a:r>
            <a:r>
              <a:rPr lang="fr-FR" altLang="en-US" sz="1600" dirty="0" err="1"/>
              <a:t>resources</a:t>
            </a:r>
            <a:r>
              <a:rPr lang="fr-FR" altLang="en-US" sz="1600" dirty="0"/>
              <a:t> </a:t>
            </a:r>
            <a:r>
              <a:rPr lang="fr-FR" altLang="en-US" sz="1600" dirty="0" err="1"/>
              <a:t>can</a:t>
            </a:r>
            <a:r>
              <a:rPr lang="fr-FR" altLang="en-US" sz="1600" dirty="0"/>
              <a:t> have multiples instances but </a:t>
            </a:r>
            <a:r>
              <a:rPr lang="fr-FR" altLang="en-US" sz="1600" dirty="0" err="1"/>
              <a:t>can</a:t>
            </a:r>
            <a:r>
              <a:rPr lang="fr-FR" altLang="en-US" sz="1600" dirty="0"/>
              <a:t> </a:t>
            </a:r>
            <a:r>
              <a:rPr lang="fr-FR" altLang="en-US" sz="1600" dirty="0" err="1"/>
              <a:t>only</a:t>
            </a:r>
            <a:r>
              <a:rPr lang="fr-FR" altLang="en-US" sz="1600" dirty="0"/>
              <a:t> </a:t>
            </a:r>
            <a:r>
              <a:rPr lang="fr-FR" altLang="en-US" sz="1600" dirty="0" err="1"/>
              <a:t>be</a:t>
            </a:r>
            <a:r>
              <a:rPr lang="fr-FR" altLang="en-US" sz="1600" dirty="0"/>
              <a:t> </a:t>
            </a:r>
            <a:r>
              <a:rPr lang="fr-FR" altLang="en-US" sz="1600" dirty="0" err="1"/>
              <a:t>addressed</a:t>
            </a:r>
            <a:r>
              <a:rPr lang="fr-FR" altLang="en-US" sz="1600" dirty="0"/>
              <a:t> as a </a:t>
            </a:r>
            <a:r>
              <a:rPr lang="fr-FR" altLang="en-US" sz="1600" dirty="0" err="1"/>
              <a:t>whole</a:t>
            </a:r>
            <a:r>
              <a:rPr lang="fr-FR" altLang="en-US" sz="1600" dirty="0"/>
              <a:t> (</a:t>
            </a:r>
            <a:r>
              <a:rPr lang="fr-FR" altLang="en-US" sz="1600" dirty="0" err="1"/>
              <a:t>array</a:t>
            </a:r>
            <a:r>
              <a:rPr lang="fr-FR" altLang="en-US" sz="1600" dirty="0"/>
              <a:t>)</a:t>
            </a:r>
          </a:p>
          <a:p>
            <a:pPr lvl="1">
              <a:buClr>
                <a:srgbClr val="C00000"/>
              </a:buClr>
              <a:buFont typeface="Wingdings" panose="05000000000000000000" pitchFamily="2" charset="2"/>
              <a:buChar char="Ø"/>
            </a:pPr>
            <a:r>
              <a:rPr lang="fr-FR" altLang="en-US" sz="1600" dirty="0"/>
              <a:t>   The rational </a:t>
            </a:r>
            <a:r>
              <a:rPr lang="fr-FR" altLang="en-US" sz="1600" dirty="0" err="1"/>
              <a:t>should</a:t>
            </a:r>
            <a:r>
              <a:rPr lang="fr-FR" altLang="en-US" sz="1600" dirty="0"/>
              <a:t> to </a:t>
            </a:r>
            <a:r>
              <a:rPr lang="fr-FR" altLang="en-US" sz="1600" dirty="0" err="1"/>
              <a:t>individually</a:t>
            </a:r>
            <a:r>
              <a:rPr lang="fr-FR" altLang="en-US" sz="1600" dirty="0"/>
              <a:t>  </a:t>
            </a:r>
            <a:r>
              <a:rPr lang="fr-FR" altLang="en-US" sz="1600" dirty="0" err="1"/>
              <a:t>address</a:t>
            </a:r>
            <a:r>
              <a:rPr lang="fr-FR" altLang="en-US" sz="1600" dirty="0"/>
              <a:t> a certain Instance of an (Object </a:t>
            </a:r>
            <a:r>
              <a:rPr lang="fr-FR" altLang="en-US" sz="1600" dirty="0" err="1"/>
              <a:t>Instanc</a:t>
            </a:r>
            <a:r>
              <a:rPr lang="fr-FR" altLang="en-US" sz="1600" dirty="0"/>
              <a:t>) Resource </a:t>
            </a:r>
          </a:p>
          <a:p>
            <a:pPr marL="225425" lvl="1" indent="0">
              <a:buClr>
                <a:srgbClr val="C00000"/>
              </a:buClr>
              <a:buNone/>
            </a:pPr>
            <a:r>
              <a:rPr lang="fr-FR" altLang="en-US" sz="1600" dirty="0"/>
              <a:t>                      </a:t>
            </a:r>
            <a:r>
              <a:rPr lang="fr-FR" altLang="en-US" sz="1600" dirty="0" err="1"/>
              <a:t>e.g</a:t>
            </a:r>
            <a:r>
              <a:rPr lang="fr-FR" altLang="en-US" sz="1600" dirty="0"/>
              <a:t>. to </a:t>
            </a:r>
            <a:r>
              <a:rPr lang="fr-FR" altLang="en-US" sz="1600" dirty="0" err="1"/>
              <a:t>get</a:t>
            </a:r>
            <a:r>
              <a:rPr lang="fr-FR" altLang="en-US" sz="1600" dirty="0"/>
              <a:t> the value of an </a:t>
            </a:r>
            <a:r>
              <a:rPr lang="fr-FR" altLang="en-US" sz="1600" dirty="0" err="1"/>
              <a:t>individual</a:t>
            </a:r>
            <a:r>
              <a:rPr lang="fr-FR" altLang="en-US" sz="1600" dirty="0"/>
              <a:t> power source </a:t>
            </a:r>
            <a:r>
              <a:rPr lang="fr-FR" altLang="en-US" sz="1600" dirty="0" err="1"/>
              <a:t>maintained</a:t>
            </a:r>
            <a:r>
              <a:rPr lang="fr-FR" altLang="en-US" sz="1600" dirty="0"/>
              <a:t> in the </a:t>
            </a:r>
            <a:r>
              <a:rPr lang="fr-FR" altLang="en-US" sz="1600" dirty="0" err="1"/>
              <a:t>Device</a:t>
            </a:r>
            <a:r>
              <a:rPr lang="fr-FR" altLang="en-US" sz="1600" dirty="0"/>
              <a:t> Id:3 Object  </a:t>
            </a:r>
            <a:endParaRPr lang="fr-FR" altLang="en-US" sz="1600" dirty="0" smtClean="0"/>
          </a:p>
          <a:p>
            <a:pPr marL="225425" lvl="1" indent="0">
              <a:buClr>
                <a:srgbClr val="C00000"/>
              </a:buClr>
              <a:buNone/>
            </a:pPr>
            <a:endParaRPr lang="en-GB" altLang="en-US" sz="1200" b="1" dirty="0" smtClean="0"/>
          </a:p>
          <a:p>
            <a:pPr>
              <a:buClr>
                <a:srgbClr val="C00000"/>
              </a:buClr>
              <a:buFont typeface="Wingdings" panose="05000000000000000000" pitchFamily="2" charset="2"/>
              <a:buChar char="q"/>
            </a:pPr>
            <a:r>
              <a:rPr lang="en-GB" altLang="en-US" sz="2000" b="1" dirty="0" smtClean="0"/>
              <a:t> Proposal  :</a:t>
            </a:r>
            <a:r>
              <a:rPr lang="en-GB" sz="2000" dirty="0" smtClean="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extending </a:t>
            </a:r>
            <a:r>
              <a:rPr lang="en-GB" sz="1800" dirty="0">
                <a:ea typeface="Times New Roman" panose="02020603050405020304" pitchFamily="18" charset="0"/>
                <a:cs typeface="Times New Roman" panose="02020603050405020304" pitchFamily="18" charset="0"/>
              </a:rPr>
              <a:t>the Object path of some LwM2M  commands up to the Resource Instance </a:t>
            </a:r>
            <a:r>
              <a:rPr lang="en-GB" sz="1800" dirty="0" smtClean="0">
                <a:ea typeface="Times New Roman" panose="02020603050405020304" pitchFamily="18" charset="0"/>
                <a:cs typeface="Times New Roman" panose="02020603050405020304" pitchFamily="18" charset="0"/>
              </a:rPr>
              <a:t>ID </a:t>
            </a:r>
            <a:r>
              <a:rPr lang="fr-FR" altLang="zh-CN" sz="1800" b="1" dirty="0" smtClean="0"/>
              <a:t> </a:t>
            </a:r>
          </a:p>
          <a:p>
            <a:pPr marL="0" indent="0">
              <a:buClr>
                <a:srgbClr val="C00000"/>
              </a:buClr>
              <a:buNone/>
            </a:pPr>
            <a:endParaRPr lang="fr-FR" altLang="zh-CN" sz="1200" b="1" dirty="0" smtClean="0"/>
          </a:p>
          <a:p>
            <a:pPr>
              <a:buClr>
                <a:srgbClr val="C00000"/>
              </a:buClr>
              <a:buFont typeface="Wingdings" panose="05000000000000000000" pitchFamily="2" charset="2"/>
              <a:buChar char="q"/>
            </a:pPr>
            <a:r>
              <a:rPr lang="fr-FR" sz="2000" b="1" dirty="0"/>
              <a:t> </a:t>
            </a:r>
            <a:r>
              <a:rPr lang="en-GB" sz="2000" b="1" dirty="0" smtClean="0">
                <a:ea typeface="Times New Roman" panose="02020603050405020304" pitchFamily="18" charset="0"/>
                <a:cs typeface="Times New Roman" panose="02020603050405020304" pitchFamily="18" charset="0"/>
              </a:rPr>
              <a:t>Illustration  : </a:t>
            </a:r>
            <a:r>
              <a:rPr lang="en-GB" sz="1600" dirty="0" smtClean="0">
                <a:ea typeface="Times New Roman" panose="02020603050405020304" pitchFamily="18" charset="0"/>
                <a:cs typeface="Times New Roman" panose="02020603050405020304" pitchFamily="18" charset="0"/>
              </a:rPr>
              <a:t>Getting the value (mV) of the external battery supported by the Device Object ID:3 of a LwM2M Client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a)  LwM2M 1.0 Getting resources 6 &amp; 7     (e.g. external </a:t>
            </a:r>
            <a:r>
              <a:rPr lang="en-GB" sz="1600" dirty="0">
                <a:ea typeface="Times New Roman" panose="02020603050405020304" pitchFamily="18" charset="0"/>
                <a:cs typeface="Times New Roman" panose="02020603050405020304" pitchFamily="18" charset="0"/>
              </a:rPr>
              <a:t>battery is the second power resource instance</a:t>
            </a:r>
            <a:r>
              <a:rPr lang="en-GB" sz="1600" dirty="0" smtClean="0">
                <a:ea typeface="Times New Roman" panose="02020603050405020304" pitchFamily="18" charset="0"/>
                <a:cs typeface="Times New Roman" panose="02020603050405020304" pitchFamily="18" charset="0"/>
              </a:rPr>
              <a:t>)</a:t>
            </a:r>
          </a:p>
          <a:p>
            <a:pPr marL="225425" lvl="1" indent="0">
              <a:spcBef>
                <a:spcPts val="0"/>
              </a:spcBef>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tlv</a:t>
            </a:r>
            <a:r>
              <a:rPr lang="en-GB" sz="1600" dirty="0" smtClean="0">
                <a:ea typeface="Times New Roman" panose="02020603050405020304" pitchFamily="18" charset="0"/>
                <a:cs typeface="Times New Roman" panose="02020603050405020304" pitchFamily="18" charset="0"/>
              </a:rPr>
              <a:t>:              READ /3/0/6             86 06           41 00 01           41 01 02 </a:t>
            </a:r>
          </a:p>
          <a:p>
            <a:pPr marL="225425" lvl="1" indent="0">
              <a:spcBef>
                <a:spcPts val="0"/>
              </a:spcBef>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tlv</a:t>
            </a:r>
            <a:r>
              <a:rPr lang="en-GB" sz="1600" dirty="0" smtClean="0">
                <a:ea typeface="Times New Roman" panose="02020603050405020304" pitchFamily="18" charset="0"/>
                <a:cs typeface="Times New Roman" panose="02020603050405020304" pitchFamily="18" charset="0"/>
              </a:rPr>
              <a:t>:              READ </a:t>
            </a:r>
            <a:r>
              <a:rPr lang="en-GB" sz="1600" dirty="0">
                <a:ea typeface="Times New Roman" panose="02020603050405020304" pitchFamily="18" charset="0"/>
                <a:cs typeface="Times New Roman" panose="02020603050405020304" pitchFamily="18" charset="0"/>
              </a:rPr>
              <a:t>/</a:t>
            </a:r>
            <a:r>
              <a:rPr lang="en-GB" sz="1600" dirty="0" smtClean="0">
                <a:ea typeface="Times New Roman" panose="02020603050405020304" pitchFamily="18" charset="0"/>
                <a:cs typeface="Times New Roman" panose="02020603050405020304" pitchFamily="18" charset="0"/>
              </a:rPr>
              <a:t>3/0/7             88 07  08     42 00 0E D8     42 01 13 88</a:t>
            </a:r>
          </a:p>
          <a:p>
            <a:pPr marL="225425" lvl="1"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b) LwM2M 1.1 </a:t>
            </a:r>
            <a:r>
              <a:rPr lang="en-GB" sz="1600" dirty="0">
                <a:ea typeface="Times New Roman" panose="02020603050405020304" pitchFamily="18" charset="0"/>
                <a:cs typeface="Times New Roman" panose="02020603050405020304" pitchFamily="18" charset="0"/>
              </a:rPr>
              <a:t>Getting the value (mV) of the external battery (if any)   </a:t>
            </a:r>
            <a:endParaRPr lang="en-GB" sz="1600" dirty="0" smtClean="0">
              <a:ea typeface="Times New Roman" panose="02020603050405020304" pitchFamily="18" charset="0"/>
              <a:cs typeface="Times New Roman" panose="02020603050405020304" pitchFamily="18" charset="0"/>
            </a:endParaRPr>
          </a:p>
          <a:p>
            <a:pPr lvl="2">
              <a:buClr>
                <a:srgbClr val="C00000"/>
              </a:buClr>
            </a:pPr>
            <a:r>
              <a:rPr lang="en-GB" sz="1600" dirty="0" smtClean="0">
                <a:ea typeface="Times New Roman" panose="02020603050405020304" pitchFamily="18" charset="0"/>
                <a:cs typeface="Times New Roman" panose="02020603050405020304" pitchFamily="18" charset="0"/>
              </a:rPr>
              <a:t>Same step as before                                READ </a:t>
            </a:r>
            <a:r>
              <a:rPr lang="en-GB" sz="1600" dirty="0">
                <a:ea typeface="Times New Roman" panose="02020603050405020304" pitchFamily="18" charset="0"/>
                <a:cs typeface="Times New Roman" panose="02020603050405020304" pitchFamily="18" charset="0"/>
              </a:rPr>
              <a:t>/3/0/6             86 06           41 00 01           41 01 02 </a:t>
            </a:r>
            <a:endParaRPr lang="en-GB" sz="1600" dirty="0" smtClean="0">
              <a:ea typeface="Times New Roman" panose="02020603050405020304" pitchFamily="18" charset="0"/>
              <a:cs typeface="Times New Roman" panose="02020603050405020304" pitchFamily="18" charset="0"/>
            </a:endParaRPr>
          </a:p>
          <a:p>
            <a:pPr lvl="2">
              <a:buClr>
                <a:srgbClr val="C00000"/>
              </a:buClr>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Ext Bat Resource is </a:t>
            </a:r>
            <a:r>
              <a:rPr lang="en-GB" sz="1600" dirty="0">
                <a:ea typeface="Times New Roman" panose="02020603050405020304" pitchFamily="18" charset="0"/>
                <a:cs typeface="Times New Roman" panose="02020603050405020304" pitchFamily="18" charset="0"/>
              </a:rPr>
              <a:t>directly </a:t>
            </a:r>
            <a:r>
              <a:rPr lang="en-GB" sz="1600" dirty="0" smtClean="0">
                <a:ea typeface="Times New Roman" panose="02020603050405020304" pitchFamily="18" charset="0"/>
                <a:cs typeface="Times New Roman" panose="02020603050405020304" pitchFamily="18" charset="0"/>
              </a:rPr>
              <a:t>addressed   READ /3/0/7/1         0x1388            </a:t>
            </a:r>
            <a:endParaRPr lang="en-GB" sz="1600" dirty="0">
              <a:ea typeface="Times New Roman" panose="02020603050405020304" pitchFamily="18" charset="0"/>
              <a:cs typeface="Times New Roman" panose="02020603050405020304" pitchFamily="18" charset="0"/>
            </a:endParaRPr>
          </a:p>
        </p:txBody>
      </p:sp>
      <p:sp>
        <p:nvSpPr>
          <p:cNvPr id="8194" name="Rectangle 4"/>
          <p:cNvSpPr>
            <a:spLocks noGrp="1" noChangeArrowheads="1"/>
          </p:cNvSpPr>
          <p:nvPr>
            <p:ph type="title"/>
          </p:nvPr>
        </p:nvSpPr>
        <p:spPr>
          <a:xfrm>
            <a:off x="306388" y="233363"/>
            <a:ext cx="8748712" cy="703262"/>
          </a:xfrm>
        </p:spPr>
        <p:txBody>
          <a:bodyPr/>
          <a:lstStyle/>
          <a:p>
            <a:r>
              <a:rPr lang="fr-FR" altLang="en-US" dirty="0" smtClean="0">
                <a:ea typeface="ＭＳ Ｐゴシック" panose="020B0600070205080204" pitchFamily="34" charset="-128"/>
              </a:rPr>
              <a:t>1-LwM2M Extended </a:t>
            </a:r>
            <a:r>
              <a:rPr lang="fr-FR" altLang="en-US" dirty="0" err="1" smtClean="0">
                <a:ea typeface="ＭＳ Ｐゴシック" panose="020B0600070205080204" pitchFamily="34" charset="-128"/>
              </a:rPr>
              <a:t>Addressing</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a:t>
            </a:r>
            <a:r>
              <a:rPr lang="fr-FR" altLang="en-US" sz="1800" dirty="0" smtClean="0">
                <a:ea typeface="ＭＳ Ｐゴシック" panose="020B0600070205080204" pitchFamily="34" charset="-128"/>
              </a:rPr>
              <a:t>1/2 </a:t>
            </a:r>
            <a:r>
              <a:rPr lang="fr-FR" altLang="en-US" sz="1400" dirty="0">
                <a:solidFill>
                  <a:srgbClr val="C00000"/>
                </a:solidFill>
                <a:ea typeface="ＭＳ Ｐゴシック" panose="020B0600070205080204" pitchFamily="34" charset="-128"/>
              </a:rPr>
              <a:t>Gemalto</a:t>
            </a:r>
            <a:r>
              <a:rPr lang="fr-FR" altLang="en-US" sz="1800" dirty="0" smtClean="0">
                <a:ea typeface="ＭＳ Ｐゴシック" panose="020B0600070205080204" pitchFamily="34" charset="-128"/>
              </a:rPr>
              <a:t>) </a:t>
            </a:r>
            <a:endParaRPr lang="en-GB" altLang="en-US"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169988"/>
            <a:ext cx="8961437" cy="5237162"/>
          </a:xfrm>
        </p:spPr>
        <p:txBody>
          <a:bodyPr/>
          <a:lstStyle/>
          <a:p>
            <a:pPr lvl="1" indent="-341313">
              <a:buClr>
                <a:srgbClr val="C00000"/>
              </a:buClr>
              <a:buFont typeface="Wingdings" panose="05000000000000000000" pitchFamily="2" charset="2"/>
              <a:buChar char="q"/>
            </a:pPr>
            <a:r>
              <a:rPr lang="en-GB" altLang="en-US" sz="2400" b="1" dirty="0" smtClean="0">
                <a:solidFill>
                  <a:schemeClr val="accent1">
                    <a:lumMod val="50000"/>
                  </a:schemeClr>
                </a:solidFill>
              </a:rPr>
              <a:t> Impact </a:t>
            </a:r>
            <a:r>
              <a:rPr lang="en-GB" altLang="en-US" b="1" dirty="0" smtClean="0"/>
              <a:t>of the proposal  vs current LwM2M  TS 1.0</a:t>
            </a:r>
          </a:p>
          <a:p>
            <a:pPr marL="0" lvl="1" indent="0">
              <a:buClr>
                <a:srgbClr val="C00000"/>
              </a:buClr>
              <a:buNone/>
            </a:pPr>
            <a:endParaRPr lang="en-GB" altLang="en-US" b="1" dirty="0" smtClean="0"/>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Bootstrap Interface    </a:t>
            </a:r>
            <a:r>
              <a:rPr lang="en-GB" altLang="en-US" sz="1600" b="1" dirty="0" smtClean="0">
                <a:solidFill>
                  <a:schemeClr val="accent5">
                    <a:lumMod val="25000"/>
                  </a:schemeClr>
                </a:solidFill>
              </a:rPr>
              <a:t>: none</a:t>
            </a:r>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Notification Interface </a:t>
            </a:r>
            <a:r>
              <a:rPr lang="en-GB" altLang="en-US" sz="1600" b="1" dirty="0" smtClean="0">
                <a:solidFill>
                  <a:schemeClr val="accent5">
                    <a:lumMod val="25000"/>
                  </a:schemeClr>
                </a:solidFill>
              </a:rPr>
              <a:t>: none</a:t>
            </a:r>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Device Management &amp; Service Enablement </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Read Command : </a:t>
            </a:r>
            <a:r>
              <a:rPr lang="en-GB" altLang="en-US" sz="1600" b="1" dirty="0" smtClean="0">
                <a:solidFill>
                  <a:srgbClr val="C00000"/>
                </a:solidFill>
              </a:rPr>
              <a:t>Extended path   / Object/ Object Instance / Resource / Resource Instance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Discover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Write Command </a:t>
            </a:r>
            <a:r>
              <a:rPr lang="en-GB" altLang="en-US" sz="1600" b="1" dirty="0" smtClean="0">
                <a:solidFill>
                  <a:srgbClr val="C00000"/>
                </a:solidFill>
              </a:rPr>
              <a:t>: </a:t>
            </a:r>
            <a:r>
              <a:rPr lang="en-GB" altLang="en-US" sz="1600" b="1" dirty="0">
                <a:solidFill>
                  <a:srgbClr val="C00000"/>
                </a:solidFill>
              </a:rPr>
              <a:t>Extended path   / Object/ Object Instance / Resource / Resource </a:t>
            </a:r>
            <a:r>
              <a:rPr lang="en-GB" altLang="en-US" sz="1600" b="1" dirty="0" smtClean="0">
                <a:solidFill>
                  <a:srgbClr val="C00000"/>
                </a:solidFill>
              </a:rPr>
              <a:t>Instance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Write-Attributes command </a:t>
            </a:r>
            <a:r>
              <a:rPr lang="en-GB" altLang="en-US" sz="1600" b="1" dirty="0">
                <a:solidFill>
                  <a:schemeClr val="accent5">
                    <a:lumMod val="25000"/>
                  </a:schemeClr>
                </a:solidFill>
              </a:rPr>
              <a:t>: no </a:t>
            </a:r>
            <a:r>
              <a:rPr lang="en-GB" altLang="en-US" sz="1600" b="1" dirty="0" smtClean="0">
                <a:solidFill>
                  <a:schemeClr val="accent5">
                    <a:lumMod val="25000"/>
                  </a:schemeClr>
                </a:solidFill>
              </a:rPr>
              <a:t>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Execute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Create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Delete command </a:t>
            </a:r>
            <a:r>
              <a:rPr lang="en-GB" altLang="en-US" sz="1600" b="1" dirty="0">
                <a:solidFill>
                  <a:schemeClr val="accent5">
                    <a:lumMod val="25000"/>
                  </a:schemeClr>
                </a:solidFill>
              </a:rPr>
              <a:t>: no change</a:t>
            </a:r>
          </a:p>
          <a:p>
            <a:pPr marL="1366837" lvl="5" indent="0">
              <a:buClr>
                <a:srgbClr val="C00000"/>
              </a:buClr>
              <a:buSzPct val="100000"/>
              <a:buNone/>
            </a:pPr>
            <a:endParaRPr lang="en-GB" altLang="en-US" sz="1400" b="1" dirty="0" smtClean="0"/>
          </a:p>
          <a:p>
            <a:pPr>
              <a:buClr>
                <a:srgbClr val="C00000"/>
              </a:buClr>
              <a:buSzPct val="73000"/>
              <a:buFont typeface="Wingdings" panose="05000000000000000000" pitchFamily="2" charset="2"/>
              <a:buChar char="q"/>
            </a:pPr>
            <a:r>
              <a:rPr lang="en-US" sz="2800" dirty="0" smtClean="0"/>
              <a:t> </a:t>
            </a:r>
            <a:r>
              <a:rPr lang="en-US" sz="2400" dirty="0" smtClean="0"/>
              <a:t>Supporters </a:t>
            </a:r>
            <a:r>
              <a:rPr lang="en-US" sz="2400" dirty="0"/>
              <a:t>: </a:t>
            </a:r>
            <a:r>
              <a:rPr lang="en-US" sz="2000" b="1" dirty="0">
                <a:solidFill>
                  <a:srgbClr val="002060"/>
                </a:solidFill>
              </a:rPr>
              <a:t>Gemalto</a:t>
            </a:r>
            <a:r>
              <a:rPr lang="en-US" sz="2000" b="1" dirty="0" smtClean="0">
                <a:solidFill>
                  <a:srgbClr val="FF0000"/>
                </a:solidFill>
              </a:rPr>
              <a:t>*,</a:t>
            </a:r>
            <a:r>
              <a:rPr lang="en-US" sz="2000" b="1" dirty="0" smtClean="0">
                <a:solidFill>
                  <a:schemeClr val="accent1">
                    <a:lumMod val="50000"/>
                  </a:schemeClr>
                </a:solidFill>
              </a:rPr>
              <a:t> </a:t>
            </a:r>
            <a:r>
              <a:rPr lang="en-US" sz="2000" b="1" dirty="0" smtClean="0">
                <a:solidFill>
                  <a:srgbClr val="002060"/>
                </a:solidFill>
              </a:rPr>
              <a:t>Sierra Wireless, ARM, ORANGE</a:t>
            </a:r>
            <a:endParaRPr lang="en-US" sz="2000" b="1" dirty="0">
              <a:solidFill>
                <a:srgbClr val="002060"/>
              </a:solidFill>
            </a:endParaRPr>
          </a:p>
          <a:p>
            <a:pPr>
              <a:buFontTx/>
              <a:buNone/>
            </a:pPr>
            <a:r>
              <a:rPr lang="en-GB" altLang="en-US" sz="2000" b="1" u="sng" dirty="0" smtClean="0">
                <a:solidFill>
                  <a:srgbClr val="C00000"/>
                </a:solidFill>
              </a:rPr>
              <a:t>*</a:t>
            </a:r>
            <a:r>
              <a:rPr lang="en-GB" altLang="en-US" b="1" u="sng" dirty="0" smtClean="0">
                <a:solidFill>
                  <a:srgbClr val="C00000"/>
                </a:solidFill>
              </a:rPr>
              <a:t> </a:t>
            </a:r>
            <a:r>
              <a:rPr lang="en-GB" altLang="en-US" sz="1600" b="1" u="sng" dirty="0" smtClean="0">
                <a:solidFill>
                  <a:srgbClr val="C00000"/>
                </a:solidFill>
              </a:rPr>
              <a:t>Submitter</a:t>
            </a:r>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1-LwM2M </a:t>
            </a:r>
            <a:r>
              <a:rPr lang="fr-FR" altLang="en-US" dirty="0">
                <a:ea typeface="ＭＳ Ｐゴシック" panose="020B0600070205080204" pitchFamily="34" charset="-128"/>
              </a:rPr>
              <a:t>Extended </a:t>
            </a:r>
            <a:r>
              <a:rPr lang="fr-FR" altLang="en-US" dirty="0" err="1" smtClean="0">
                <a:ea typeface="ＭＳ Ｐゴシック" panose="020B0600070205080204" pitchFamily="34" charset="-128"/>
              </a:rPr>
              <a:t>Addressing</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a:t>
            </a:r>
            <a:r>
              <a:rPr lang="fr-FR" altLang="en-US" sz="1800" dirty="0" smtClean="0">
                <a:ea typeface="ＭＳ Ｐゴシック" panose="020B0600070205080204" pitchFamily="34" charset="-128"/>
              </a:rPr>
              <a:t>2/2</a:t>
            </a:r>
            <a:r>
              <a:rPr lang="fr-FR" altLang="en-US" sz="1800" dirty="0">
                <a:solidFill>
                  <a:srgbClr val="FF0000"/>
                </a:solidFill>
                <a:ea typeface="ＭＳ Ｐゴシック" panose="020B0600070205080204" pitchFamily="34" charset="-128"/>
              </a:rPr>
              <a:t> </a:t>
            </a:r>
            <a:r>
              <a:rPr lang="fr-FR" altLang="en-US" sz="1400" dirty="0">
                <a:solidFill>
                  <a:srgbClr val="C00000"/>
                </a:solidFill>
                <a:ea typeface="ＭＳ Ｐゴシック" panose="020B0600070205080204" pitchFamily="34" charset="-128"/>
              </a:rPr>
              <a:t>Gemalto</a:t>
            </a:r>
            <a:r>
              <a:rPr lang="fr-FR" altLang="en-US" sz="1800" dirty="0" smtClean="0">
                <a:ea typeface="ＭＳ Ｐゴシック" panose="020B0600070205080204" pitchFamily="34" charset="-128"/>
              </a:rPr>
              <a:t>)  </a:t>
            </a:r>
            <a:endParaRPr lang="en-GB" altLang="en-US" sz="1800" dirty="0" smtClean="0"/>
          </a:p>
        </p:txBody>
      </p:sp>
    </p:spTree>
    <p:extLst>
      <p:ext uri="{BB962C8B-B14F-4D97-AF65-F5344CB8AC3E}">
        <p14:creationId xmlns:p14="http://schemas.microsoft.com/office/powerpoint/2010/main" val="1354125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2-LwM2M Compact Media Type </a:t>
            </a:r>
            <a:r>
              <a:rPr lang="fr-FR" altLang="en-US" sz="1800" dirty="0" smtClean="0">
                <a:ea typeface="ＭＳ Ｐゴシック" panose="020B0600070205080204" pitchFamily="34" charset="-128"/>
              </a:rPr>
              <a:t>(</a:t>
            </a:r>
            <a:r>
              <a:rPr lang="fr-FR" altLang="en-US" sz="1800" dirty="0" smtClean="0">
                <a:ea typeface="ＭＳ Ｐゴシック" panose="020B0600070205080204" pitchFamily="34" charset="-128"/>
              </a:rPr>
              <a:t>1/2</a:t>
            </a:r>
            <a:r>
              <a:rPr lang="fr-FR" altLang="en-US" sz="1800" dirty="0">
                <a:solidFill>
                  <a:srgbClr val="FF0000"/>
                </a:solidFill>
                <a:ea typeface="ＭＳ Ｐゴシック" panose="020B0600070205080204" pitchFamily="34" charset="-128"/>
              </a:rPr>
              <a:t> </a:t>
            </a:r>
            <a:r>
              <a:rPr lang="fr-FR" altLang="en-US" sz="1400" dirty="0">
                <a:solidFill>
                  <a:srgbClr val="C00000"/>
                </a:solidFill>
                <a:ea typeface="ＭＳ Ｐゴシック" panose="020B0600070205080204" pitchFamily="34" charset="-128"/>
              </a:rPr>
              <a:t>Gemalto</a:t>
            </a:r>
            <a:r>
              <a:rPr lang="fr-FR" altLang="en-US" sz="1800" dirty="0" smtClean="0">
                <a:ea typeface="ＭＳ Ｐゴシック" panose="020B0600070205080204" pitchFamily="34" charset="-128"/>
              </a:rPr>
              <a:t>) </a:t>
            </a:r>
            <a:endParaRPr lang="en-GB" altLang="en-US" sz="1800" dirty="0" smtClean="0"/>
          </a:p>
        </p:txBody>
      </p:sp>
      <p:sp>
        <p:nvSpPr>
          <p:cNvPr id="8195" name="Rectangle 5"/>
          <p:cNvSpPr>
            <a:spLocks noGrp="1" noChangeArrowheads="1"/>
          </p:cNvSpPr>
          <p:nvPr>
            <p:ph type="body" idx="1"/>
          </p:nvPr>
        </p:nvSpPr>
        <p:spPr>
          <a:xfrm>
            <a:off x="306388" y="1149350"/>
            <a:ext cx="8947149" cy="5237162"/>
          </a:xfrm>
        </p:spPr>
        <p:txBody>
          <a:bodyPr/>
          <a:lstStyle/>
          <a:p>
            <a:pPr>
              <a:buClr>
                <a:srgbClr val="C00000"/>
              </a:buClr>
              <a:buFont typeface="Wingdings" panose="05000000000000000000" pitchFamily="2" charset="2"/>
              <a:buChar char="q"/>
            </a:pPr>
            <a:r>
              <a:rPr lang="en-GB" altLang="en-US" sz="2000" b="1" dirty="0" smtClean="0"/>
              <a:t>  Rationale </a:t>
            </a:r>
            <a:r>
              <a:rPr lang="en-GB" altLang="en-US" sz="2000" b="1" dirty="0"/>
              <a:t>:</a:t>
            </a:r>
            <a:r>
              <a:rPr lang="zh-CN" altLang="en-US" sz="2000" b="1" dirty="0"/>
              <a:t>    </a:t>
            </a:r>
            <a:r>
              <a:rPr lang="en-US" altLang="zh-CN" sz="2000" b="1" dirty="0"/>
              <a:t>L</a:t>
            </a:r>
            <a:r>
              <a:rPr lang="fr-FR" altLang="zh-CN" sz="2000" b="1" dirty="0"/>
              <a:t>wM2M 1.0  supports application/vnd.oma.lwm2m+json media type </a:t>
            </a:r>
          </a:p>
          <a:p>
            <a:pPr lvl="1">
              <a:buClr>
                <a:srgbClr val="C00000"/>
              </a:buClr>
              <a:buFont typeface="Wingdings" panose="05000000000000000000" pitchFamily="2" charset="2"/>
              <a:buChar char="Ø"/>
            </a:pPr>
            <a:r>
              <a:rPr lang="fr-FR" altLang="en-US" sz="1600" dirty="0"/>
              <a:t>   </a:t>
            </a:r>
            <a:r>
              <a:rPr lang="fr-FR" altLang="en-US" sz="1800" dirty="0" smtClean="0"/>
              <a:t>data </a:t>
            </a:r>
            <a:r>
              <a:rPr lang="fr-FR" altLang="en-US" sz="1800" dirty="0"/>
              <a:t>format </a:t>
            </a:r>
            <a:r>
              <a:rPr lang="fr-FR" altLang="en-US" sz="1800" dirty="0" err="1" smtClean="0"/>
              <a:t>is</a:t>
            </a:r>
            <a:r>
              <a:rPr lang="fr-FR" altLang="en-US" sz="1800" dirty="0" smtClean="0"/>
              <a:t> </a:t>
            </a:r>
            <a:r>
              <a:rPr lang="fr-FR" altLang="en-US" sz="1800" dirty="0" err="1" smtClean="0"/>
              <a:t>structured</a:t>
            </a:r>
            <a:r>
              <a:rPr lang="fr-FR" altLang="en-US" sz="1800" dirty="0" smtClean="0"/>
              <a:t> </a:t>
            </a:r>
            <a:r>
              <a:rPr lang="fr-FR" altLang="en-US" sz="1800" dirty="0" err="1" smtClean="0"/>
              <a:t>according</a:t>
            </a:r>
            <a:r>
              <a:rPr lang="fr-FR" altLang="en-US" sz="1800" dirty="0" smtClean="0"/>
              <a:t> </a:t>
            </a:r>
            <a:r>
              <a:rPr lang="fr-FR" altLang="en-US" sz="1800" dirty="0"/>
              <a:t>to SENML </a:t>
            </a:r>
            <a:r>
              <a:rPr lang="fr-FR" altLang="en-US" sz="1800" dirty="0" err="1"/>
              <a:t>semantics</a:t>
            </a:r>
            <a:r>
              <a:rPr lang="fr-FR" altLang="en-US" sz="1800" dirty="0"/>
              <a:t>  (</a:t>
            </a:r>
            <a:r>
              <a:rPr lang="fr-FR" altLang="en-US" sz="1800" dirty="0" err="1"/>
              <a:t>easy</a:t>
            </a:r>
            <a:r>
              <a:rPr lang="fr-FR" altLang="en-US" sz="1800" dirty="0"/>
              <a:t>  to </a:t>
            </a:r>
            <a:r>
              <a:rPr lang="fr-FR" altLang="en-US" sz="1800" dirty="0" err="1"/>
              <a:t>read</a:t>
            </a:r>
            <a:r>
              <a:rPr lang="fr-FR" altLang="en-US" sz="1800" dirty="0"/>
              <a:t> / </a:t>
            </a:r>
            <a:r>
              <a:rPr lang="fr-FR" altLang="en-US" sz="1800" dirty="0" err="1"/>
              <a:t>timestamp</a:t>
            </a:r>
            <a:r>
              <a:rPr lang="fr-FR" altLang="en-US" sz="1800" dirty="0"/>
              <a:t> support ..)  </a:t>
            </a:r>
          </a:p>
          <a:p>
            <a:pPr lvl="1">
              <a:buClr>
                <a:srgbClr val="C00000"/>
              </a:buClr>
              <a:buFont typeface="Wingdings" panose="05000000000000000000" pitchFamily="2" charset="2"/>
              <a:buChar char="Ø"/>
            </a:pPr>
            <a:r>
              <a:rPr lang="fr-FR" altLang="en-US" sz="1800" dirty="0"/>
              <a:t>   </a:t>
            </a:r>
            <a:r>
              <a:rPr lang="fr-FR" altLang="en-US" sz="1800" dirty="0" err="1" smtClean="0"/>
              <a:t>json</a:t>
            </a:r>
            <a:r>
              <a:rPr lang="fr-FR" altLang="en-US" sz="1800" dirty="0" smtClean="0"/>
              <a:t> </a:t>
            </a:r>
            <a:r>
              <a:rPr lang="fr-FR" altLang="en-US" sz="1800" dirty="0" err="1" smtClean="0"/>
              <a:t>still</a:t>
            </a:r>
            <a:r>
              <a:rPr lang="fr-FR" altLang="en-US" sz="1800" dirty="0" smtClean="0"/>
              <a:t>  </a:t>
            </a:r>
            <a:r>
              <a:rPr lang="fr-FR" altLang="en-US" sz="1800" dirty="0" err="1"/>
              <a:t>too</a:t>
            </a:r>
            <a:r>
              <a:rPr lang="fr-FR" altLang="en-US" sz="1800" dirty="0"/>
              <a:t> </a:t>
            </a:r>
            <a:r>
              <a:rPr lang="fr-FR" altLang="en-US" sz="1800" dirty="0" err="1"/>
              <a:t>verbose</a:t>
            </a:r>
            <a:r>
              <a:rPr lang="fr-FR" altLang="en-US" sz="1800" dirty="0"/>
              <a:t> </a:t>
            </a:r>
            <a:r>
              <a:rPr lang="fr-FR" altLang="en-US" sz="1800" dirty="0" err="1"/>
              <a:t>compared</a:t>
            </a:r>
            <a:r>
              <a:rPr lang="fr-FR" altLang="en-US" sz="1800" dirty="0"/>
              <a:t> to </a:t>
            </a:r>
            <a:r>
              <a:rPr lang="fr-FR" altLang="zh-CN" sz="1800" dirty="0"/>
              <a:t>application/vnd.oma.lwm2m+tlv media type </a:t>
            </a:r>
          </a:p>
          <a:p>
            <a:pPr marL="225425" lvl="1" indent="0">
              <a:buClr>
                <a:srgbClr val="C00000"/>
              </a:buClr>
              <a:buNone/>
            </a:pPr>
            <a:r>
              <a:rPr lang="fr-FR" altLang="en-US" sz="1800" dirty="0"/>
              <a:t>       </a:t>
            </a:r>
            <a:r>
              <a:rPr lang="fr-FR" altLang="en-US" sz="1800" dirty="0" err="1"/>
              <a:t>e.g</a:t>
            </a:r>
            <a:r>
              <a:rPr lang="fr-FR" altLang="en-US" sz="1800" dirty="0"/>
              <a:t> : </a:t>
            </a:r>
            <a:r>
              <a:rPr lang="fr-FR" altLang="en-US" sz="1800" dirty="0" err="1"/>
              <a:t>example</a:t>
            </a:r>
            <a:r>
              <a:rPr lang="fr-FR" altLang="en-US" sz="1800" dirty="0"/>
              <a:t> p23    :     Read  /3/0     </a:t>
            </a:r>
            <a:r>
              <a:rPr lang="fr-FR" altLang="en-US" sz="1800" dirty="0" smtClean="0"/>
              <a:t>    457 </a:t>
            </a:r>
            <a:r>
              <a:rPr lang="fr-FR" altLang="en-US" sz="1800" dirty="0"/>
              <a:t>Bytes are </a:t>
            </a:r>
            <a:r>
              <a:rPr lang="fr-FR" altLang="en-US" sz="1800" dirty="0" err="1"/>
              <a:t>returned</a:t>
            </a:r>
            <a:r>
              <a:rPr lang="fr-FR" altLang="en-US" sz="1800" dirty="0"/>
              <a:t> </a:t>
            </a:r>
            <a:r>
              <a:rPr lang="fr-FR" altLang="en-US" sz="1800" dirty="0" err="1"/>
              <a:t>through</a:t>
            </a:r>
            <a:r>
              <a:rPr lang="fr-FR" altLang="en-US" sz="1800" dirty="0"/>
              <a:t> </a:t>
            </a:r>
            <a:r>
              <a:rPr lang="fr-FR" altLang="en-US" sz="1800" dirty="0" err="1"/>
              <a:t>json</a:t>
            </a:r>
            <a:r>
              <a:rPr lang="fr-FR" altLang="en-US" sz="1800" dirty="0"/>
              <a:t> </a:t>
            </a:r>
            <a:r>
              <a:rPr lang="fr-FR" altLang="en-US" sz="1800" dirty="0" smtClean="0"/>
              <a:t>Content-Format</a:t>
            </a:r>
          </a:p>
          <a:p>
            <a:pPr marL="225425" lvl="1" indent="0">
              <a:buClr>
                <a:srgbClr val="C00000"/>
              </a:buClr>
              <a:buNone/>
            </a:pPr>
            <a:r>
              <a:rPr lang="fr-FR" altLang="en-US" sz="1800" dirty="0"/>
              <a:t> </a:t>
            </a:r>
            <a:r>
              <a:rPr lang="fr-FR" altLang="en-US" sz="1800" dirty="0" smtClean="0"/>
              <a:t>                                                      </a:t>
            </a:r>
            <a:r>
              <a:rPr lang="fr-FR" altLang="en-US" sz="1800" dirty="0" err="1"/>
              <a:t>while</a:t>
            </a:r>
            <a:r>
              <a:rPr lang="fr-FR" altLang="en-US" sz="1800" dirty="0"/>
              <a:t> </a:t>
            </a:r>
            <a:r>
              <a:rPr lang="fr-FR" altLang="en-US" sz="1800" dirty="0" err="1"/>
              <a:t>only</a:t>
            </a:r>
            <a:r>
              <a:rPr lang="fr-FR" altLang="en-US" sz="1800" dirty="0"/>
              <a:t> 124 </a:t>
            </a:r>
            <a:r>
              <a:rPr lang="fr-FR" altLang="en-US" sz="1800" dirty="0" smtClean="0"/>
              <a:t>Bytes </a:t>
            </a:r>
            <a:r>
              <a:rPr lang="fr-FR" altLang="en-US" sz="1800" dirty="0"/>
              <a:t>are </a:t>
            </a:r>
            <a:r>
              <a:rPr lang="fr-FR" altLang="en-US" sz="1800" dirty="0" err="1"/>
              <a:t>needed</a:t>
            </a:r>
            <a:r>
              <a:rPr lang="fr-FR" altLang="en-US" sz="1800" dirty="0"/>
              <a:t> in </a:t>
            </a:r>
            <a:r>
              <a:rPr lang="fr-FR" altLang="en-US" sz="1800" dirty="0" err="1"/>
              <a:t>using</a:t>
            </a:r>
            <a:r>
              <a:rPr lang="fr-FR" altLang="en-US" sz="1800" dirty="0"/>
              <a:t> </a:t>
            </a:r>
            <a:r>
              <a:rPr lang="fr-FR" altLang="en-US" sz="1800" dirty="0" err="1"/>
              <a:t>tlv</a:t>
            </a:r>
            <a:r>
              <a:rPr lang="fr-FR" altLang="en-US" sz="1800" dirty="0"/>
              <a:t> Content-Format  </a:t>
            </a:r>
            <a:endParaRPr lang="en-GB" altLang="en-US" sz="1800" dirty="0"/>
          </a:p>
          <a:p>
            <a:pPr>
              <a:buClr>
                <a:srgbClr val="C00000"/>
              </a:buClr>
              <a:buFont typeface="Wingdings" panose="05000000000000000000" pitchFamily="2" charset="2"/>
              <a:buChar char="q"/>
            </a:pPr>
            <a:endParaRPr lang="en-GB" altLang="en-US" sz="1800" b="1" dirty="0" smtClean="0"/>
          </a:p>
          <a:p>
            <a:pPr>
              <a:buClr>
                <a:srgbClr val="C00000"/>
              </a:buClr>
              <a:buFont typeface="Wingdings" panose="05000000000000000000" pitchFamily="2" charset="2"/>
              <a:buChar char="q"/>
            </a:pPr>
            <a:r>
              <a:rPr lang="en-GB" altLang="en-US" sz="2000" b="1" dirty="0" smtClean="0"/>
              <a:t>  Proposal : </a:t>
            </a:r>
            <a:r>
              <a:rPr lang="zh-CN" altLang="en-US" sz="2000" b="1" dirty="0" smtClean="0"/>
              <a:t> </a:t>
            </a:r>
            <a:r>
              <a:rPr lang="en-US" altLang="zh-CN" sz="2000" b="1" dirty="0" smtClean="0"/>
              <a:t>L</a:t>
            </a:r>
            <a:r>
              <a:rPr lang="fr-FR" altLang="zh-CN" sz="2000" b="1" dirty="0" smtClean="0"/>
              <a:t>wM2M 1.1  </a:t>
            </a:r>
            <a:r>
              <a:rPr lang="fr-FR" altLang="zh-CN" sz="2000" b="1" dirty="0" err="1" smtClean="0"/>
              <a:t>could</a:t>
            </a:r>
            <a:r>
              <a:rPr lang="fr-FR" altLang="zh-CN" sz="2000" b="1" dirty="0" smtClean="0"/>
              <a:t>  support CBOR </a:t>
            </a:r>
            <a:r>
              <a:rPr lang="fr-FR" altLang="zh-CN" sz="1800" b="1" dirty="0" smtClean="0"/>
              <a:t> (RFC 7049) </a:t>
            </a:r>
            <a:r>
              <a:rPr lang="fr-FR" altLang="zh-CN" sz="2000" b="1" dirty="0" smtClean="0"/>
              <a:t>as an </a:t>
            </a:r>
            <a:r>
              <a:rPr lang="fr-FR" altLang="zh-CN" sz="2000" b="1" dirty="0" err="1" smtClean="0"/>
              <a:t>additional</a:t>
            </a:r>
            <a:r>
              <a:rPr lang="fr-FR" altLang="zh-CN" sz="2000" b="1" dirty="0" smtClean="0"/>
              <a:t> Media Type                                                    </a:t>
            </a:r>
          </a:p>
          <a:p>
            <a:pPr marL="0" indent="0">
              <a:buClr>
                <a:srgbClr val="C00000"/>
              </a:buClr>
              <a:buNone/>
            </a:pPr>
            <a:r>
              <a:rPr lang="fr-FR" altLang="zh-CN" sz="2000" b="1" dirty="0"/>
              <a:t> </a:t>
            </a:r>
            <a:r>
              <a:rPr lang="fr-FR" altLang="zh-CN" sz="2000" b="1" dirty="0" smtClean="0"/>
              <a:t>                     =&gt; application/vnd.oma.lwm2m+cbor media type </a:t>
            </a:r>
          </a:p>
          <a:p>
            <a:pPr marL="0" indent="0">
              <a:buClr>
                <a:srgbClr val="C00000"/>
              </a:buClr>
              <a:buNone/>
            </a:pPr>
            <a:endParaRPr lang="fr-FR" altLang="zh-CN" sz="2000" b="1" dirty="0" smtClean="0"/>
          </a:p>
          <a:p>
            <a:pPr lvl="1">
              <a:buClr>
                <a:srgbClr val="C00000"/>
              </a:buClr>
              <a:buFont typeface="Wingdings" panose="05000000000000000000" pitchFamily="2" charset="2"/>
              <a:buChar char="Ø"/>
            </a:pPr>
            <a:r>
              <a:rPr lang="fr-FR" altLang="en-US" sz="1600" b="1" dirty="0" smtClean="0"/>
              <a:t>   </a:t>
            </a:r>
            <a:r>
              <a:rPr lang="fr-FR" altLang="en-US" sz="1800" dirty="0" smtClean="0"/>
              <a:t>data format </a:t>
            </a:r>
            <a:r>
              <a:rPr lang="fr-FR" altLang="en-US" sz="1800" dirty="0" err="1" smtClean="0"/>
              <a:t>structured</a:t>
            </a:r>
            <a:r>
              <a:rPr lang="fr-FR" altLang="en-US" sz="1800" dirty="0" smtClean="0"/>
              <a:t> </a:t>
            </a:r>
            <a:r>
              <a:rPr lang="fr-FR" altLang="en-US" sz="1800" dirty="0" err="1" smtClean="0"/>
              <a:t>according</a:t>
            </a:r>
            <a:r>
              <a:rPr lang="fr-FR" altLang="en-US" sz="1800" dirty="0" smtClean="0"/>
              <a:t> to SENML </a:t>
            </a:r>
            <a:r>
              <a:rPr lang="fr-FR" altLang="en-US" sz="1800" dirty="0" err="1" smtClean="0"/>
              <a:t>semantics</a:t>
            </a:r>
            <a:r>
              <a:rPr lang="fr-FR" altLang="en-US" sz="1800" dirty="0" smtClean="0"/>
              <a:t>  </a:t>
            </a:r>
            <a:r>
              <a:rPr lang="fr-FR" altLang="en-US" sz="1800" dirty="0" err="1" smtClean="0"/>
              <a:t>is</a:t>
            </a:r>
            <a:r>
              <a:rPr lang="fr-FR" altLang="en-US" sz="1800" dirty="0" smtClean="0"/>
              <a:t>  </a:t>
            </a:r>
            <a:r>
              <a:rPr lang="fr-FR" altLang="en-US" sz="1800" dirty="0" err="1" smtClean="0"/>
              <a:t>maintained</a:t>
            </a:r>
            <a:r>
              <a:rPr lang="fr-FR" altLang="en-US" sz="1800" dirty="0" smtClean="0"/>
              <a:t> </a:t>
            </a:r>
          </a:p>
          <a:p>
            <a:pPr lvl="1">
              <a:buClr>
                <a:srgbClr val="C00000"/>
              </a:buClr>
              <a:buFont typeface="Wingdings" panose="05000000000000000000" pitchFamily="2" charset="2"/>
              <a:buChar char="Ø"/>
            </a:pPr>
            <a:r>
              <a:rPr lang="fr-FR" altLang="en-US" sz="1800" dirty="0"/>
              <a:t> </a:t>
            </a:r>
            <a:r>
              <a:rPr lang="fr-FR" altLang="en-US" sz="1800" dirty="0" smtClean="0"/>
              <a:t>  CBOR </a:t>
            </a:r>
            <a:r>
              <a:rPr lang="fr-FR" altLang="en-US" sz="1800" dirty="0" err="1" smtClean="0"/>
              <a:t>binary</a:t>
            </a:r>
            <a:r>
              <a:rPr lang="fr-FR" altLang="en-US" sz="1800" dirty="0" smtClean="0"/>
              <a:t> </a:t>
            </a:r>
            <a:r>
              <a:rPr lang="fr-FR" altLang="en-US" sz="1800" dirty="0" err="1" smtClean="0"/>
              <a:t>coding</a:t>
            </a:r>
            <a:r>
              <a:rPr lang="fr-FR" altLang="en-US" sz="1800" dirty="0" smtClean="0"/>
              <a:t> </a:t>
            </a:r>
            <a:r>
              <a:rPr lang="fr-FR" altLang="en-US" sz="1800" dirty="0" err="1" smtClean="0"/>
              <a:t>is</a:t>
            </a:r>
            <a:r>
              <a:rPr lang="fr-FR" altLang="en-US" sz="1800" dirty="0" smtClean="0"/>
              <a:t> </a:t>
            </a:r>
            <a:r>
              <a:rPr lang="fr-FR" altLang="en-US" sz="1800" dirty="0" err="1" smtClean="0"/>
              <a:t>used</a:t>
            </a:r>
            <a:r>
              <a:rPr lang="fr-FR" altLang="en-US" sz="1800" dirty="0" smtClean="0"/>
              <a:t> </a:t>
            </a:r>
            <a:r>
              <a:rPr lang="fr-FR" altLang="en-US" sz="1800" dirty="0" err="1" smtClean="0"/>
              <a:t>instead</a:t>
            </a:r>
            <a:r>
              <a:rPr lang="fr-FR" altLang="en-US" sz="1800" dirty="0" smtClean="0"/>
              <a:t> of JSON </a:t>
            </a:r>
            <a:r>
              <a:rPr lang="fr-FR" altLang="en-US" sz="1800" dirty="0" err="1" smtClean="0"/>
              <a:t>text</a:t>
            </a:r>
            <a:r>
              <a:rPr lang="fr-FR" altLang="en-US" sz="1800" dirty="0" smtClean="0"/>
              <a:t> format : </a:t>
            </a:r>
            <a:r>
              <a:rPr lang="fr-FR" altLang="en-US" sz="1800" dirty="0" err="1" smtClean="0"/>
              <a:t>compactness</a:t>
            </a:r>
            <a:r>
              <a:rPr lang="fr-FR" altLang="en-US" sz="1800" dirty="0" smtClean="0"/>
              <a:t> gain </a:t>
            </a:r>
          </a:p>
          <a:p>
            <a:pPr marL="225425" lvl="1" indent="0">
              <a:buClr>
                <a:srgbClr val="C00000"/>
              </a:buClr>
              <a:buNone/>
            </a:pPr>
            <a:r>
              <a:rPr lang="fr-FR" altLang="en-US" sz="1800" dirty="0" smtClean="0"/>
              <a:t>               =&gt;  </a:t>
            </a:r>
            <a:r>
              <a:rPr lang="fr-FR" altLang="en-US" sz="1800" dirty="0" err="1" smtClean="0"/>
              <a:t>e.g</a:t>
            </a:r>
            <a:r>
              <a:rPr lang="fr-FR" altLang="en-US" sz="1800" dirty="0" smtClean="0"/>
              <a:t> : </a:t>
            </a:r>
            <a:r>
              <a:rPr lang="fr-FR" altLang="en-US" sz="1800" dirty="0" err="1" smtClean="0"/>
              <a:t>same</a:t>
            </a:r>
            <a:r>
              <a:rPr lang="fr-FR" altLang="en-US" sz="1800" dirty="0" smtClean="0"/>
              <a:t> </a:t>
            </a:r>
            <a:r>
              <a:rPr lang="fr-FR" altLang="en-US" sz="1800" dirty="0" err="1" smtClean="0"/>
              <a:t>example</a:t>
            </a:r>
            <a:r>
              <a:rPr lang="fr-FR" altLang="en-US" sz="1800" dirty="0" smtClean="0"/>
              <a:t> p23  :     Read  /3/0    264 Bytes are </a:t>
            </a:r>
            <a:r>
              <a:rPr lang="fr-FR" altLang="en-US" sz="1800" dirty="0" err="1" smtClean="0"/>
              <a:t>returned</a:t>
            </a:r>
            <a:r>
              <a:rPr lang="fr-FR" altLang="en-US" sz="1800" dirty="0" smtClean="0"/>
              <a:t> in </a:t>
            </a:r>
            <a:r>
              <a:rPr lang="fr-FR" altLang="en-US" sz="1800" dirty="0" err="1" smtClean="0"/>
              <a:t>using</a:t>
            </a:r>
            <a:r>
              <a:rPr lang="fr-FR" altLang="en-US" sz="1800" dirty="0" smtClean="0"/>
              <a:t> CBOR format</a:t>
            </a:r>
            <a:endParaRPr lang="en-GB" altLang="en-US" sz="1800" dirty="0" smtClean="0"/>
          </a:p>
          <a:p>
            <a:pPr marL="225425" lvl="1" indent="0">
              <a:buClr>
                <a:srgbClr val="C00000"/>
              </a:buClr>
              <a:buNone/>
            </a:pPr>
            <a:endParaRPr lang="en-GB" altLang="en-US" sz="18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1456184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76225" y="1169988"/>
            <a:ext cx="8961437" cy="5383212"/>
          </a:xfrm>
        </p:spPr>
        <p:txBody>
          <a:bodyPr/>
          <a:lstStyle/>
          <a:p>
            <a:pPr lvl="1" indent="-341313">
              <a:buClr>
                <a:srgbClr val="C00000"/>
              </a:buClr>
              <a:buFont typeface="Wingdings" panose="05000000000000000000" pitchFamily="2" charset="2"/>
              <a:buChar char="q"/>
            </a:pPr>
            <a:r>
              <a:rPr lang="en-GB" altLang="en-US" b="1" dirty="0" smtClean="0">
                <a:solidFill>
                  <a:schemeClr val="accent5">
                    <a:lumMod val="25000"/>
                  </a:schemeClr>
                </a:solidFill>
              </a:rPr>
              <a:t>Illustration</a:t>
            </a:r>
            <a:r>
              <a:rPr lang="en-GB" altLang="en-US" b="1" dirty="0" smtClean="0"/>
              <a:t> p23</a:t>
            </a: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a:p>
          <a:p>
            <a:pPr>
              <a:buClr>
                <a:srgbClr val="C00000"/>
              </a:buClr>
              <a:buFont typeface="Wingdings" panose="05000000000000000000" pitchFamily="2" charset="2"/>
              <a:buChar char="q"/>
            </a:pPr>
            <a:r>
              <a:rPr lang="en-GB" altLang="en-US" b="1" dirty="0"/>
              <a:t> </a:t>
            </a:r>
            <a:r>
              <a:rPr lang="en-GB" altLang="en-US" sz="2400" b="1" dirty="0" smtClean="0"/>
              <a:t>Impact :  registering a new OMA media-type to IANA</a:t>
            </a:r>
          </a:p>
          <a:p>
            <a:pPr>
              <a:buClr>
                <a:srgbClr val="C00000"/>
              </a:buClr>
              <a:buFont typeface="Wingdings" panose="05000000000000000000" pitchFamily="2" charset="2"/>
              <a:buChar char="q"/>
            </a:pPr>
            <a:r>
              <a:rPr lang="en-US" sz="2400" dirty="0"/>
              <a:t> </a:t>
            </a:r>
            <a:r>
              <a:rPr lang="en-US" sz="2400" b="1" dirty="0">
                <a:latin typeface="Arial Narrow" panose="020B0606020202030204" pitchFamily="34" charset="0"/>
              </a:rPr>
              <a:t>Supporters</a:t>
            </a:r>
            <a:r>
              <a:rPr lang="en-US" sz="2400" b="1" dirty="0"/>
              <a:t> : </a:t>
            </a:r>
            <a:r>
              <a:rPr lang="en-US" sz="2400" b="1" dirty="0">
                <a:solidFill>
                  <a:srgbClr val="002060"/>
                </a:solidFill>
              </a:rPr>
              <a:t>Gemalto</a:t>
            </a:r>
            <a:r>
              <a:rPr lang="en-US" sz="2400" b="1" dirty="0">
                <a:solidFill>
                  <a:srgbClr val="FF0000"/>
                </a:solidFill>
              </a:rPr>
              <a:t>*,</a:t>
            </a:r>
            <a:r>
              <a:rPr lang="en-US" sz="2400" b="1" dirty="0">
                <a:solidFill>
                  <a:schemeClr val="accent1">
                    <a:lumMod val="50000"/>
                  </a:schemeClr>
                </a:solidFill>
              </a:rPr>
              <a:t> </a:t>
            </a:r>
            <a:r>
              <a:rPr lang="en-US" sz="2400" b="1" dirty="0">
                <a:solidFill>
                  <a:srgbClr val="002060"/>
                </a:solidFill>
              </a:rPr>
              <a:t>Sierra Wireless, ARM, </a:t>
            </a:r>
            <a:r>
              <a:rPr lang="en-US" sz="2400" b="1" dirty="0" smtClean="0">
                <a:solidFill>
                  <a:srgbClr val="002060"/>
                </a:solidFill>
              </a:rPr>
              <a:t>ORANGE, ERICSSON</a:t>
            </a:r>
            <a:endParaRPr lang="en-GB" altLang="en-US" sz="2400" b="1" u="sng" dirty="0">
              <a:solidFill>
                <a:srgbClr val="C00000"/>
              </a:solidFill>
            </a:endParaRPr>
          </a:p>
          <a:p>
            <a:pPr>
              <a:buClr>
                <a:srgbClr val="C00000"/>
              </a:buClr>
              <a:buFont typeface="Wingdings" panose="05000000000000000000" pitchFamily="2" charset="2"/>
              <a:buChar char="q"/>
            </a:pPr>
            <a:endParaRPr lang="en-US" sz="2400" b="1" dirty="0">
              <a:solidFill>
                <a:srgbClr val="002060"/>
              </a:solidFill>
            </a:endParaRPr>
          </a:p>
          <a:p>
            <a:pPr>
              <a:buClr>
                <a:srgbClr val="C00000"/>
              </a:buClr>
              <a:buFont typeface="Wingdings" panose="05000000000000000000" pitchFamily="2" charset="2"/>
              <a:buChar char="q"/>
            </a:pPr>
            <a:endParaRPr lang="en-GB" altLang="en-US" sz="2400" b="1" dirty="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2-LwM2M </a:t>
            </a:r>
            <a:r>
              <a:rPr lang="fr-FR" altLang="en-US" dirty="0">
                <a:ea typeface="ＭＳ Ｐゴシック" panose="020B0600070205080204" pitchFamily="34" charset="-128"/>
              </a:rPr>
              <a:t>Compact Media </a:t>
            </a:r>
            <a:r>
              <a:rPr lang="fr-FR" altLang="en-US" dirty="0" smtClean="0">
                <a:ea typeface="ＭＳ Ｐゴシック" panose="020B0600070205080204" pitchFamily="34" charset="-128"/>
              </a:rPr>
              <a:t>Type </a:t>
            </a:r>
            <a:r>
              <a:rPr lang="fr-FR" altLang="en-US" sz="1800" dirty="0" smtClean="0">
                <a:ea typeface="ＭＳ Ｐゴシック" panose="020B0600070205080204" pitchFamily="34" charset="-128"/>
              </a:rPr>
              <a:t>(</a:t>
            </a:r>
            <a:r>
              <a:rPr lang="fr-FR" altLang="en-US" sz="1800" dirty="0" smtClean="0">
                <a:ea typeface="ＭＳ Ｐゴシック" panose="020B0600070205080204" pitchFamily="34" charset="-128"/>
              </a:rPr>
              <a:t>2/2</a:t>
            </a:r>
            <a:r>
              <a:rPr lang="fr-FR" altLang="en-US" sz="1800" dirty="0">
                <a:solidFill>
                  <a:srgbClr val="FF0000"/>
                </a:solidFill>
                <a:ea typeface="ＭＳ Ｐゴシック" panose="020B0600070205080204" pitchFamily="34" charset="-128"/>
              </a:rPr>
              <a:t> </a:t>
            </a:r>
            <a:r>
              <a:rPr lang="fr-FR" altLang="en-US" sz="1400" dirty="0">
                <a:solidFill>
                  <a:srgbClr val="C00000"/>
                </a:solidFill>
                <a:ea typeface="ＭＳ Ｐゴシック" panose="020B0600070205080204" pitchFamily="34" charset="-128"/>
              </a:rPr>
              <a:t>Gemalto</a:t>
            </a:r>
            <a:r>
              <a:rPr lang="fr-FR" altLang="en-US" sz="1800" dirty="0" smtClean="0">
                <a:ea typeface="ＭＳ Ｐゴシック" panose="020B0600070205080204" pitchFamily="34" charset="-128"/>
              </a:rPr>
              <a:t>) </a:t>
            </a:r>
            <a:endParaRPr lang="en-GB" altLang="en-US" sz="1800" dirty="0" smtClean="0"/>
          </a:p>
        </p:txBody>
      </p:sp>
      <p:pic>
        <p:nvPicPr>
          <p:cNvPr id="2" name="Picture 1"/>
          <p:cNvPicPr>
            <a:picLocks noChangeAspect="1"/>
          </p:cNvPicPr>
          <p:nvPr/>
        </p:nvPicPr>
        <p:blipFill>
          <a:blip r:embed="rId3"/>
          <a:stretch>
            <a:fillRect/>
          </a:stretch>
        </p:blipFill>
        <p:spPr>
          <a:xfrm>
            <a:off x="3309937" y="1176338"/>
            <a:ext cx="3962400" cy="3954260"/>
          </a:xfrm>
          <a:prstGeom prst="rect">
            <a:avLst/>
          </a:prstGeom>
        </p:spPr>
      </p:pic>
    </p:spTree>
    <p:extLst>
      <p:ext uri="{BB962C8B-B14F-4D97-AF65-F5344CB8AC3E}">
        <p14:creationId xmlns:p14="http://schemas.microsoft.com/office/powerpoint/2010/main" val="4149345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7" y="233363"/>
            <a:ext cx="9056687" cy="703262"/>
          </a:xfrm>
        </p:spPr>
        <p:txBody>
          <a:bodyPr/>
          <a:lstStyle/>
          <a:p>
            <a:r>
              <a:rPr lang="fr-FR" altLang="en-US" dirty="0" smtClean="0">
                <a:ea typeface="ＭＳ Ｐゴシック" panose="020B0600070205080204" pitchFamily="34" charset="-128"/>
              </a:rPr>
              <a:t>3-LwM2M </a:t>
            </a:r>
            <a:r>
              <a:rPr lang="fr-FR" altLang="en-US" dirty="0" err="1" smtClean="0">
                <a:ea typeface="ＭＳ Ｐゴシック" panose="020B0600070205080204" pitchFamily="34" charset="-128"/>
              </a:rPr>
              <a:t>Bootstrap</a:t>
            </a:r>
            <a:r>
              <a:rPr lang="fr-FR" altLang="en-US" dirty="0" smtClean="0">
                <a:ea typeface="ＭＳ Ｐゴシック" panose="020B0600070205080204" pitchFamily="34" charset="-128"/>
              </a:rPr>
              <a:t> </a:t>
            </a:r>
            <a:r>
              <a:rPr lang="fr-FR" altLang="en-US" dirty="0" err="1" smtClean="0">
                <a:ea typeface="ＭＳ Ｐゴシック" panose="020B0600070205080204" pitchFamily="34" charset="-128"/>
              </a:rPr>
              <a:t>Enhancement</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a:t>
            </a:r>
            <a:r>
              <a:rPr lang="fr-FR" altLang="en-US" sz="1800" dirty="0" smtClean="0">
                <a:ea typeface="ＭＳ Ｐゴシック" panose="020B0600070205080204" pitchFamily="34" charset="-128"/>
              </a:rPr>
              <a:t>1/2</a:t>
            </a:r>
            <a:r>
              <a:rPr lang="fr-FR" altLang="en-US" sz="1800" dirty="0">
                <a:solidFill>
                  <a:srgbClr val="FF0000"/>
                </a:solidFill>
                <a:ea typeface="ＭＳ Ｐゴシック" panose="020B0600070205080204" pitchFamily="34" charset="-128"/>
              </a:rPr>
              <a:t> </a:t>
            </a:r>
            <a:r>
              <a:rPr lang="fr-FR" altLang="en-US" sz="1400" dirty="0">
                <a:solidFill>
                  <a:srgbClr val="C00000"/>
                </a:solidFill>
                <a:ea typeface="ＭＳ Ｐゴシック" panose="020B0600070205080204" pitchFamily="34" charset="-128"/>
              </a:rPr>
              <a:t>Gemalto</a:t>
            </a:r>
            <a:r>
              <a:rPr lang="fr-FR" altLang="en-US" sz="1800" dirty="0" smtClean="0">
                <a:ea typeface="ＭＳ Ｐゴシック" panose="020B0600070205080204" pitchFamily="34" charset="-128"/>
              </a:rPr>
              <a:t>) </a:t>
            </a:r>
            <a:endParaRPr lang="en-GB" altLang="en-US" sz="1800" dirty="0" smtClean="0"/>
          </a:p>
        </p:txBody>
      </p:sp>
      <p:sp>
        <p:nvSpPr>
          <p:cNvPr id="8195" name="Rectangle 5"/>
          <p:cNvSpPr>
            <a:spLocks noGrp="1" noChangeArrowheads="1"/>
          </p:cNvSpPr>
          <p:nvPr>
            <p:ph type="body" idx="1"/>
          </p:nvPr>
        </p:nvSpPr>
        <p:spPr>
          <a:xfrm>
            <a:off x="306388" y="1149350"/>
            <a:ext cx="8885237" cy="5237162"/>
          </a:xfrm>
        </p:spPr>
        <p:txBody>
          <a:bodyPr/>
          <a:lstStyle/>
          <a:p>
            <a:pPr>
              <a:buClr>
                <a:srgbClr val="C00000"/>
              </a:buClr>
              <a:buFont typeface="Wingdings" panose="05000000000000000000" pitchFamily="2" charset="2"/>
              <a:buChar char="q"/>
            </a:pPr>
            <a:r>
              <a:rPr lang="en-GB" altLang="en-US" sz="2000" b="1" dirty="0" smtClean="0"/>
              <a:t>  Rationale :</a:t>
            </a:r>
            <a:r>
              <a:rPr lang="zh-CN" altLang="en-US" sz="2000" b="1" dirty="0" smtClean="0"/>
              <a:t>   </a:t>
            </a:r>
            <a:r>
              <a:rPr lang="fr-FR" altLang="zh-CN" sz="2000" b="1" dirty="0" smtClean="0"/>
              <a:t>LwM2M </a:t>
            </a:r>
            <a:r>
              <a:rPr lang="fr-FR" altLang="zh-CN" sz="2000" b="1" dirty="0"/>
              <a:t>1.0 supports </a:t>
            </a:r>
            <a:r>
              <a:rPr lang="fr-FR" altLang="zh-CN" sz="2000" b="1" dirty="0" err="1"/>
              <a:t>incremental</a:t>
            </a:r>
            <a:r>
              <a:rPr lang="fr-FR" altLang="zh-CN" sz="2000" b="1" dirty="0"/>
              <a:t> </a:t>
            </a:r>
            <a:r>
              <a:rPr lang="fr-FR" altLang="zh-CN" sz="2000" b="1" dirty="0" err="1"/>
              <a:t>Bootstrap</a:t>
            </a:r>
            <a:r>
              <a:rPr lang="fr-FR" altLang="zh-CN" sz="2000" b="1" dirty="0"/>
              <a:t> but </a:t>
            </a:r>
            <a:r>
              <a:rPr lang="fr-FR" altLang="zh-CN" sz="2000" b="1" dirty="0" err="1"/>
              <a:t>with</a:t>
            </a:r>
            <a:r>
              <a:rPr lang="fr-FR" altLang="zh-CN" sz="2000" b="1" dirty="0"/>
              <a:t> limitations</a:t>
            </a:r>
          </a:p>
          <a:p>
            <a:pPr marL="0" indent="0">
              <a:buClr>
                <a:srgbClr val="C00000"/>
              </a:buClr>
              <a:buNone/>
            </a:pPr>
            <a:endParaRPr lang="fr-FR" altLang="zh-CN" sz="2000" b="1" dirty="0" smtClean="0"/>
          </a:p>
          <a:p>
            <a:pPr lvl="1">
              <a:buClr>
                <a:srgbClr val="C00000"/>
              </a:buClr>
              <a:buFont typeface="Wingdings" panose="05000000000000000000" pitchFamily="2" charset="2"/>
              <a:buChar char="Ø"/>
            </a:pPr>
            <a:r>
              <a:rPr lang="fr-FR" altLang="en-US" sz="1600" dirty="0" smtClean="0"/>
              <a:t> In </a:t>
            </a:r>
            <a:r>
              <a:rPr lang="fr-FR" altLang="en-US" sz="1600" dirty="0"/>
              <a:t>LwM2M 1.0 an initial LwM2M configuration </a:t>
            </a:r>
            <a:r>
              <a:rPr lang="fr-FR" altLang="en-US" sz="1600" dirty="0" err="1"/>
              <a:t>can</a:t>
            </a:r>
            <a:r>
              <a:rPr lang="fr-FR" altLang="en-US" sz="1600" dirty="0"/>
              <a:t> </a:t>
            </a:r>
            <a:r>
              <a:rPr lang="fr-FR" altLang="en-US" sz="1600" dirty="0" err="1"/>
              <a:t>potentially</a:t>
            </a:r>
            <a:r>
              <a:rPr lang="fr-FR" altLang="en-US" sz="1600" dirty="0"/>
              <a:t> </a:t>
            </a:r>
            <a:r>
              <a:rPr lang="fr-FR" altLang="en-US" sz="1600" dirty="0" err="1"/>
              <a:t>be</a:t>
            </a:r>
            <a:r>
              <a:rPr lang="fr-FR" altLang="en-US" sz="1600" dirty="0"/>
              <a:t> </a:t>
            </a:r>
            <a:r>
              <a:rPr lang="fr-FR" altLang="en-US" sz="1600" dirty="0" err="1"/>
              <a:t>enriched</a:t>
            </a:r>
            <a:r>
              <a:rPr lang="fr-FR" altLang="en-US" sz="1600" dirty="0"/>
              <a:t> </a:t>
            </a:r>
            <a:r>
              <a:rPr lang="fr-FR" altLang="en-US" sz="1600" dirty="0" err="1"/>
              <a:t>through</a:t>
            </a:r>
            <a:r>
              <a:rPr lang="fr-FR" altLang="en-US" sz="1600" dirty="0"/>
              <a:t> successive </a:t>
            </a:r>
            <a:r>
              <a:rPr lang="fr-FR" altLang="en-US" sz="1600" dirty="0" err="1"/>
              <a:t>Bootstrap</a:t>
            </a:r>
            <a:r>
              <a:rPr lang="fr-FR" altLang="en-US" sz="1600" dirty="0"/>
              <a:t> phases  in </a:t>
            </a:r>
            <a:r>
              <a:rPr lang="fr-FR" altLang="en-US" sz="1600" dirty="0" err="1"/>
              <a:t>using</a:t>
            </a:r>
            <a:r>
              <a:rPr lang="fr-FR" altLang="en-US" sz="1600" dirty="0"/>
              <a:t> </a:t>
            </a:r>
            <a:r>
              <a:rPr lang="fr-FR" altLang="en-US" sz="1600" dirty="0" err="1"/>
              <a:t>Bootstrap-Discover</a:t>
            </a:r>
            <a:r>
              <a:rPr lang="fr-FR" altLang="en-US" sz="1600" dirty="0"/>
              <a:t> command. </a:t>
            </a:r>
          </a:p>
          <a:p>
            <a:pPr lvl="1">
              <a:buClr>
                <a:srgbClr val="C00000"/>
              </a:buClr>
              <a:buFont typeface="Wingdings" panose="05000000000000000000" pitchFamily="2" charset="2"/>
              <a:buChar char="Ø"/>
            </a:pPr>
            <a:r>
              <a:rPr lang="fr-FR" altLang="en-US" sz="1600" dirty="0"/>
              <a:t>  </a:t>
            </a:r>
            <a:r>
              <a:rPr lang="fr-FR" altLang="en-US" sz="1600" dirty="0" err="1"/>
              <a:t>However</a:t>
            </a:r>
            <a:r>
              <a:rPr lang="fr-FR" altLang="en-US" sz="1600" dirty="0"/>
              <a:t>,  the action of a </a:t>
            </a:r>
            <a:r>
              <a:rPr lang="fr-FR" altLang="en-US" sz="1600" dirty="0" err="1"/>
              <a:t>Bootstrap</a:t>
            </a:r>
            <a:r>
              <a:rPr lang="fr-FR" altLang="en-US" sz="1600" dirty="0"/>
              <a:t>-Server </a:t>
            </a:r>
            <a:r>
              <a:rPr lang="fr-FR" altLang="en-US" sz="1600" dirty="0" err="1"/>
              <a:t>is</a:t>
            </a:r>
            <a:r>
              <a:rPr lang="fr-FR" altLang="en-US" sz="1600" dirty="0"/>
              <a:t> </a:t>
            </a:r>
            <a:r>
              <a:rPr lang="fr-FR" altLang="en-US" sz="1600" dirty="0" err="1"/>
              <a:t>still</a:t>
            </a:r>
            <a:r>
              <a:rPr lang="fr-FR" altLang="en-US" sz="1600" dirty="0"/>
              <a:t> </a:t>
            </a:r>
            <a:r>
              <a:rPr lang="fr-FR" altLang="en-US" sz="1600" dirty="0" err="1"/>
              <a:t>limited</a:t>
            </a:r>
            <a:r>
              <a:rPr lang="fr-FR" altLang="en-US" sz="1600" dirty="0"/>
              <a:t> </a:t>
            </a:r>
            <a:r>
              <a:rPr lang="fr-FR" altLang="en-US" sz="1600" dirty="0" err="1"/>
              <a:t>because</a:t>
            </a:r>
            <a:r>
              <a:rPr lang="fr-FR" altLang="en-US" sz="1600" dirty="0"/>
              <a:t> of the </a:t>
            </a:r>
            <a:r>
              <a:rPr lang="fr-FR" altLang="en-US" sz="1600" dirty="0" err="1"/>
              <a:t>potential</a:t>
            </a:r>
            <a:r>
              <a:rPr lang="fr-FR" altLang="en-US" sz="1600" dirty="0"/>
              <a:t> </a:t>
            </a:r>
            <a:r>
              <a:rPr lang="fr-FR" altLang="en-US" sz="1600" dirty="0" err="1"/>
              <a:t>lack</a:t>
            </a:r>
            <a:r>
              <a:rPr lang="fr-FR" altLang="en-US" sz="1600" dirty="0"/>
              <a:t> of </a:t>
            </a:r>
            <a:r>
              <a:rPr lang="fr-FR" altLang="en-US" sz="1600" dirty="0" err="1"/>
              <a:t>visibility</a:t>
            </a:r>
            <a:r>
              <a:rPr lang="fr-FR" altLang="en-US" sz="1600" dirty="0"/>
              <a:t> </a:t>
            </a:r>
            <a:r>
              <a:rPr lang="fr-FR" altLang="en-US" sz="1600" dirty="0" err="1"/>
              <a:t>regarding</a:t>
            </a:r>
            <a:r>
              <a:rPr lang="fr-FR" altLang="en-US" sz="1600" dirty="0"/>
              <a:t> the Access Control  Right </a:t>
            </a:r>
            <a:r>
              <a:rPr lang="fr-FR" altLang="en-US" sz="1600" dirty="0" err="1"/>
              <a:t>already</a:t>
            </a:r>
            <a:r>
              <a:rPr lang="fr-FR" altLang="en-US" sz="1600" dirty="0"/>
              <a:t> set in a LwM2M Client. </a:t>
            </a:r>
          </a:p>
          <a:p>
            <a:pPr marL="0" indent="0">
              <a:buClr>
                <a:srgbClr val="C00000"/>
              </a:buClr>
              <a:buNone/>
            </a:pPr>
            <a:endParaRPr lang="fr-FR" altLang="zh-CN" sz="2000" b="1" dirty="0" smtClean="0"/>
          </a:p>
          <a:p>
            <a:pPr>
              <a:buClr>
                <a:srgbClr val="C00000"/>
              </a:buClr>
              <a:buFont typeface="Wingdings" panose="05000000000000000000" pitchFamily="2" charset="2"/>
              <a:buChar char="q"/>
            </a:pPr>
            <a:r>
              <a:rPr lang="fr-FR" altLang="zh-CN" sz="2000" b="1" dirty="0" smtClean="0"/>
              <a:t> </a:t>
            </a:r>
            <a:r>
              <a:rPr lang="fr-FR" altLang="zh-CN" sz="2000" b="1" dirty="0" err="1" smtClean="0"/>
              <a:t>Proposal</a:t>
            </a:r>
            <a:r>
              <a:rPr lang="fr-FR" altLang="zh-CN" sz="2000" b="1" dirty="0" smtClean="0"/>
              <a:t> : </a:t>
            </a:r>
            <a:r>
              <a:rPr lang="fr-FR" altLang="en-US" sz="1600" b="1" dirty="0" smtClean="0"/>
              <a:t> in LwM2M 1.1  the </a:t>
            </a:r>
            <a:r>
              <a:rPr lang="fr-FR" altLang="en-US" sz="1600" b="1" dirty="0" err="1" smtClean="0"/>
              <a:t>Bootstrap-Discover</a:t>
            </a:r>
            <a:r>
              <a:rPr lang="fr-FR" altLang="en-US" sz="1600" b="1" dirty="0" smtClean="0"/>
              <a:t> command </a:t>
            </a:r>
            <a:r>
              <a:rPr lang="fr-FR" altLang="en-US" sz="1600" b="1" dirty="0" err="1" smtClean="0"/>
              <a:t>should</a:t>
            </a:r>
            <a:r>
              <a:rPr lang="fr-FR" altLang="en-US" sz="1600" b="1" dirty="0" smtClean="0"/>
              <a:t> </a:t>
            </a:r>
            <a:r>
              <a:rPr lang="fr-FR" altLang="en-US" sz="1600" b="1" dirty="0" err="1" smtClean="0"/>
              <a:t>solve</a:t>
            </a:r>
            <a:r>
              <a:rPr lang="fr-FR" altLang="en-US" sz="1600" b="1" dirty="0" smtClean="0"/>
              <a:t> the </a:t>
            </a:r>
            <a:r>
              <a:rPr lang="fr-FR" altLang="en-US" sz="1600" b="1" dirty="0" err="1" smtClean="0"/>
              <a:t>above</a:t>
            </a:r>
            <a:r>
              <a:rPr lang="fr-FR" altLang="en-US" sz="1600" b="1" dirty="0" smtClean="0"/>
              <a:t> limitation </a:t>
            </a:r>
          </a:p>
          <a:p>
            <a:pPr lvl="1">
              <a:buClr>
                <a:srgbClr val="C00000"/>
              </a:buClr>
              <a:buFont typeface="Wingdings" panose="05000000000000000000" pitchFamily="2" charset="2"/>
              <a:buChar char="Ø"/>
            </a:pPr>
            <a:r>
              <a:rPr lang="fr-FR" altLang="en-US" sz="1600" b="1" dirty="0"/>
              <a:t> </a:t>
            </a:r>
            <a:r>
              <a:rPr lang="fr-FR" altLang="en-US" sz="1600" dirty="0" err="1" smtClean="0"/>
              <a:t>Bootstrap-Discover</a:t>
            </a:r>
            <a:r>
              <a:rPr lang="fr-FR" altLang="en-US" sz="1600" dirty="0" smtClean="0"/>
              <a:t> 1.0 : </a:t>
            </a:r>
            <a:r>
              <a:rPr lang="fr-FR" altLang="en-US" sz="1600" dirty="0" err="1" smtClean="0"/>
              <a:t>allows</a:t>
            </a:r>
            <a:r>
              <a:rPr lang="fr-FR" altLang="en-US" sz="1600" dirty="0" smtClean="0"/>
              <a:t> the </a:t>
            </a:r>
            <a:r>
              <a:rPr lang="fr-FR" altLang="en-US" sz="1600" dirty="0" err="1" smtClean="0"/>
              <a:t>Bootstrap</a:t>
            </a:r>
            <a:r>
              <a:rPr lang="fr-FR" altLang="en-US" sz="1600" dirty="0"/>
              <a:t>-</a:t>
            </a:r>
            <a:r>
              <a:rPr lang="fr-FR" altLang="en-US" sz="1600" dirty="0" smtClean="0"/>
              <a:t>Server  to </a:t>
            </a:r>
            <a:r>
              <a:rPr lang="fr-FR" altLang="en-US" sz="1600" dirty="0" err="1" smtClean="0"/>
              <a:t>get</a:t>
            </a:r>
            <a:r>
              <a:rPr lang="fr-FR" altLang="en-US" sz="1600" dirty="0" smtClean="0"/>
              <a:t> a « </a:t>
            </a:r>
            <a:r>
              <a:rPr lang="fr-FR" altLang="en-US" sz="1600" dirty="0" err="1" smtClean="0"/>
              <a:t>map</a:t>
            </a:r>
            <a:r>
              <a:rPr lang="fr-FR" altLang="en-US" sz="1600" dirty="0" smtClean="0"/>
              <a:t> » of the </a:t>
            </a:r>
            <a:r>
              <a:rPr lang="fr-FR" altLang="en-US" sz="1600" dirty="0" err="1" smtClean="0"/>
              <a:t>Objects</a:t>
            </a:r>
            <a:r>
              <a:rPr lang="fr-FR" altLang="en-US" sz="1600" dirty="0" smtClean="0"/>
              <a:t>, Object Instances and Server Short </a:t>
            </a:r>
            <a:r>
              <a:rPr lang="fr-FR" altLang="en-US" sz="1600" dirty="0" err="1" smtClean="0"/>
              <a:t>IDs</a:t>
            </a:r>
            <a:r>
              <a:rPr lang="fr-FR" altLang="en-US" sz="1600" dirty="0" smtClean="0"/>
              <a:t> </a:t>
            </a:r>
            <a:r>
              <a:rPr lang="fr-FR" altLang="en-US" sz="1600" dirty="0" err="1" smtClean="0"/>
              <a:t>supported</a:t>
            </a:r>
            <a:r>
              <a:rPr lang="fr-FR" altLang="en-US" sz="1600" dirty="0" smtClean="0"/>
              <a:t> by a certain Client </a:t>
            </a:r>
          </a:p>
          <a:p>
            <a:pPr lvl="1">
              <a:buClr>
                <a:srgbClr val="C00000"/>
              </a:buClr>
              <a:buFont typeface="Wingdings" panose="05000000000000000000" pitchFamily="2" charset="2"/>
              <a:buChar char="Ø"/>
            </a:pPr>
            <a:r>
              <a:rPr lang="fr-FR" altLang="en-US" sz="1600" dirty="0"/>
              <a:t>  </a:t>
            </a:r>
            <a:r>
              <a:rPr lang="fr-FR" altLang="en-US" sz="1600" dirty="0" err="1"/>
              <a:t>Bootstrap-Discover</a:t>
            </a:r>
            <a:r>
              <a:rPr lang="fr-FR" altLang="en-US" sz="1600" dirty="0"/>
              <a:t> </a:t>
            </a:r>
            <a:r>
              <a:rPr lang="fr-FR" altLang="en-US" sz="1600" dirty="0" smtClean="0"/>
              <a:t>1.0 : </a:t>
            </a:r>
            <a:r>
              <a:rPr lang="fr-FR" altLang="en-US" sz="1600" dirty="0" err="1" smtClean="0"/>
              <a:t>allows</a:t>
            </a:r>
            <a:r>
              <a:rPr lang="fr-FR" altLang="en-US" sz="1600" dirty="0" smtClean="0"/>
              <a:t> the </a:t>
            </a:r>
            <a:r>
              <a:rPr lang="fr-FR" altLang="en-US" sz="1600" dirty="0" err="1" smtClean="0"/>
              <a:t>Boostrap</a:t>
            </a:r>
            <a:r>
              <a:rPr lang="fr-FR" altLang="en-US" sz="1600" dirty="0"/>
              <a:t>-</a:t>
            </a:r>
            <a:r>
              <a:rPr lang="fr-FR" altLang="en-US" sz="1600" dirty="0" smtClean="0"/>
              <a:t>Server to know if </a:t>
            </a:r>
            <a:r>
              <a:rPr lang="fr-FR" altLang="en-US" sz="1600" dirty="0"/>
              <a:t> </a:t>
            </a:r>
            <a:r>
              <a:rPr lang="fr-FR" altLang="en-US" sz="1600" dirty="0" smtClean="0"/>
              <a:t>a  Client </a:t>
            </a:r>
            <a:r>
              <a:rPr lang="fr-FR" altLang="en-US" sz="1600" dirty="0" err="1" smtClean="0"/>
              <a:t>can</a:t>
            </a:r>
            <a:r>
              <a:rPr lang="fr-FR" altLang="en-US" sz="1600" dirty="0" smtClean="0"/>
              <a:t> support a Multi-Server </a:t>
            </a:r>
            <a:r>
              <a:rPr lang="fr-FR" altLang="en-US" sz="1600" dirty="0" err="1" smtClean="0"/>
              <a:t>context</a:t>
            </a:r>
            <a:r>
              <a:rPr lang="fr-FR" altLang="en-US" sz="1600" dirty="0" smtClean="0"/>
              <a:t> (Object Access Control ID:2). </a:t>
            </a:r>
          </a:p>
          <a:p>
            <a:pPr lvl="1">
              <a:buClr>
                <a:srgbClr val="C00000"/>
              </a:buClr>
              <a:buFont typeface="Wingdings" panose="05000000000000000000" pitchFamily="2" charset="2"/>
              <a:buChar char="Ø"/>
            </a:pPr>
            <a:r>
              <a:rPr lang="fr-FR" altLang="en-US" sz="1600" dirty="0" smtClean="0"/>
              <a:t> </a:t>
            </a:r>
            <a:r>
              <a:rPr lang="fr-FR" altLang="en-US" sz="1600" dirty="0" err="1" smtClean="0">
                <a:solidFill>
                  <a:srgbClr val="C00000"/>
                </a:solidFill>
              </a:rPr>
              <a:t>Bootstrap</a:t>
            </a:r>
            <a:r>
              <a:rPr lang="fr-FR" altLang="en-US" sz="1600" dirty="0" err="1">
                <a:solidFill>
                  <a:srgbClr val="C00000"/>
                </a:solidFill>
              </a:rPr>
              <a:t>-</a:t>
            </a:r>
            <a:r>
              <a:rPr lang="fr-FR" altLang="en-US" sz="1600" dirty="0" err="1" smtClean="0">
                <a:solidFill>
                  <a:srgbClr val="C00000"/>
                </a:solidFill>
              </a:rPr>
              <a:t>Discover</a:t>
            </a:r>
            <a:r>
              <a:rPr lang="fr-FR" altLang="en-US" sz="1600" dirty="0" smtClean="0">
                <a:solidFill>
                  <a:srgbClr val="C00000"/>
                </a:solidFill>
              </a:rPr>
              <a:t> 1.1  </a:t>
            </a:r>
            <a:r>
              <a:rPr lang="fr-FR" altLang="en-US" sz="1600" dirty="0" err="1" smtClean="0"/>
              <a:t>should</a:t>
            </a:r>
            <a:r>
              <a:rPr lang="fr-FR" altLang="en-US" sz="1600" dirty="0" smtClean="0"/>
              <a:t> </a:t>
            </a:r>
            <a:r>
              <a:rPr lang="fr-FR" altLang="en-US" sz="1600" dirty="0" err="1" smtClean="0"/>
              <a:t>allow</a:t>
            </a:r>
            <a:r>
              <a:rPr lang="fr-FR" altLang="en-US" sz="1600" dirty="0" smtClean="0"/>
              <a:t> the </a:t>
            </a:r>
            <a:r>
              <a:rPr lang="fr-FR" altLang="en-US" sz="1600" dirty="0" err="1" smtClean="0"/>
              <a:t>Bootstrap</a:t>
            </a:r>
            <a:r>
              <a:rPr lang="fr-FR" altLang="en-US" sz="1600" dirty="0" smtClean="0"/>
              <a:t>-Server to </a:t>
            </a:r>
            <a:r>
              <a:rPr lang="fr-FR" altLang="en-US" sz="1600" dirty="0" err="1" smtClean="0"/>
              <a:t>get</a:t>
            </a:r>
            <a:r>
              <a:rPr lang="fr-FR" altLang="en-US" sz="1600" dirty="0" smtClean="0"/>
              <a:t> the full Access Control Right </a:t>
            </a:r>
            <a:r>
              <a:rPr lang="fr-FR" altLang="en-US" sz="1600" dirty="0" err="1" smtClean="0"/>
              <a:t>picture</a:t>
            </a:r>
            <a:r>
              <a:rPr lang="fr-FR" altLang="en-US" sz="1600" dirty="0" smtClean="0"/>
              <a:t> </a:t>
            </a:r>
            <a:r>
              <a:rPr lang="fr-FR" altLang="en-US" sz="1600" dirty="0" err="1" smtClean="0"/>
              <a:t>implemented</a:t>
            </a:r>
            <a:r>
              <a:rPr lang="fr-FR" altLang="en-US" sz="1600" dirty="0" smtClean="0"/>
              <a:t> in the Client, and </a:t>
            </a:r>
            <a:r>
              <a:rPr lang="fr-FR" altLang="en-US" sz="1600" dirty="0" err="1" smtClean="0"/>
              <a:t>then</a:t>
            </a:r>
            <a:r>
              <a:rPr lang="fr-FR" altLang="en-US" sz="1600" dirty="0" smtClean="0"/>
              <a:t> to </a:t>
            </a:r>
            <a:r>
              <a:rPr lang="fr-FR" altLang="en-US" sz="1600" dirty="0" err="1" smtClean="0"/>
              <a:t>proceed</a:t>
            </a:r>
            <a:r>
              <a:rPr lang="fr-FR" altLang="en-US" sz="1600" dirty="0" smtClean="0"/>
              <a:t> to </a:t>
            </a:r>
            <a:r>
              <a:rPr lang="fr-FR" altLang="en-US" sz="1600" dirty="0" err="1" smtClean="0"/>
              <a:t>deep</a:t>
            </a:r>
            <a:r>
              <a:rPr lang="fr-FR" altLang="en-US" sz="1600" dirty="0" smtClean="0"/>
              <a:t> configuration modifications.  </a:t>
            </a:r>
            <a:endParaRPr lang="fr-FR" altLang="en-US" sz="1600" dirty="0"/>
          </a:p>
          <a:p>
            <a:pPr marL="225425" lvl="1" indent="0">
              <a:buClr>
                <a:srgbClr val="C00000"/>
              </a:buClr>
              <a:buNone/>
            </a:pPr>
            <a:r>
              <a:rPr lang="fr-FR" altLang="en-US" sz="1600" b="1" dirty="0" smtClean="0"/>
              <a:t>   </a:t>
            </a: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22407144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5737" y="1169988"/>
            <a:ext cx="9177338" cy="5999162"/>
          </a:xfrm>
        </p:spPr>
        <p:txBody>
          <a:bodyPr/>
          <a:lstStyle/>
          <a:p>
            <a:pPr>
              <a:buClr>
                <a:srgbClr val="C00000"/>
              </a:buClr>
              <a:buFont typeface="Wingdings" panose="05000000000000000000" pitchFamily="2" charset="2"/>
              <a:buChar char="q"/>
            </a:pPr>
            <a:r>
              <a:rPr lang="en-US" dirty="0" smtClean="0"/>
              <a:t> Illustration </a:t>
            </a:r>
            <a:r>
              <a:rPr lang="en-US" sz="1800" dirty="0" smtClean="0"/>
              <a:t>(</a:t>
            </a:r>
            <a:r>
              <a:rPr lang="en-US" sz="1800" dirty="0" err="1" smtClean="0"/>
              <a:t>cf</a:t>
            </a:r>
            <a:r>
              <a:rPr lang="en-US" sz="1800" dirty="0" smtClean="0"/>
              <a:t>  LwM2M TS 1.0  p59)</a:t>
            </a:r>
            <a:endParaRPr lang="en-US" sz="1800" dirty="0"/>
          </a:p>
          <a:p>
            <a:pPr>
              <a:buFont typeface="Courier New" panose="02070309020205020404" pitchFamily="49" charset="0"/>
              <a:buChar char="o"/>
            </a:pPr>
            <a:r>
              <a:rPr lang="en-US" sz="2000" dirty="0" smtClean="0"/>
              <a:t> (LwM2M 1.0)   Bootstrap-Discover  /</a:t>
            </a:r>
          </a:p>
          <a:p>
            <a:pPr marL="0" indent="0" defTabSz="622300">
              <a:buNone/>
            </a:pPr>
            <a:r>
              <a:rPr lang="en-US" sz="2000" dirty="0"/>
              <a:t> </a:t>
            </a:r>
            <a:r>
              <a:rPr lang="en-US" sz="2000" dirty="0" smtClean="0"/>
              <a:t>    =&gt;    </a:t>
            </a:r>
            <a:r>
              <a:rPr lang="en-US" sz="1400" dirty="0" smtClean="0"/>
              <a:t>lwm2m:”1.1”,&lt;/0/0&gt;,&lt;/0/1&gt;;</a:t>
            </a:r>
            <a:r>
              <a:rPr lang="en-US" sz="1400" dirty="0" err="1" smtClean="0"/>
              <a:t>ssid</a:t>
            </a:r>
            <a:r>
              <a:rPr lang="en-US" sz="1400" dirty="0" smtClean="0"/>
              <a:t>=127,&lt;/1/0/&gt;;</a:t>
            </a:r>
            <a:r>
              <a:rPr lang="en-US" sz="1400" dirty="0" err="1" smtClean="0"/>
              <a:t>ssid</a:t>
            </a:r>
            <a:r>
              <a:rPr lang="en-US" sz="1400" dirty="0" smtClean="0"/>
              <a:t>=127,</a:t>
            </a:r>
            <a:r>
              <a:rPr lang="en-US" sz="1400" dirty="0"/>
              <a:t> &gt;,&lt;/</a:t>
            </a:r>
            <a:r>
              <a:rPr lang="en-US" sz="1400" dirty="0" smtClean="0"/>
              <a:t>0/2&gt;;</a:t>
            </a:r>
            <a:r>
              <a:rPr lang="en-US" sz="1400" dirty="0" err="1" smtClean="0"/>
              <a:t>ssid</a:t>
            </a:r>
            <a:r>
              <a:rPr lang="en-US" sz="1400" dirty="0" smtClean="0"/>
              <a:t>=310,&lt;/1/1/&gt;;</a:t>
            </a:r>
            <a:r>
              <a:rPr lang="en-US" sz="1400" dirty="0" err="1" smtClean="0"/>
              <a:t>ssid</a:t>
            </a:r>
            <a:r>
              <a:rPr lang="en-US" sz="1400" dirty="0" smtClean="0"/>
              <a:t>=310 ,  &lt;/2/0&gt;,&lt;2/1&gt;, &lt;/3/0&gt;,&lt;/5&gt;,&lt;/4&gt;,  </a:t>
            </a:r>
          </a:p>
          <a:p>
            <a:pPr>
              <a:buFont typeface="Courier New" panose="02070309020205020404" pitchFamily="49" charset="0"/>
              <a:buChar char="o"/>
            </a:pPr>
            <a:r>
              <a:rPr lang="en-US" sz="2000" dirty="0" smtClean="0"/>
              <a:t> </a:t>
            </a:r>
            <a:r>
              <a:rPr lang="en-US" sz="2000" dirty="0"/>
              <a:t>(LwM2M 1.1</a:t>
            </a:r>
            <a:r>
              <a:rPr lang="en-US" sz="2000" dirty="0" smtClean="0"/>
              <a:t>) </a:t>
            </a:r>
            <a:r>
              <a:rPr lang="en-US" sz="2000" dirty="0"/>
              <a:t>Bootstrap-Discover  </a:t>
            </a:r>
            <a:r>
              <a:rPr lang="en-US" sz="2000" dirty="0" smtClean="0"/>
              <a:t>/2   (TLV encoding)</a:t>
            </a:r>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a:buFont typeface="Courier New" panose="02070309020205020404" pitchFamily="49" charset="0"/>
              <a:buChar char="o"/>
            </a:pPr>
            <a:endParaRPr lang="en-US" sz="2000" dirty="0" smtClean="0"/>
          </a:p>
          <a:p>
            <a:pPr>
              <a:buFont typeface="Courier New" panose="02070309020205020404" pitchFamily="49" charset="0"/>
              <a:buChar char="o"/>
            </a:pPr>
            <a:endParaRPr lang="en-US" sz="2000" dirty="0"/>
          </a:p>
          <a:p>
            <a:pPr>
              <a:buClr>
                <a:srgbClr val="C00000"/>
              </a:buClr>
              <a:buFont typeface="Wingdings" panose="05000000000000000000" pitchFamily="2" charset="2"/>
              <a:buChar char="q"/>
            </a:pPr>
            <a:r>
              <a:rPr lang="en-US" sz="2400" dirty="0" smtClean="0"/>
              <a:t> Impacts </a:t>
            </a:r>
            <a:r>
              <a:rPr lang="en-US" sz="2000" dirty="0" smtClean="0"/>
              <a:t>: none </a:t>
            </a:r>
          </a:p>
          <a:p>
            <a:pPr>
              <a:buClr>
                <a:srgbClr val="C00000"/>
              </a:buClr>
              <a:buFont typeface="Wingdings" panose="05000000000000000000" pitchFamily="2" charset="2"/>
              <a:buChar char="q"/>
            </a:pPr>
            <a:r>
              <a:rPr lang="en-US" sz="2000" dirty="0"/>
              <a:t> </a:t>
            </a:r>
            <a:r>
              <a:rPr lang="en-US" sz="2400" dirty="0" smtClean="0"/>
              <a:t>Supporters : </a:t>
            </a:r>
            <a:r>
              <a:rPr lang="en-US" sz="2000" b="1" dirty="0" smtClean="0"/>
              <a:t>Gemalto</a:t>
            </a:r>
            <a:r>
              <a:rPr lang="en-US" sz="2000" b="1" dirty="0" smtClean="0">
                <a:solidFill>
                  <a:srgbClr val="FF0000"/>
                </a:solidFill>
              </a:rPr>
              <a:t>*, </a:t>
            </a:r>
            <a:r>
              <a:rPr lang="en-US" sz="2000" b="1" dirty="0" smtClean="0">
                <a:solidFill>
                  <a:schemeClr val="accent5">
                    <a:lumMod val="25000"/>
                  </a:schemeClr>
                </a:solidFill>
              </a:rPr>
              <a:t>ORANGE</a:t>
            </a:r>
            <a:endParaRPr lang="en-US" sz="2000" b="1" dirty="0">
              <a:solidFill>
                <a:schemeClr val="accent5">
                  <a:lumMod val="25000"/>
                </a:schemeClr>
              </a:solidFill>
            </a:endParaRPr>
          </a:p>
        </p:txBody>
      </p:sp>
      <p:pic>
        <p:nvPicPr>
          <p:cNvPr id="5" name="Picture 4"/>
          <p:cNvPicPr>
            <a:picLocks noChangeAspect="1"/>
          </p:cNvPicPr>
          <p:nvPr/>
        </p:nvPicPr>
        <p:blipFill>
          <a:blip r:embed="rId2"/>
          <a:stretch>
            <a:fillRect/>
          </a:stretch>
        </p:blipFill>
        <p:spPr>
          <a:xfrm>
            <a:off x="2243137" y="3282950"/>
            <a:ext cx="2919101" cy="2088356"/>
          </a:xfrm>
          <a:prstGeom prst="rect">
            <a:avLst/>
          </a:prstGeom>
        </p:spPr>
      </p:pic>
      <p:sp>
        <p:nvSpPr>
          <p:cNvPr id="6" name="Rectangle 4"/>
          <p:cNvSpPr txBox="1">
            <a:spLocks noChangeArrowheads="1"/>
          </p:cNvSpPr>
          <p:nvPr/>
        </p:nvSpPr>
        <p:spPr bwMode="auto">
          <a:xfrm>
            <a:off x="306387" y="233363"/>
            <a:ext cx="8870949"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3-LwM2M </a:t>
            </a:r>
            <a:r>
              <a:rPr lang="fr-FR" altLang="en-US" kern="0" dirty="0" err="1" smtClean="0">
                <a:ea typeface="ＭＳ Ｐゴシック" panose="020B0600070205080204" pitchFamily="34" charset="-128"/>
              </a:rPr>
              <a:t>Bootstrap</a:t>
            </a:r>
            <a:r>
              <a:rPr lang="fr-FR" altLang="en-US" kern="0" dirty="0" smtClean="0">
                <a:ea typeface="ＭＳ Ｐゴシック" panose="020B0600070205080204" pitchFamily="34" charset="-128"/>
              </a:rPr>
              <a:t> </a:t>
            </a:r>
            <a:r>
              <a:rPr lang="fr-FR" altLang="en-US" kern="0" dirty="0" err="1" smtClean="0">
                <a:ea typeface="ＭＳ Ｐゴシック" panose="020B0600070205080204" pitchFamily="34" charset="-128"/>
              </a:rPr>
              <a:t>Enhancement</a:t>
            </a:r>
            <a:r>
              <a:rPr lang="fr-FR" altLang="en-US" kern="0" dirty="0" smtClean="0">
                <a:ea typeface="ＭＳ Ｐゴシック" panose="020B0600070205080204" pitchFamily="34" charset="-128"/>
              </a:rPr>
              <a:t> </a:t>
            </a:r>
            <a:r>
              <a:rPr lang="fr-FR" altLang="en-US" sz="1800" kern="0" dirty="0" smtClean="0">
                <a:ea typeface="ＭＳ Ｐゴシック" panose="020B0600070205080204" pitchFamily="34" charset="-128"/>
              </a:rPr>
              <a:t>(</a:t>
            </a:r>
            <a:r>
              <a:rPr lang="fr-FR" altLang="en-US" sz="1800" kern="0" dirty="0" smtClean="0">
                <a:ea typeface="ＭＳ Ｐゴシック" panose="020B0600070205080204" pitchFamily="34" charset="-128"/>
              </a:rPr>
              <a:t>2/2</a:t>
            </a:r>
            <a:r>
              <a:rPr lang="fr-FR" altLang="en-US" sz="1800" dirty="0">
                <a:solidFill>
                  <a:srgbClr val="FF0000"/>
                </a:solidFill>
                <a:ea typeface="ＭＳ Ｐゴシック" panose="020B0600070205080204" pitchFamily="34" charset="-128"/>
              </a:rPr>
              <a:t> </a:t>
            </a:r>
            <a:r>
              <a:rPr lang="fr-FR" altLang="en-US" sz="1400" dirty="0">
                <a:solidFill>
                  <a:srgbClr val="C00000"/>
                </a:solidFill>
                <a:ea typeface="ＭＳ Ｐゴシック" panose="020B0600070205080204" pitchFamily="34" charset="-128"/>
              </a:rPr>
              <a:t>Gemalto</a:t>
            </a:r>
            <a:r>
              <a:rPr lang="fr-FR" altLang="en-US" sz="1800" kern="0" dirty="0" smtClean="0">
                <a:ea typeface="ＭＳ Ｐゴシック" panose="020B0600070205080204" pitchFamily="34" charset="-128"/>
              </a:rPr>
              <a:t>) </a:t>
            </a:r>
            <a:endParaRPr lang="en-GB" altLang="en-US" sz="1800" kern="0" dirty="0" smtClean="0"/>
          </a:p>
        </p:txBody>
      </p:sp>
    </p:spTree>
    <p:extLst>
      <p:ext uri="{BB962C8B-B14F-4D97-AF65-F5344CB8AC3E}">
        <p14:creationId xmlns:p14="http://schemas.microsoft.com/office/powerpoint/2010/main" val="35820711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4</a:t>
            </a:r>
            <a:r>
              <a:rPr lang="fr-FR" altLang="en-US" dirty="0" smtClean="0">
                <a:ea typeface="ＭＳ Ｐゴシック" panose="020B0600070205080204" pitchFamily="34" charset="-128"/>
              </a:rPr>
              <a:t>-LwM2M Virtual Object </a:t>
            </a:r>
            <a:r>
              <a:rPr lang="fr-FR" altLang="en-US" sz="1800" dirty="0" smtClean="0">
                <a:ea typeface="ＭＳ Ｐゴシック" panose="020B0600070205080204" pitchFamily="34" charset="-128"/>
              </a:rPr>
              <a:t>(</a:t>
            </a:r>
            <a:r>
              <a:rPr lang="fr-FR" altLang="en-US" sz="1800" dirty="0" smtClean="0">
                <a:ea typeface="ＭＳ Ｐゴシック" panose="020B0600070205080204" pitchFamily="34" charset="-128"/>
              </a:rPr>
              <a:t>1/3</a:t>
            </a:r>
            <a:r>
              <a:rPr lang="fr-FR" altLang="en-US" sz="1800" dirty="0">
                <a:solidFill>
                  <a:srgbClr val="FF0000"/>
                </a:solidFill>
                <a:ea typeface="ＭＳ Ｐゴシック" panose="020B0600070205080204" pitchFamily="34" charset="-128"/>
              </a:rPr>
              <a:t> </a:t>
            </a:r>
            <a:r>
              <a:rPr lang="fr-FR" altLang="en-US" sz="1400" dirty="0">
                <a:solidFill>
                  <a:srgbClr val="C00000"/>
                </a:solidFill>
                <a:ea typeface="ＭＳ Ｐゴシック" panose="020B0600070205080204" pitchFamily="34" charset="-128"/>
              </a:rPr>
              <a:t>Gemalto</a:t>
            </a:r>
            <a:r>
              <a:rPr lang="fr-FR" altLang="en-US" sz="1800" dirty="0" smtClean="0">
                <a:ea typeface="ＭＳ Ｐゴシック" panose="020B0600070205080204" pitchFamily="34" charset="-128"/>
              </a:rPr>
              <a:t>) </a:t>
            </a:r>
            <a:endParaRPr lang="en-GB" altLang="en-US" sz="1800" dirty="0" smtClean="0"/>
          </a:p>
        </p:txBody>
      </p:sp>
      <p:sp>
        <p:nvSpPr>
          <p:cNvPr id="8195" name="Rectangle 5"/>
          <p:cNvSpPr>
            <a:spLocks noGrp="1" noChangeArrowheads="1"/>
          </p:cNvSpPr>
          <p:nvPr>
            <p:ph type="body" idx="1"/>
          </p:nvPr>
        </p:nvSpPr>
        <p:spPr>
          <a:xfrm>
            <a:off x="169863" y="1225550"/>
            <a:ext cx="8885237" cy="4038600"/>
          </a:xfrm>
        </p:spPr>
        <p:txBody>
          <a:bodyPr/>
          <a:lstStyle/>
          <a:p>
            <a:pPr>
              <a:buClr>
                <a:srgbClr val="C00000"/>
              </a:buClr>
              <a:buFont typeface="Wingdings" panose="05000000000000000000" pitchFamily="2" charset="2"/>
              <a:buChar char="q"/>
            </a:pPr>
            <a:r>
              <a:rPr lang="en-GB" altLang="en-US" sz="2000" b="1" dirty="0" smtClean="0"/>
              <a:t>  </a:t>
            </a:r>
            <a:r>
              <a:rPr lang="en-GB" altLang="en-US" sz="2400" b="1" dirty="0" smtClean="0"/>
              <a:t>Rationale</a:t>
            </a:r>
            <a:r>
              <a:rPr lang="en-GB" altLang="en-US" sz="2000" b="1" dirty="0" smtClean="0"/>
              <a:t> :  LwM2M 1.0 Limitation </a:t>
            </a:r>
            <a:endParaRPr lang="fr-FR" altLang="zh-CN" sz="2000" b="1" dirty="0" smtClean="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For Notifying information </a:t>
            </a:r>
            <a:r>
              <a:rPr lang="en-GB" sz="1800" dirty="0">
                <a:ea typeface="Times New Roman" panose="02020603050405020304" pitchFamily="18" charset="0"/>
                <a:cs typeface="Times New Roman" panose="02020603050405020304" pitchFamily="18" charset="0"/>
              </a:rPr>
              <a:t>(Resource) owned by separate Objects and Object Instances, there are usually 2 ways to do that : </a:t>
            </a:r>
          </a:p>
          <a:p>
            <a:pPr marL="1027113" lvl="3" indent="-342900">
              <a:spcBef>
                <a:spcPts val="600"/>
              </a:spcBef>
              <a:spcAft>
                <a:spcPts val="0"/>
              </a:spcAft>
              <a:buFont typeface="Symbol" panose="05050102010706020507" pitchFamily="18" charset="2"/>
              <a:buChar char=""/>
            </a:pPr>
            <a:r>
              <a:rPr lang="en-GB" dirty="0">
                <a:ea typeface="Times New Roman" panose="02020603050405020304" pitchFamily="18" charset="0"/>
                <a:cs typeface="Times New Roman" panose="02020603050405020304" pitchFamily="18" charset="0"/>
              </a:rPr>
              <a:t>either by creating a specific objects which gathers all the needed resources to be notified; </a:t>
            </a:r>
            <a:r>
              <a:rPr lang="en-GB" u="sng" dirty="0" smtClean="0">
                <a:solidFill>
                  <a:srgbClr val="C00000"/>
                </a:solidFill>
                <a:ea typeface="Times New Roman" panose="02020603050405020304" pitchFamily="18" charset="0"/>
                <a:cs typeface="Times New Roman" panose="02020603050405020304" pitchFamily="18" charset="0"/>
              </a:rPr>
              <a:t>drawback</a:t>
            </a:r>
            <a:r>
              <a:rPr lang="en-GB" dirty="0" smtClean="0">
                <a:ea typeface="Times New Roman" panose="02020603050405020304" pitchFamily="18" charset="0"/>
                <a:cs typeface="Times New Roman" panose="02020603050405020304" pitchFamily="18" charset="0"/>
              </a:rPr>
              <a:t> </a:t>
            </a:r>
            <a:r>
              <a:rPr lang="en-GB" dirty="0">
                <a:ea typeface="Times New Roman" panose="02020603050405020304" pitchFamily="18" charset="0"/>
                <a:cs typeface="Times New Roman" panose="02020603050405020304" pitchFamily="18" charset="0"/>
              </a:rPr>
              <a:t>is that Object is a) specific b) resources of the new object are redundant with resources of already </a:t>
            </a:r>
            <a:r>
              <a:rPr lang="en-GB" dirty="0" smtClean="0">
                <a:ea typeface="Times New Roman" panose="02020603050405020304" pitchFamily="18" charset="0"/>
                <a:cs typeface="Times New Roman" panose="02020603050405020304" pitchFamily="18" charset="0"/>
              </a:rPr>
              <a:t>present in Client: </a:t>
            </a:r>
            <a:r>
              <a:rPr lang="en-GB" dirty="0">
                <a:ea typeface="Times New Roman" panose="02020603050405020304" pitchFamily="18" charset="0"/>
                <a:cs typeface="Times New Roman" panose="02020603050405020304" pitchFamily="18" charset="0"/>
              </a:rPr>
              <a:t>so consistency issues regarding resources values must be addressed c) the specific object created is just a collection of information and has no specific meaning (container object)</a:t>
            </a:r>
            <a:endParaRPr lang="en-US" dirty="0">
              <a:ea typeface="Times New Roman" panose="02020603050405020304" pitchFamily="18" charset="0"/>
              <a:cs typeface="Times New Roman" panose="02020603050405020304" pitchFamily="18" charset="0"/>
            </a:endParaRPr>
          </a:p>
          <a:p>
            <a:pPr marL="1027113" lvl="3" indent="-342900">
              <a:spcBef>
                <a:spcPts val="600"/>
              </a:spcBef>
              <a:spcAft>
                <a:spcPts val="0"/>
              </a:spcAft>
              <a:buFont typeface="Symbol" panose="05050102010706020507" pitchFamily="18" charset="2"/>
              <a:buChar char=""/>
            </a:pPr>
            <a:r>
              <a:rPr lang="en-GB" dirty="0">
                <a:ea typeface="Times New Roman" panose="02020603050405020304" pitchFamily="18" charset="0"/>
                <a:cs typeface="Times New Roman" panose="02020603050405020304" pitchFamily="18" charset="0"/>
              </a:rPr>
              <a:t>or </a:t>
            </a:r>
            <a:r>
              <a:rPr lang="en-GB" dirty="0" smtClean="0">
                <a:ea typeface="Times New Roman" panose="02020603050405020304" pitchFamily="18" charset="0"/>
                <a:cs typeface="Times New Roman" panose="02020603050405020304" pitchFamily="18" charset="0"/>
              </a:rPr>
              <a:t>in letting </a:t>
            </a:r>
            <a:r>
              <a:rPr lang="en-GB" dirty="0">
                <a:ea typeface="Times New Roman" panose="02020603050405020304" pitchFamily="18" charset="0"/>
                <a:cs typeface="Times New Roman" panose="02020603050405020304" pitchFamily="18" charset="0"/>
              </a:rPr>
              <a:t>the system to be notified by multiple individual events </a:t>
            </a:r>
            <a:r>
              <a:rPr lang="en-GB" dirty="0" smtClean="0">
                <a:ea typeface="Times New Roman" panose="02020603050405020304" pitchFamily="18" charset="0"/>
                <a:cs typeface="Times New Roman" panose="02020603050405020304" pitchFamily="18" charset="0"/>
              </a:rPr>
              <a:t> with the strong </a:t>
            </a:r>
            <a:r>
              <a:rPr lang="en-GB" u="sng" dirty="0" smtClean="0">
                <a:solidFill>
                  <a:srgbClr val="C00000"/>
                </a:solidFill>
                <a:ea typeface="Times New Roman" panose="02020603050405020304" pitchFamily="18" charset="0"/>
                <a:cs typeface="Times New Roman" panose="02020603050405020304" pitchFamily="18" charset="0"/>
              </a:rPr>
              <a:t>drawback</a:t>
            </a:r>
            <a:r>
              <a:rPr lang="en-GB" dirty="0" smtClean="0">
                <a:ea typeface="Times New Roman" panose="02020603050405020304" pitchFamily="18" charset="0"/>
                <a:cs typeface="Times New Roman" panose="02020603050405020304" pitchFamily="18" charset="0"/>
              </a:rPr>
              <a:t>  in constraint </a:t>
            </a:r>
            <a:r>
              <a:rPr lang="en-GB" dirty="0" err="1" smtClean="0">
                <a:ea typeface="Times New Roman" panose="02020603050405020304" pitchFamily="18" charset="0"/>
                <a:cs typeface="Times New Roman" panose="02020603050405020304" pitchFamily="18" charset="0"/>
              </a:rPr>
              <a:t>IoT</a:t>
            </a:r>
            <a:r>
              <a:rPr lang="en-GB" dirty="0" smtClean="0">
                <a:ea typeface="Times New Roman" panose="02020603050405020304" pitchFamily="18" charset="0"/>
                <a:cs typeface="Times New Roman" panose="02020603050405020304" pitchFamily="18" charset="0"/>
              </a:rPr>
              <a:t> domain of wasting </a:t>
            </a:r>
            <a:r>
              <a:rPr lang="en-GB" dirty="0">
                <a:ea typeface="Times New Roman" panose="02020603050405020304" pitchFamily="18" charset="0"/>
                <a:cs typeface="Times New Roman" panose="02020603050405020304" pitchFamily="18" charset="0"/>
              </a:rPr>
              <a:t>communication power and </a:t>
            </a:r>
            <a:r>
              <a:rPr lang="en-GB" dirty="0" smtClean="0">
                <a:ea typeface="Times New Roman" panose="02020603050405020304" pitchFamily="18" charset="0"/>
                <a:cs typeface="Times New Roman" panose="02020603050405020304" pitchFamily="18" charset="0"/>
              </a:rPr>
              <a:t>bandwidth (current situation) </a:t>
            </a:r>
            <a:endParaRPr lang="fr-FR" altLang="zh-CN" b="1" dirty="0" smtClean="0"/>
          </a:p>
          <a:p>
            <a:pPr marL="225425" lvl="1" indent="0">
              <a:buClr>
                <a:srgbClr val="C00000"/>
              </a:buClr>
              <a:buNone/>
            </a:pPr>
            <a:endParaRPr lang="fr-FR" altLang="en-US" sz="1600" dirty="0"/>
          </a:p>
          <a:p>
            <a:pPr marL="225425" lvl="1" indent="0">
              <a:buClr>
                <a:srgbClr val="C00000"/>
              </a:buClr>
              <a:buNone/>
            </a:pPr>
            <a:r>
              <a:rPr lang="fr-FR" altLang="en-US" sz="1600" b="1" dirty="0" smtClean="0"/>
              <a:t>   </a:t>
            </a: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53495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64275</TotalTime>
  <Pages>15</Pages>
  <Words>1719</Words>
  <Application>Microsoft Office PowerPoint</Application>
  <PresentationFormat>Custom</PresentationFormat>
  <Paragraphs>291</Paragraphs>
  <Slides>15</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ＭＳ Ｐゴシック</vt:lpstr>
      <vt:lpstr>Arial</vt:lpstr>
      <vt:lpstr>Arial Narrow</vt:lpstr>
      <vt:lpstr>Courier New</vt:lpstr>
      <vt:lpstr>Symbol</vt:lpstr>
      <vt:lpstr>Tahoma</vt:lpstr>
      <vt:lpstr>Times New Roman</vt:lpstr>
      <vt:lpstr>Verdana</vt:lpstr>
      <vt:lpstr>Wingdings</vt:lpstr>
      <vt:lpstr>OMA Template</vt:lpstr>
      <vt:lpstr>OMA-DM-LightweightM2M-2017-0060R02-INP  WG LwM2M 1.1 Proposals </vt:lpstr>
      <vt:lpstr>WG LwM2M 1.1 Proposals </vt:lpstr>
      <vt:lpstr>1-LwM2M Extended Addressing (1/2 Gemalto) </vt:lpstr>
      <vt:lpstr>1-LwM2M Extended Addressing (2/2 Gemalto)  </vt:lpstr>
      <vt:lpstr>2-LwM2M Compact Media Type (1/2 Gemalto) </vt:lpstr>
      <vt:lpstr>2-LwM2M Compact Media Type (2/2 Gemalto) </vt:lpstr>
      <vt:lpstr>3-LwM2M Bootstrap Enhancement (1/2 Gemalto) </vt:lpstr>
      <vt:lpstr>PowerPoint Presentation</vt:lpstr>
      <vt:lpstr>4-LwM2M Virtual Object (1/3 Gemalto) </vt:lpstr>
      <vt:lpstr>PowerPoint Presentation</vt:lpstr>
      <vt:lpstr>PowerPoint Presentation</vt:lpstr>
      <vt:lpstr>5-LoRA-LTE-M Support (1/2) (ORANGE) </vt:lpstr>
      <vt:lpstr>5-LoRA-LTE Support(2/2 ORANGE) </vt:lpstr>
      <vt:lpstr>6-Secure Element Support (1/2 Gemalto) </vt:lpstr>
      <vt:lpstr>6-Secure Element Support(2/2 Gemalto) </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ThGarnier</cp:lastModifiedBy>
  <cp:revision>738</cp:revision>
  <cp:lastPrinted>2017-03-22T15:06:21Z</cp:lastPrinted>
  <dcterms:created xsi:type="dcterms:W3CDTF">2002-03-19T14:05:12Z</dcterms:created>
  <dcterms:modified xsi:type="dcterms:W3CDTF">2017-04-07T15:11:17Z</dcterms:modified>
</cp:coreProperties>
</file>