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5"/>
  </p:notesMasterIdLst>
  <p:handoutMasterIdLst>
    <p:handoutMasterId r:id="rId6"/>
  </p:handoutMasterIdLst>
  <p:sldIdLst>
    <p:sldId id="319" r:id="rId2"/>
    <p:sldId id="322" r:id="rId3"/>
    <p:sldId id="323" r:id="rId4"/>
  </p:sldIdLst>
  <p:sldSz cx="9363075" cy="7023100"/>
  <p:notesSz cx="6797675" cy="9928225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2">
          <p15:clr>
            <a:srgbClr val="A4A3A4"/>
          </p15:clr>
        </p15:guide>
        <p15:guide id="2" pos="29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AEAEA"/>
    <a:srgbClr val="860043"/>
    <a:srgbClr val="330066"/>
    <a:srgbClr val="543800"/>
    <a:srgbClr val="660033"/>
    <a:srgbClr val="FDB5C3"/>
    <a:srgbClr val="99FFCC"/>
    <a:srgbClr val="FFCCCC"/>
    <a:srgbClr val="FEEDCE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224" autoAdjust="0"/>
    <p:restoredTop sz="94624" autoAdjust="0"/>
  </p:normalViewPr>
  <p:slideViewPr>
    <p:cSldViewPr>
      <p:cViewPr varScale="1">
        <p:scale>
          <a:sx n="63" d="100"/>
          <a:sy n="63" d="100"/>
        </p:scale>
        <p:origin x="1070" y="48"/>
      </p:cViewPr>
      <p:guideLst>
        <p:guide orient="horz" pos="2212"/>
        <p:guide pos="29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00" d="100"/>
          <a:sy n="100" d="100"/>
        </p:scale>
        <p:origin x="1428" y="72"/>
      </p:cViewPr>
      <p:guideLst>
        <p:guide orient="horz" pos="3128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8704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33852"/>
            <a:ext cx="4984750" cy="44877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89446" tIns="43938" rIns="89446" bIns="439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Body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5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79500" y="862013"/>
            <a:ext cx="4638675" cy="34798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  <p:extLst>
      <p:ext uri="{BB962C8B-B14F-4D97-AF65-F5344CB8AC3E}">
        <p14:creationId xmlns:p14="http://schemas.microsoft.com/office/powerpoint/2010/main" val="274961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3021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11262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9621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4938" y="3979863"/>
            <a:ext cx="6553200" cy="1795462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5694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5150" y="4916488"/>
            <a:ext cx="5618163" cy="5794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35150" y="627063"/>
            <a:ext cx="5618163" cy="42148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35150" y="5495925"/>
            <a:ext cx="5618163" cy="8255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59674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40282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7050" y="233363"/>
            <a:ext cx="2193925" cy="63198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2100" y="233363"/>
            <a:ext cx="6432550" cy="63198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580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18517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4812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9775" y="4513263"/>
            <a:ext cx="7958138" cy="139382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775" y="2976563"/>
            <a:ext cx="7958138" cy="15367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35049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2100" y="1169988"/>
            <a:ext cx="4313238" cy="538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7738" y="1169988"/>
            <a:ext cx="4313237" cy="538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4744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280988"/>
            <a:ext cx="8426450" cy="11699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13" y="1571625"/>
            <a:ext cx="4137025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313" y="2227263"/>
            <a:ext cx="4137025" cy="40465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6150" y="1571625"/>
            <a:ext cx="4138613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6150" y="2227263"/>
            <a:ext cx="4138613" cy="40465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7157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49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6491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279400"/>
            <a:ext cx="3079750" cy="11906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60775" y="279400"/>
            <a:ext cx="5233988" cy="5994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8313" y="1470025"/>
            <a:ext cx="3079750" cy="48037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104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5" descr="oma bg_v3_2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63075" cy="701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7346950" y="6272213"/>
            <a:ext cx="162877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GB" altLang="en-US"/>
          </a:p>
        </p:txBody>
      </p:sp>
      <p:sp>
        <p:nvSpPr>
          <p:cNvPr id="1028" name="Line 9"/>
          <p:cNvSpPr>
            <a:spLocks noChangeShapeType="1"/>
          </p:cNvSpPr>
          <p:nvPr userDrawn="1"/>
        </p:nvSpPr>
        <p:spPr bwMode="auto">
          <a:xfrm>
            <a:off x="300038" y="990600"/>
            <a:ext cx="8763000" cy="0"/>
          </a:xfrm>
          <a:prstGeom prst="line">
            <a:avLst/>
          </a:prstGeom>
          <a:noFill/>
          <a:ln w="9525">
            <a:solidFill>
              <a:srgbClr val="333399"/>
            </a:solidFill>
            <a:round/>
            <a:headEnd/>
            <a:tailEnd/>
          </a:ln>
          <a:effectLst>
            <a:prstShdw prst="shdw17" dist="17961" dir="2700000">
              <a:srgbClr val="1F1F5C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0" y="6553200"/>
            <a:ext cx="9363075" cy="76200"/>
          </a:xfrm>
          <a:prstGeom prst="rect">
            <a:avLst/>
          </a:prstGeom>
          <a:solidFill>
            <a:srgbClr val="333399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GB" altLang="en-US"/>
          </a:p>
        </p:txBody>
      </p:sp>
      <p:sp>
        <p:nvSpPr>
          <p:cNvPr id="1030" name="Rectangle 17"/>
          <p:cNvSpPr>
            <a:spLocks noChangeArrowheads="1"/>
          </p:cNvSpPr>
          <p:nvPr userDrawn="1"/>
        </p:nvSpPr>
        <p:spPr bwMode="auto">
          <a:xfrm>
            <a:off x="0" y="6629400"/>
            <a:ext cx="480060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 b="1" dirty="0">
                <a:cs typeface="Times New Roman" panose="02020603050405020304" pitchFamily="18" charset="0"/>
              </a:rPr>
              <a:t>© 2017 Open Mobile Alliance Ltd.  All Rights Reserved.</a:t>
            </a:r>
            <a:endParaRPr lang="en-US" altLang="en-US" sz="1000" b="1" dirty="0"/>
          </a:p>
          <a:p>
            <a:r>
              <a:rPr lang="en-US" altLang="en-US" sz="9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Used with the permission of the Open Mobile Alliance Ltd. under the terms as stated in this document.</a:t>
            </a:r>
            <a:endParaRPr lang="en-US" altLang="en-US" sz="900" b="1" dirty="0">
              <a:solidFill>
                <a:srgbClr val="999999"/>
              </a:solidFill>
              <a:latin typeface="Arial Narrow" panose="020B0606020202030204" pitchFamily="34" charset="0"/>
            </a:endParaRPr>
          </a:p>
        </p:txBody>
      </p:sp>
      <p:sp>
        <p:nvSpPr>
          <p:cNvPr id="1031" name="Rectangle 18"/>
          <p:cNvSpPr>
            <a:spLocks noChangeArrowheads="1"/>
          </p:cNvSpPr>
          <p:nvPr userDrawn="1"/>
        </p:nvSpPr>
        <p:spPr bwMode="auto">
          <a:xfrm>
            <a:off x="4724400" y="6629400"/>
            <a:ext cx="33528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ja-JP" sz="1800" dirty="0">
                <a:ea typeface="ＭＳ Ｐゴシック" panose="020B0600070205080204" pitchFamily="34" charset="-128"/>
              </a:rPr>
              <a:t>OMA-LWM2M-2017-0033-INP</a:t>
            </a:r>
            <a:endParaRPr lang="en-US" altLang="en-US" sz="1800" b="1" dirty="0">
              <a:latin typeface="Arial Narrow" panose="020B0606020202030204" pitchFamily="34" charset="0"/>
            </a:endParaRPr>
          </a:p>
        </p:txBody>
      </p:sp>
      <p:sp>
        <p:nvSpPr>
          <p:cNvPr id="1032" name="Rectangle 19"/>
          <p:cNvSpPr>
            <a:spLocks noChangeArrowheads="1"/>
          </p:cNvSpPr>
          <p:nvPr userDrawn="1"/>
        </p:nvSpPr>
        <p:spPr bwMode="auto">
          <a:xfrm>
            <a:off x="8001000" y="6629400"/>
            <a:ext cx="1362075" cy="4048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>
            <a:lvl1pPr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lnSpc>
                <a:spcPct val="90000"/>
              </a:lnSpc>
              <a:defRPr/>
            </a:pPr>
            <a:r>
              <a:rPr lang="en-US" altLang="en-US" sz="1800" b="1">
                <a:latin typeface="Arial Narrow" panose="020B0606020202030204" pitchFamily="34" charset="0"/>
              </a:rPr>
              <a:t>Slide #</a:t>
            </a:r>
            <a:fld id="{FD6CA7DB-08DD-4033-8306-D47E4195CDD5}" type="slidenum">
              <a:rPr lang="en-US" altLang="en-US" sz="1800" b="1" smtClean="0">
                <a:latin typeface="Arial Narrow" panose="020B0606020202030204" pitchFamily="34" charset="0"/>
              </a:rPr>
              <a:pPr algn="r">
                <a:lnSpc>
                  <a:spcPct val="90000"/>
                </a:lnSpc>
                <a:defRPr/>
              </a:pPr>
              <a:t>‹#›</a:t>
            </a:fld>
            <a:br>
              <a:rPr lang="en-US" altLang="en-US" sz="1800" b="1">
                <a:latin typeface="Arial Narrow" panose="020B0606020202030204" pitchFamily="34" charset="0"/>
              </a:rPr>
            </a:br>
            <a:r>
              <a:rPr lang="en-US" altLang="en-US" sz="500">
                <a:solidFill>
                  <a:srgbClr val="999999"/>
                </a:solidFill>
              </a:rPr>
              <a:t>[OMA-Template-SlideDeck-20140101-I]</a:t>
            </a:r>
            <a:endParaRPr lang="en-US" altLang="en-US" sz="1800" b="1">
              <a:latin typeface="Arial Narrow" panose="020B0606020202030204" pitchFamily="34" charset="0"/>
            </a:endParaRPr>
          </a:p>
        </p:txBody>
      </p:sp>
      <p:sp>
        <p:nvSpPr>
          <p:cNvPr id="103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6388" y="233363"/>
            <a:ext cx="8748712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GB" altLang="en-US"/>
          </a:p>
        </p:txBody>
      </p:sp>
      <p:sp>
        <p:nvSpPr>
          <p:cNvPr id="1034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2100" y="1169988"/>
            <a:ext cx="8778875" cy="538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1st Level Bullet</a:t>
            </a:r>
          </a:p>
          <a:p>
            <a:pPr lvl="1"/>
            <a:r>
              <a:rPr lang="en-US" altLang="en-US" dirty="0"/>
              <a:t>2nd Level Bullet</a:t>
            </a:r>
          </a:p>
          <a:p>
            <a:pPr lvl="2"/>
            <a:r>
              <a:rPr lang="en-US" altLang="en-US" dirty="0"/>
              <a:t>3rd Level Bullet</a:t>
            </a:r>
          </a:p>
          <a:p>
            <a:pPr lvl="3"/>
            <a:r>
              <a:rPr lang="en-US" altLang="en-US" dirty="0"/>
              <a:t>4th Level Bullet</a:t>
            </a:r>
          </a:p>
          <a:p>
            <a:pPr lvl="4"/>
            <a:r>
              <a:rPr lang="en-US" altLang="en-US" dirty="0"/>
              <a:t>5th Level Bullet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2pPr>
      <a:lvl3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3pPr>
      <a:lvl4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4pPr>
      <a:lvl5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5pPr>
      <a:lvl6pPr marL="4572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6pPr>
      <a:lvl7pPr marL="9144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7pPr>
      <a:lvl8pPr marL="13716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8pPr>
      <a:lvl9pPr marL="18288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9pPr>
    </p:titleStyle>
    <p:bodyStyle>
      <a:lvl1pPr marL="111125" indent="-111125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600">
          <a:solidFill>
            <a:srgbClr val="000066"/>
          </a:solidFill>
          <a:latin typeface="+mn-lt"/>
          <a:ea typeface="+mn-ea"/>
          <a:cs typeface="+mn-cs"/>
        </a:defRPr>
      </a:lvl1pPr>
      <a:lvl2pPr marL="341313" indent="-115888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200">
          <a:solidFill>
            <a:srgbClr val="480024"/>
          </a:solidFill>
          <a:latin typeface="+mn-lt"/>
        </a:defRPr>
      </a:lvl2pPr>
      <a:lvl3pPr marL="569913" indent="-114300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000">
          <a:solidFill>
            <a:srgbClr val="0B2200"/>
          </a:solidFill>
          <a:latin typeface="+mn-lt"/>
        </a:defRPr>
      </a:lvl3pPr>
      <a:lvl4pPr marL="795338" indent="-111125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>
          <a:solidFill>
            <a:srgbClr val="543800"/>
          </a:solidFill>
          <a:latin typeface="+mn-lt"/>
        </a:defRPr>
      </a:lvl4pPr>
      <a:lvl5pPr marL="10287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5pPr>
      <a:lvl6pPr marL="14859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6pPr>
      <a:lvl7pPr marL="19431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7pPr>
      <a:lvl8pPr marL="24003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8pPr>
      <a:lvl9pPr marL="28575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306388" y="233363"/>
            <a:ext cx="8748712" cy="703262"/>
          </a:xfrm>
        </p:spPr>
        <p:txBody>
          <a:bodyPr/>
          <a:lstStyle/>
          <a:p>
            <a:r>
              <a:rPr lang="fr-FR" altLang="en-US" dirty="0">
                <a:ea typeface="ＭＳ Ｐゴシック" panose="020B0600070205080204" pitchFamily="34" charset="-128"/>
              </a:rPr>
              <a:t>LwM2M v1.1 – 3GPP </a:t>
            </a:r>
            <a:r>
              <a:rPr lang="fr-FR" altLang="en-US" dirty="0" err="1">
                <a:ea typeface="ＭＳ Ｐゴシック" panose="020B0600070205080204" pitchFamily="34" charset="-128"/>
              </a:rPr>
              <a:t>CIoT</a:t>
            </a:r>
            <a:r>
              <a:rPr lang="fr-FR" altLang="en-US" dirty="0">
                <a:ea typeface="ＭＳ Ｐゴシック" panose="020B0600070205080204" pitchFamily="34" charset="-128"/>
              </a:rPr>
              <a:t> and LPWAN</a:t>
            </a:r>
            <a:endParaRPr lang="en-GB" altLang="en-US" sz="1800" dirty="0"/>
          </a:p>
        </p:txBody>
      </p:sp>
      <p:sp>
        <p:nvSpPr>
          <p:cNvPr id="819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3337" y="1149350"/>
            <a:ext cx="9220200" cy="5237162"/>
          </a:xfrm>
        </p:spPr>
        <p:txBody>
          <a:bodyPr/>
          <a:lstStyle/>
          <a:p>
            <a:pPr marL="0" indent="0">
              <a:buClr>
                <a:srgbClr val="C00000"/>
              </a:buClr>
              <a:buNone/>
            </a:pPr>
            <a:r>
              <a:rPr lang="en-GB" altLang="en-US" sz="2000" b="1" dirty="0"/>
              <a:t>  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altLang="en-US" sz="2800" b="1" dirty="0"/>
              <a:t>Rationale : 3GPP </a:t>
            </a:r>
            <a:r>
              <a:rPr lang="en-GB" altLang="en-US" sz="2800" b="1" dirty="0" err="1"/>
              <a:t>CIoT</a:t>
            </a:r>
            <a:r>
              <a:rPr lang="en-GB" altLang="en-US" sz="2800" b="1" dirty="0"/>
              <a:t> needs updates to LwM2M v1.1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endParaRPr lang="en-GB" altLang="en-US" sz="2800" b="1" dirty="0"/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altLang="en-US" sz="2800" b="1" dirty="0"/>
              <a:t> Proposal  </a:t>
            </a:r>
            <a:r>
              <a:rPr lang="fr-FR" altLang="zh-CN" sz="2400" b="1" dirty="0"/>
              <a:t> : </a:t>
            </a:r>
            <a:r>
              <a:rPr lang="fr-FR" altLang="zh-CN" sz="2400" b="1" dirty="0" err="1"/>
              <a:t>Following</a:t>
            </a:r>
            <a:r>
              <a:rPr lang="fr-FR" altLang="zh-CN" sz="2400" b="1" dirty="0"/>
              <a:t> new additions are to </a:t>
            </a:r>
            <a:r>
              <a:rPr lang="fr-FR" altLang="zh-CN" sz="2400" b="1" dirty="0" err="1"/>
              <a:t>be</a:t>
            </a:r>
            <a:r>
              <a:rPr lang="fr-FR" altLang="zh-CN" sz="2400" b="1" dirty="0"/>
              <a:t> </a:t>
            </a:r>
            <a:r>
              <a:rPr lang="fr-FR" altLang="zh-CN" sz="2400" b="1" dirty="0" err="1"/>
              <a:t>introduced</a:t>
            </a:r>
            <a:r>
              <a:rPr lang="fr-FR" altLang="zh-CN" sz="2400" b="1" dirty="0"/>
              <a:t> in LwM2M v1.1</a:t>
            </a:r>
          </a:p>
          <a:p>
            <a:pPr lvl="1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fr-FR" altLang="zh-CN" sz="1800" b="1" dirty="0"/>
              <a:t> Rate Control</a:t>
            </a:r>
          </a:p>
          <a:p>
            <a:pPr lvl="1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fr-FR" altLang="zh-CN" sz="1800" b="1" dirty="0"/>
              <a:t> Byte Control</a:t>
            </a:r>
          </a:p>
          <a:p>
            <a:pPr lvl="1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fr-FR" altLang="zh-CN" sz="1800" b="1" dirty="0"/>
              <a:t> Connection management new </a:t>
            </a:r>
            <a:r>
              <a:rPr lang="fr-FR" altLang="zh-CN" sz="1800" b="1" dirty="0" err="1"/>
              <a:t>resources</a:t>
            </a:r>
            <a:r>
              <a:rPr lang="fr-FR" altLang="zh-CN" sz="1800" b="1" dirty="0"/>
              <a:t> </a:t>
            </a:r>
            <a:r>
              <a:rPr lang="fr-FR" altLang="zh-CN" sz="1800" b="1" dirty="0" err="1"/>
              <a:t>accomodating</a:t>
            </a:r>
            <a:r>
              <a:rPr lang="fr-FR" altLang="zh-CN" sz="1800" b="1" dirty="0"/>
              <a:t> 3GPP </a:t>
            </a:r>
            <a:r>
              <a:rPr lang="fr-FR" altLang="zh-CN" sz="1800" b="1" dirty="0" err="1"/>
              <a:t>CIoT</a:t>
            </a:r>
            <a:r>
              <a:rPr lang="fr-FR" altLang="zh-CN" sz="1800" b="1" dirty="0"/>
              <a:t> </a:t>
            </a:r>
            <a:r>
              <a:rPr lang="fr-FR" altLang="zh-CN" sz="1800" b="1" dirty="0" err="1"/>
              <a:t>needs</a:t>
            </a:r>
            <a:endParaRPr lang="fr-FR" altLang="zh-CN" sz="1800" b="1" dirty="0"/>
          </a:p>
          <a:p>
            <a:pPr lvl="1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fr-FR" altLang="zh-CN" sz="1800" b="1" dirty="0"/>
              <a:t> SCEF to LwM2M server </a:t>
            </a:r>
            <a:r>
              <a:rPr lang="fr-FR" altLang="zh-CN" sz="1800" b="1" dirty="0" err="1"/>
              <a:t>bulk</a:t>
            </a:r>
            <a:r>
              <a:rPr lang="fr-FR" altLang="zh-CN" sz="1800" b="1" dirty="0"/>
              <a:t> interface </a:t>
            </a:r>
          </a:p>
          <a:p>
            <a:pPr lvl="1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fr-FR" altLang="zh-CN" sz="1800" b="1" dirty="0"/>
              <a:t> SCEF to LwM2M server message ID introduction at LwM2M layer </a:t>
            </a:r>
          </a:p>
          <a:p>
            <a:pPr lvl="1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fr-FR" altLang="zh-CN" sz="1800" b="1" dirty="0"/>
              <a:t> Group identification for 3GPP network </a:t>
            </a:r>
          </a:p>
          <a:p>
            <a:pPr marL="0" indent="0">
              <a:buClr>
                <a:srgbClr val="C00000"/>
              </a:buClr>
              <a:buNone/>
            </a:pPr>
            <a:r>
              <a:rPr lang="en-US" sz="200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GB" sz="20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306388" y="233363"/>
            <a:ext cx="8748712" cy="703262"/>
          </a:xfrm>
        </p:spPr>
        <p:txBody>
          <a:bodyPr/>
          <a:lstStyle/>
          <a:p>
            <a:r>
              <a:rPr lang="fr-FR" altLang="en-US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LwM2M v1.1 – 3GPP </a:t>
            </a:r>
            <a:r>
              <a:rPr lang="fr-FR" altLang="en-US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CIoT</a:t>
            </a:r>
            <a:r>
              <a:rPr lang="fr-FR" altLang="en-US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and LPWAN</a:t>
            </a:r>
            <a:endParaRPr lang="en-GB" altLang="en-US" sz="1800" dirty="0"/>
          </a:p>
        </p:txBody>
      </p:sp>
      <p:sp>
        <p:nvSpPr>
          <p:cNvPr id="819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3337" y="1149350"/>
            <a:ext cx="9220200" cy="5237162"/>
          </a:xfrm>
        </p:spPr>
        <p:txBody>
          <a:bodyPr/>
          <a:lstStyle/>
          <a:p>
            <a:pPr marL="0" indent="0">
              <a:buClr>
                <a:srgbClr val="C00000"/>
              </a:buClr>
              <a:buNone/>
            </a:pPr>
            <a:endParaRPr lang="en-US" sz="16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Clr>
                <a:srgbClr val="C00000"/>
              </a:buClr>
              <a:buNone/>
            </a:pPr>
            <a:endParaRPr lang="fr-FR" altLang="zh-CN" sz="1800" b="1" dirty="0"/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fr-FR" sz="2800" b="1" dirty="0"/>
              <a:t> </a:t>
            </a:r>
            <a:r>
              <a:rPr lang="en-GB" sz="28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Illustration  : </a:t>
            </a:r>
          </a:p>
          <a:p>
            <a:pPr lvl="1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US" sz="16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Refer existing LwM2M v1.1 TS baseline for rate control, connection management </a:t>
            </a:r>
          </a:p>
          <a:p>
            <a:pPr lvl="1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US" sz="16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SCEF to Server bulk interface and message ID (O</a:t>
            </a:r>
            <a:r>
              <a:rPr lang="fr-FR" altLang="zh-CN" sz="1600" b="1" dirty="0"/>
              <a:t>MA-DM-LightweightM2M-2016-0111-INP_Bulk_Structure_LWM2M)</a:t>
            </a:r>
            <a:endParaRPr lang="en-US" sz="16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US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Group Identification to be illustrated for 3GPP network like a parameter in the core link format detected by LwM2M </a:t>
            </a:r>
          </a:p>
          <a:p>
            <a:pPr lvl="2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US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 3GPP_GP could be a good qualified group identification which can be used for </a:t>
            </a:r>
          </a:p>
          <a:p>
            <a:pPr lvl="2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US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 GP is used in resource directory IETF, when introduced in LwM2M could refer to groups towards RD, should not conflict </a:t>
            </a:r>
            <a:r>
              <a:rPr lang="en-US" sz="140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conflict</a:t>
            </a:r>
            <a:r>
              <a:rPr lang="en-US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 with 3GPP_GP</a:t>
            </a:r>
            <a:endParaRPr lang="en-GB" sz="14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Clr>
                <a:srgbClr val="C00000"/>
              </a:buClr>
              <a:buNone/>
            </a:pPr>
            <a:endParaRPr lang="en-US" sz="20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endParaRPr lang="en-GB" sz="20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0517547"/>
              </p:ext>
            </p:extLst>
          </p:nvPr>
        </p:nvGraphicFramePr>
        <p:xfrm>
          <a:off x="3005137" y="4349750"/>
          <a:ext cx="2286000" cy="19804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Document" showAsIcon="1" r:id="rId4" imgW="914400" imgH="792360" progId="Word.Document.8">
                  <p:embed/>
                </p:oleObj>
              </mc:Choice>
              <mc:Fallback>
                <p:oleObj name="Document" showAsIcon="1" r:id="rId4" imgW="914400" imgH="792360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05137" y="4349750"/>
                        <a:ext cx="2286000" cy="19804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29211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306388" y="233363"/>
            <a:ext cx="8748712" cy="703262"/>
          </a:xfrm>
        </p:spPr>
        <p:txBody>
          <a:bodyPr/>
          <a:lstStyle/>
          <a:p>
            <a:r>
              <a:rPr lang="fr-FR" altLang="en-US" dirty="0">
                <a:ea typeface="ＭＳ Ｐゴシック" panose="020B0600070205080204" pitchFamily="34" charset="-128"/>
              </a:rPr>
              <a:t>LwM2M v1.1 – 3GPP </a:t>
            </a:r>
            <a:r>
              <a:rPr lang="fr-FR" altLang="en-US" dirty="0" err="1">
                <a:ea typeface="ＭＳ Ｐゴシック" panose="020B0600070205080204" pitchFamily="34" charset="-128"/>
              </a:rPr>
              <a:t>CIoT</a:t>
            </a:r>
            <a:r>
              <a:rPr lang="fr-FR" altLang="en-US" dirty="0">
                <a:ea typeface="ＭＳ Ｐゴシック" panose="020B0600070205080204" pitchFamily="34" charset="-128"/>
              </a:rPr>
              <a:t> and LPWAN</a:t>
            </a:r>
            <a:endParaRPr lang="en-GB" altLang="en-US" sz="1800" dirty="0"/>
          </a:p>
        </p:txBody>
      </p:sp>
      <p:sp>
        <p:nvSpPr>
          <p:cNvPr id="819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3337" y="1149350"/>
            <a:ext cx="9220200" cy="5237162"/>
          </a:xfrm>
        </p:spPr>
        <p:txBody>
          <a:bodyPr/>
          <a:lstStyle/>
          <a:p>
            <a:pPr marL="0" indent="0">
              <a:buClr>
                <a:srgbClr val="C00000"/>
              </a:buClr>
              <a:buNone/>
            </a:pPr>
            <a:endParaRPr lang="en-US" sz="20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US" sz="20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 Impact :</a:t>
            </a:r>
          </a:p>
          <a:p>
            <a:pPr lvl="1" indent="-341313"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GB" altLang="en-US" sz="1600" b="1" dirty="0">
                <a:solidFill>
                  <a:schemeClr val="tx2">
                    <a:lumMod val="85000"/>
                    <a:lumOff val="15000"/>
                  </a:schemeClr>
                </a:solidFill>
              </a:rPr>
              <a:t>Bootstrap Interface    </a:t>
            </a:r>
            <a:r>
              <a:rPr lang="en-GB" altLang="en-US" sz="1600" b="1" dirty="0">
                <a:solidFill>
                  <a:schemeClr val="accent5">
                    <a:lumMod val="25000"/>
                  </a:schemeClr>
                </a:solidFill>
              </a:rPr>
              <a:t>: it would be interesting to extend bootstrap with message ID and 3GPP group ID</a:t>
            </a:r>
          </a:p>
          <a:p>
            <a:pPr lvl="1" indent="-341313"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GB" altLang="en-US" sz="1600" b="1" dirty="0">
                <a:solidFill>
                  <a:schemeClr val="tx2">
                    <a:lumMod val="85000"/>
                    <a:lumOff val="15000"/>
                  </a:schemeClr>
                </a:solidFill>
              </a:rPr>
              <a:t>Notification Interface </a:t>
            </a:r>
            <a:r>
              <a:rPr lang="en-GB" altLang="en-US" sz="1600" b="1" dirty="0">
                <a:solidFill>
                  <a:schemeClr val="accent5">
                    <a:lumMod val="25000"/>
                  </a:schemeClr>
                </a:solidFill>
              </a:rPr>
              <a:t>: message ID and group ID</a:t>
            </a:r>
          </a:p>
          <a:p>
            <a:pPr lvl="1" indent="-341313"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GB" altLang="en-US" sz="1600" b="1" dirty="0">
                <a:solidFill>
                  <a:schemeClr val="tx2">
                    <a:lumMod val="85000"/>
                    <a:lumOff val="15000"/>
                  </a:schemeClr>
                </a:solidFill>
              </a:rPr>
              <a:t>Device Management &amp; Service Enablement </a:t>
            </a:r>
          </a:p>
          <a:p>
            <a:pPr lvl="2" indent="-341313">
              <a:buClr>
                <a:srgbClr val="C00000"/>
              </a:buClr>
              <a:buFont typeface="Courier New" panose="02070309020205020404" pitchFamily="49" charset="0"/>
              <a:buChar char="o"/>
            </a:pPr>
            <a:r>
              <a:rPr lang="en-GB" altLang="en-US" sz="1600" b="1" dirty="0">
                <a:solidFill>
                  <a:schemeClr val="accent5">
                    <a:lumMod val="25000"/>
                  </a:schemeClr>
                </a:solidFill>
              </a:rPr>
              <a:t>All commands to be extended with group ID and message ID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endParaRPr lang="en-US" sz="20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endParaRPr lang="en-US" sz="20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US" sz="20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 Supporters for contribution : Nokia,..</a:t>
            </a:r>
            <a:endParaRPr lang="en-GB" sz="20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574472"/>
      </p:ext>
    </p:extLst>
  </p:cSld>
  <p:clrMapOvr>
    <a:masterClrMapping/>
  </p:clrMapOvr>
</p:sld>
</file>

<file path=ppt/theme/theme1.xml><?xml version="1.0" encoding="utf-8"?>
<a:theme xmlns:a="http://schemas.openxmlformats.org/drawingml/2006/main" name="OMA 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MA Template">
      <a:majorFont>
        <a:latin typeface="Tahoma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MA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MA 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D:\Data\OMA\OMA Template.pot</Template>
  <TotalTime>63954</TotalTime>
  <Pages>15</Pages>
  <Words>221</Words>
  <Application>Microsoft Office PowerPoint</Application>
  <PresentationFormat>Custom</PresentationFormat>
  <Paragraphs>31</Paragraphs>
  <Slides>3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2" baseType="lpstr">
      <vt:lpstr>ＭＳ Ｐゴシック</vt:lpstr>
      <vt:lpstr>Arial</vt:lpstr>
      <vt:lpstr>Arial Narrow</vt:lpstr>
      <vt:lpstr>Courier New</vt:lpstr>
      <vt:lpstr>Tahoma</vt:lpstr>
      <vt:lpstr>Times New Roman</vt:lpstr>
      <vt:lpstr>Wingdings</vt:lpstr>
      <vt:lpstr>OMA Template</vt:lpstr>
      <vt:lpstr>Microsoft Word 97 - 2003 Document</vt:lpstr>
      <vt:lpstr>LwM2M v1.1 – 3GPP CIoT and LPWAN</vt:lpstr>
      <vt:lpstr>LwM2M v1.1 – 3GPP CIoT and LPWAN</vt:lpstr>
      <vt:lpstr>LwM2M v1.1 – 3GPP CIoT and LPWAN</vt:lpstr>
    </vt:vector>
  </TitlesOfParts>
  <Company>OMA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Template</dc:title>
  <dc:subject>Slide Deck</dc:subject>
  <dc:creator>OMA</dc:creator>
  <cp:lastModifiedBy>Subramani, Padmakumar (Nokia - IN)</cp:lastModifiedBy>
  <cp:revision>685</cp:revision>
  <cp:lastPrinted>2017-02-03T15:27:40Z</cp:lastPrinted>
  <dcterms:created xsi:type="dcterms:W3CDTF">2002-03-19T14:05:12Z</dcterms:created>
  <dcterms:modified xsi:type="dcterms:W3CDTF">2017-02-20T12:20:02Z</dcterms:modified>
</cp:coreProperties>
</file>