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9"/>
  </p:notesMasterIdLst>
  <p:handoutMasterIdLst>
    <p:handoutMasterId r:id="rId10"/>
  </p:handoutMasterIdLst>
  <p:sldIdLst>
    <p:sldId id="293" r:id="rId2"/>
    <p:sldId id="318" r:id="rId3"/>
    <p:sldId id="319" r:id="rId4"/>
    <p:sldId id="320" r:id="rId5"/>
    <p:sldId id="321" r:id="rId6"/>
    <p:sldId id="322" r:id="rId7"/>
    <p:sldId id="324" r:id="rId8"/>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48" autoAdjust="0"/>
    <p:restoredTop sz="94656" autoAdjust="0"/>
  </p:normalViewPr>
  <p:slideViewPr>
    <p:cSldViewPr>
      <p:cViewPr>
        <p:scale>
          <a:sx n="100" d="100"/>
          <a:sy n="100" d="100"/>
        </p:scale>
        <p:origin x="-72" y="174"/>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1974" y="-96"/>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6135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921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2637379154"/>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38131793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5734204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40527550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9800568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5442030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5316387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3493055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36705748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004335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5995203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5681308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pitchFamily="34" charset="0"/>
              </a:defRPr>
            </a:lvl1pPr>
            <a:lvl2pPr marL="742950" indent="-285750">
              <a:defRPr sz="2000">
                <a:solidFill>
                  <a:schemeClr val="tx1"/>
                </a:solidFill>
                <a:latin typeface="Arial" pitchFamily="34" charset="0"/>
              </a:defRPr>
            </a:lvl2pPr>
            <a:lvl3pPr marL="1143000" indent="-228600">
              <a:defRPr sz="2000">
                <a:solidFill>
                  <a:schemeClr val="tx1"/>
                </a:solidFill>
                <a:latin typeface="Arial" pitchFamily="34" charset="0"/>
              </a:defRPr>
            </a:lvl3pPr>
            <a:lvl4pPr marL="1600200" indent="-228600">
              <a:defRPr sz="2000">
                <a:solidFill>
                  <a:schemeClr val="tx1"/>
                </a:solidFill>
                <a:latin typeface="Arial" pitchFamily="34" charset="0"/>
              </a:defRPr>
            </a:lvl4pPr>
            <a:lvl5pPr marL="2057400" indent="-228600">
              <a:defRPr sz="2000">
                <a:solidFill>
                  <a:schemeClr val="tx1"/>
                </a:solidFill>
                <a:latin typeface="Arial" pitchFamily="34" charset="0"/>
              </a:defRPr>
            </a:lvl5pPr>
            <a:lvl6pPr marL="2514600" indent="-228600" eaLnBrk="0" fontAlgn="base" hangingPunct="0">
              <a:lnSpc>
                <a:spcPct val="90000"/>
              </a:lnSpc>
              <a:spcBef>
                <a:spcPct val="0"/>
              </a:spcBef>
              <a:spcAft>
                <a:spcPct val="0"/>
              </a:spcAft>
              <a:defRPr sz="2000">
                <a:solidFill>
                  <a:schemeClr val="tx1"/>
                </a:solidFill>
                <a:latin typeface="Arial" pitchFamily="34" charset="0"/>
              </a:defRPr>
            </a:lvl6pPr>
            <a:lvl7pPr marL="2971800" indent="-228600" eaLnBrk="0" fontAlgn="base" hangingPunct="0">
              <a:lnSpc>
                <a:spcPct val="90000"/>
              </a:lnSpc>
              <a:spcBef>
                <a:spcPct val="0"/>
              </a:spcBef>
              <a:spcAft>
                <a:spcPct val="0"/>
              </a:spcAft>
              <a:defRPr sz="2000">
                <a:solidFill>
                  <a:schemeClr val="tx1"/>
                </a:solidFill>
                <a:latin typeface="Arial" pitchFamily="34" charset="0"/>
              </a:defRPr>
            </a:lvl7pPr>
            <a:lvl8pPr marL="3429000" indent="-228600" eaLnBrk="0" fontAlgn="base" hangingPunct="0">
              <a:lnSpc>
                <a:spcPct val="90000"/>
              </a:lnSpc>
              <a:spcBef>
                <a:spcPct val="0"/>
              </a:spcBef>
              <a:spcAft>
                <a:spcPct val="0"/>
              </a:spcAft>
              <a:defRPr sz="2000">
                <a:solidFill>
                  <a:schemeClr val="tx1"/>
                </a:solidFill>
                <a:latin typeface="Arial" pitchFamily="34" charset="0"/>
              </a:defRPr>
            </a:lvl8pPr>
            <a:lvl9pPr marL="3886200" indent="-228600" eaLnBrk="0" fontAlgn="base" hangingPunct="0">
              <a:lnSpc>
                <a:spcPct val="90000"/>
              </a:lnSpc>
              <a:spcBef>
                <a:spcPct val="0"/>
              </a:spcBef>
              <a:spcAft>
                <a:spcPct val="0"/>
              </a:spcAft>
              <a:defRPr sz="2000">
                <a:solidFill>
                  <a:schemeClr val="tx1"/>
                </a:solidFill>
                <a:latin typeface="Arial" pitchFamily="34" charset="0"/>
              </a:defRPr>
            </a:lvl9pPr>
          </a:lstStyle>
          <a:p>
            <a:pPr>
              <a:defRPr/>
            </a:pPr>
            <a:endParaRPr lang="en-GB" altLang="zh-CN" smtClean="0">
              <a:ea typeface="SimSun" pitchFamily="2"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en-GB"/>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pitchFamily="34" charset="0"/>
              </a:defRPr>
            </a:lvl1pPr>
            <a:lvl2pPr marL="742950" indent="-285750">
              <a:defRPr sz="2000">
                <a:solidFill>
                  <a:schemeClr val="tx1"/>
                </a:solidFill>
                <a:latin typeface="Arial" pitchFamily="34" charset="0"/>
              </a:defRPr>
            </a:lvl2pPr>
            <a:lvl3pPr marL="1143000" indent="-228600">
              <a:defRPr sz="2000">
                <a:solidFill>
                  <a:schemeClr val="tx1"/>
                </a:solidFill>
                <a:latin typeface="Arial" pitchFamily="34" charset="0"/>
              </a:defRPr>
            </a:lvl3pPr>
            <a:lvl4pPr marL="1600200" indent="-228600">
              <a:defRPr sz="2000">
                <a:solidFill>
                  <a:schemeClr val="tx1"/>
                </a:solidFill>
                <a:latin typeface="Arial" pitchFamily="34" charset="0"/>
              </a:defRPr>
            </a:lvl4pPr>
            <a:lvl5pPr marL="2057400" indent="-228600">
              <a:defRPr sz="2000">
                <a:solidFill>
                  <a:schemeClr val="tx1"/>
                </a:solidFill>
                <a:latin typeface="Arial" pitchFamily="34" charset="0"/>
              </a:defRPr>
            </a:lvl5pPr>
            <a:lvl6pPr marL="2514600" indent="-228600" eaLnBrk="0" fontAlgn="base" hangingPunct="0">
              <a:lnSpc>
                <a:spcPct val="90000"/>
              </a:lnSpc>
              <a:spcBef>
                <a:spcPct val="0"/>
              </a:spcBef>
              <a:spcAft>
                <a:spcPct val="0"/>
              </a:spcAft>
              <a:defRPr sz="2000">
                <a:solidFill>
                  <a:schemeClr val="tx1"/>
                </a:solidFill>
                <a:latin typeface="Arial" pitchFamily="34" charset="0"/>
              </a:defRPr>
            </a:lvl6pPr>
            <a:lvl7pPr marL="2971800" indent="-228600" eaLnBrk="0" fontAlgn="base" hangingPunct="0">
              <a:lnSpc>
                <a:spcPct val="90000"/>
              </a:lnSpc>
              <a:spcBef>
                <a:spcPct val="0"/>
              </a:spcBef>
              <a:spcAft>
                <a:spcPct val="0"/>
              </a:spcAft>
              <a:defRPr sz="2000">
                <a:solidFill>
                  <a:schemeClr val="tx1"/>
                </a:solidFill>
                <a:latin typeface="Arial" pitchFamily="34" charset="0"/>
              </a:defRPr>
            </a:lvl7pPr>
            <a:lvl8pPr marL="3429000" indent="-228600" eaLnBrk="0" fontAlgn="base" hangingPunct="0">
              <a:lnSpc>
                <a:spcPct val="90000"/>
              </a:lnSpc>
              <a:spcBef>
                <a:spcPct val="0"/>
              </a:spcBef>
              <a:spcAft>
                <a:spcPct val="0"/>
              </a:spcAft>
              <a:defRPr sz="2000">
                <a:solidFill>
                  <a:schemeClr val="tx1"/>
                </a:solidFill>
                <a:latin typeface="Arial" pitchFamily="34" charset="0"/>
              </a:defRPr>
            </a:lvl8pPr>
            <a:lvl9pPr marL="3886200" indent="-228600" eaLnBrk="0" fontAlgn="base" hangingPunct="0">
              <a:lnSpc>
                <a:spcPct val="90000"/>
              </a:lnSpc>
              <a:spcBef>
                <a:spcPct val="0"/>
              </a:spcBef>
              <a:spcAft>
                <a:spcPct val="0"/>
              </a:spcAft>
              <a:defRPr sz="2000">
                <a:solidFill>
                  <a:schemeClr val="tx1"/>
                </a:solidFill>
                <a:latin typeface="Arial" pitchFamily="34" charset="0"/>
              </a:defRPr>
            </a:lvl9pPr>
          </a:lstStyle>
          <a:p>
            <a:pPr>
              <a:defRPr/>
            </a:pPr>
            <a:endParaRPr lang="en-GB" altLang="zh-CN" smtClean="0">
              <a:ea typeface="SimSun" pitchFamily="2"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pitchFamily="34" charset="0"/>
              </a:defRPr>
            </a:lvl1pPr>
            <a:lvl2pPr marL="742950" indent="-285750" defTabSz="403225">
              <a:tabLst>
                <a:tab pos="5372100" algn="ctr"/>
                <a:tab pos="9182100" algn="r"/>
              </a:tabLst>
              <a:defRPr sz="2000">
                <a:solidFill>
                  <a:schemeClr val="tx1"/>
                </a:solidFill>
                <a:latin typeface="Arial" pitchFamily="34" charset="0"/>
              </a:defRPr>
            </a:lvl2pPr>
            <a:lvl3pPr marL="1143000" indent="-228600" defTabSz="403225">
              <a:tabLst>
                <a:tab pos="5372100" algn="ctr"/>
                <a:tab pos="9182100" algn="r"/>
              </a:tabLst>
              <a:defRPr sz="2000">
                <a:solidFill>
                  <a:schemeClr val="tx1"/>
                </a:solidFill>
                <a:latin typeface="Arial" pitchFamily="34" charset="0"/>
              </a:defRPr>
            </a:lvl3pPr>
            <a:lvl4pPr marL="1600200" indent="-228600" defTabSz="403225">
              <a:tabLst>
                <a:tab pos="5372100" algn="ctr"/>
                <a:tab pos="9182100" algn="r"/>
              </a:tabLst>
              <a:defRPr sz="2000">
                <a:solidFill>
                  <a:schemeClr val="tx1"/>
                </a:solidFill>
                <a:latin typeface="Arial" pitchFamily="34" charset="0"/>
              </a:defRPr>
            </a:lvl4pPr>
            <a:lvl5pPr marL="2057400" indent="-228600" defTabSz="403225">
              <a:tabLst>
                <a:tab pos="5372100" algn="ctr"/>
                <a:tab pos="9182100" algn="r"/>
              </a:tabLst>
              <a:defRPr sz="2000">
                <a:solidFill>
                  <a:schemeClr val="tx1"/>
                </a:solidFill>
                <a:latin typeface="Arial"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9pPr>
          </a:lstStyle>
          <a:p>
            <a:pPr>
              <a:defRPr/>
            </a:pPr>
            <a:r>
              <a:rPr lang="en-GB" altLang="zh-CN" sz="1000" b="1" smtClean="0">
                <a:ea typeface="SimSun" pitchFamily="2" charset="-122"/>
                <a:cs typeface="Times New Roman" pitchFamily="18" charset="0"/>
              </a:rPr>
              <a:t>© 2017 Open Mobile Alliance All Rights Reserved.</a:t>
            </a:r>
            <a:endParaRPr lang="en-US" altLang="zh-CN" sz="1000" b="1" smtClean="0">
              <a:ea typeface="SimSun" pitchFamily="2" charset="-122"/>
            </a:endParaRPr>
          </a:p>
          <a:p>
            <a:pPr>
              <a:defRPr/>
            </a:pPr>
            <a:r>
              <a:rPr lang="en-US" altLang="zh-CN" sz="900" b="1" smtClean="0">
                <a:latin typeface="Arial Narrow" pitchFamily="34" charset="0"/>
                <a:ea typeface="SimSun" pitchFamily="2" charset="-122"/>
                <a:cs typeface="Times New Roman" pitchFamily="18" charset="0"/>
              </a:rPr>
              <a:t>Used with the permission of the Open Mobile Alliance under the terms as stated in this document.</a:t>
            </a:r>
            <a:endParaRPr lang="en-US" altLang="zh-CN" sz="900" b="1" smtClean="0">
              <a:solidFill>
                <a:srgbClr val="999999"/>
              </a:solidFill>
              <a:latin typeface="Arial Narrow" pitchFamily="34" charset="0"/>
              <a:ea typeface="SimSun" pitchFamily="2" charset="-122"/>
            </a:endParaRPr>
          </a:p>
        </p:txBody>
      </p:sp>
      <p:sp>
        <p:nvSpPr>
          <p:cNvPr id="1031" name="Rectangle 18"/>
          <p:cNvSpPr>
            <a:spLocks noChangeArrowheads="1"/>
          </p:cNvSpPr>
          <p:nvPr userDrawn="1"/>
        </p:nvSpPr>
        <p:spPr bwMode="auto">
          <a:xfrm>
            <a:off x="4724400" y="6629400"/>
            <a:ext cx="3352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pitchFamily="34" charset="0"/>
              </a:defRPr>
            </a:lvl1pPr>
            <a:lvl2pPr marL="742950" indent="-285750" defTabSz="403225">
              <a:tabLst>
                <a:tab pos="5372100" algn="ctr"/>
                <a:tab pos="9182100" algn="r"/>
              </a:tabLst>
              <a:defRPr sz="2000">
                <a:solidFill>
                  <a:schemeClr val="tx1"/>
                </a:solidFill>
                <a:latin typeface="Arial" pitchFamily="34" charset="0"/>
              </a:defRPr>
            </a:lvl2pPr>
            <a:lvl3pPr marL="1143000" indent="-228600" defTabSz="403225">
              <a:tabLst>
                <a:tab pos="5372100" algn="ctr"/>
                <a:tab pos="9182100" algn="r"/>
              </a:tabLst>
              <a:defRPr sz="2000">
                <a:solidFill>
                  <a:schemeClr val="tx1"/>
                </a:solidFill>
                <a:latin typeface="Arial" pitchFamily="34" charset="0"/>
              </a:defRPr>
            </a:lvl3pPr>
            <a:lvl4pPr marL="1600200" indent="-228600" defTabSz="403225">
              <a:tabLst>
                <a:tab pos="5372100" algn="ctr"/>
                <a:tab pos="9182100" algn="r"/>
              </a:tabLst>
              <a:defRPr sz="2000">
                <a:solidFill>
                  <a:schemeClr val="tx1"/>
                </a:solidFill>
                <a:latin typeface="Arial" pitchFamily="34" charset="0"/>
              </a:defRPr>
            </a:lvl4pPr>
            <a:lvl5pPr marL="2057400" indent="-228600" defTabSz="403225">
              <a:tabLst>
                <a:tab pos="5372100" algn="ctr"/>
                <a:tab pos="9182100" algn="r"/>
              </a:tabLst>
              <a:defRPr sz="2000">
                <a:solidFill>
                  <a:schemeClr val="tx1"/>
                </a:solidFill>
                <a:latin typeface="Arial"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9pPr>
          </a:lstStyle>
          <a:p>
            <a:pPr algn="ctr">
              <a:defRPr/>
            </a:pPr>
            <a:r>
              <a:rPr lang="en-US" altLang="zh-CN" sz="1800" b="1" smtClean="0">
                <a:latin typeface="Arial Narrow" pitchFamily="34" charset="0"/>
                <a:ea typeface="SimSun" pitchFamily="2" charset="-122"/>
              </a:rPr>
              <a:t>OMA-&lt;GrpCode&gt;-2017-&lt;DocNum&gt;</a:t>
            </a:r>
          </a:p>
        </p:txBody>
      </p:sp>
      <p:sp>
        <p:nvSpPr>
          <p:cNvPr id="1032" name="Rectangle 19"/>
          <p:cNvSpPr>
            <a:spLocks noChangeArrowheads="1"/>
          </p:cNvSpPr>
          <p:nvPr userDrawn="1"/>
        </p:nvSpPr>
        <p:spPr bwMode="auto">
          <a:xfrm>
            <a:off x="8001000" y="6629400"/>
            <a:ext cx="1362075"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pitchFamily="34" charset="0"/>
              </a:defRPr>
            </a:lvl1pPr>
            <a:lvl2pPr marL="742950" indent="-285750" defTabSz="403225">
              <a:tabLst>
                <a:tab pos="5372100" algn="ctr"/>
                <a:tab pos="9182100" algn="r"/>
              </a:tabLst>
              <a:defRPr sz="2000">
                <a:solidFill>
                  <a:schemeClr val="tx1"/>
                </a:solidFill>
                <a:latin typeface="Arial" pitchFamily="34" charset="0"/>
              </a:defRPr>
            </a:lvl2pPr>
            <a:lvl3pPr marL="1143000" indent="-228600" defTabSz="403225">
              <a:tabLst>
                <a:tab pos="5372100" algn="ctr"/>
                <a:tab pos="9182100" algn="r"/>
              </a:tabLst>
              <a:defRPr sz="2000">
                <a:solidFill>
                  <a:schemeClr val="tx1"/>
                </a:solidFill>
                <a:latin typeface="Arial" pitchFamily="34" charset="0"/>
              </a:defRPr>
            </a:lvl3pPr>
            <a:lvl4pPr marL="1600200" indent="-228600" defTabSz="403225">
              <a:tabLst>
                <a:tab pos="5372100" algn="ctr"/>
                <a:tab pos="9182100" algn="r"/>
              </a:tabLst>
              <a:defRPr sz="2000">
                <a:solidFill>
                  <a:schemeClr val="tx1"/>
                </a:solidFill>
                <a:latin typeface="Arial" pitchFamily="34" charset="0"/>
              </a:defRPr>
            </a:lvl4pPr>
            <a:lvl5pPr marL="2057400" indent="-228600" defTabSz="403225">
              <a:tabLst>
                <a:tab pos="5372100" algn="ctr"/>
                <a:tab pos="9182100" algn="r"/>
              </a:tabLst>
              <a:defRPr sz="2000">
                <a:solidFill>
                  <a:schemeClr val="tx1"/>
                </a:solidFill>
                <a:latin typeface="Arial"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9pPr>
          </a:lstStyle>
          <a:p>
            <a:pPr algn="r">
              <a:defRPr/>
            </a:pPr>
            <a:r>
              <a:rPr lang="en-US" altLang="zh-CN" sz="1800" b="1" smtClean="0">
                <a:latin typeface="Arial Narrow" pitchFamily="34" charset="0"/>
                <a:ea typeface="SimSun" pitchFamily="2" charset="-122"/>
              </a:rPr>
              <a:t>Slide #</a:t>
            </a:r>
            <a:fld id="{522247EC-8ABB-4391-ABBD-971287317E98}" type="slidenum">
              <a:rPr lang="en-US" altLang="zh-CN" sz="1800" b="1" smtClean="0">
                <a:latin typeface="Arial Narrow" pitchFamily="34" charset="0"/>
                <a:ea typeface="SimSun" pitchFamily="2" charset="-122"/>
              </a:rPr>
              <a:pPr algn="r">
                <a:defRPr/>
              </a:pPr>
              <a:t>‹#›</a:t>
            </a:fld>
            <a:r>
              <a:rPr lang="en-US" altLang="zh-CN" sz="1800" b="1" smtClean="0">
                <a:latin typeface="Arial Narrow" pitchFamily="34" charset="0"/>
                <a:ea typeface="SimSun" pitchFamily="2" charset="-122"/>
              </a:rPr>
              <a:t/>
            </a:r>
            <a:br>
              <a:rPr lang="en-US" altLang="zh-CN" sz="1800" b="1" smtClean="0">
                <a:latin typeface="Arial Narrow" pitchFamily="34" charset="0"/>
                <a:ea typeface="SimSun" pitchFamily="2" charset="-122"/>
              </a:rPr>
            </a:br>
            <a:r>
              <a:rPr lang="en-US" altLang="zh-CN" sz="500" smtClean="0">
                <a:solidFill>
                  <a:srgbClr val="999999"/>
                </a:solidFill>
                <a:ea typeface="SimSun" pitchFamily="2" charset="-122"/>
              </a:rPr>
              <a:t>[OMA-Template-SlideDeck-20170101-I]</a:t>
            </a:r>
            <a:endParaRPr lang="en-US" altLang="zh-CN" sz="1800" b="1" smtClean="0">
              <a:latin typeface="Arial Narrow" pitchFamily="34" charset="0"/>
              <a:ea typeface="SimSun" pitchFamily="2"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mojan.mohajer@u-blox.com" TargetMode="External"/><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hyperlink" Target="http://www.openmobilealliance.org/UseAgreement.html"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2">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a:latin typeface="Tahoma" pitchFamily="34" charset="0"/>
                <a:ea typeface="SimSun" pitchFamily="2" charset="-122"/>
              </a:rPr>
              <a:t>	Submitted To:	DM</a:t>
            </a:r>
          </a:p>
          <a:p>
            <a:pPr>
              <a:lnSpc>
                <a:spcPct val="95000"/>
              </a:lnSpc>
              <a:spcAft>
                <a:spcPct val="35000"/>
              </a:spcAft>
            </a:pPr>
            <a:r>
              <a:rPr lang="en-US" altLang="zh-CN" b="1">
                <a:latin typeface="Tahoma" pitchFamily="34" charset="0"/>
                <a:ea typeface="SimSun" pitchFamily="2" charset="-122"/>
              </a:rPr>
              <a:t>	Date:	27 Jan 2017	</a:t>
            </a:r>
          </a:p>
          <a:p>
            <a:pPr>
              <a:lnSpc>
                <a:spcPct val="95000"/>
              </a:lnSpc>
              <a:spcAft>
                <a:spcPct val="35000"/>
              </a:spcAft>
            </a:pPr>
            <a:r>
              <a:rPr lang="en-US" altLang="zh-CN" b="1">
                <a:latin typeface="Tahoma" pitchFamily="34" charset="0"/>
                <a:ea typeface="SimSun" pitchFamily="2" charset="-122"/>
              </a:rPr>
              <a:t>	Availability:	      Public            OMA Confidential</a:t>
            </a:r>
          </a:p>
          <a:p>
            <a:pPr>
              <a:lnSpc>
                <a:spcPct val="95000"/>
              </a:lnSpc>
              <a:spcAft>
                <a:spcPct val="35000"/>
              </a:spcAft>
            </a:pPr>
            <a:r>
              <a:rPr lang="en-US" altLang="zh-CN" b="1">
                <a:latin typeface="Tahoma" pitchFamily="34" charset="0"/>
                <a:ea typeface="SimSun" pitchFamily="2" charset="-122"/>
              </a:rPr>
              <a:t>	Contact:	Mojan Mohajer, </a:t>
            </a:r>
            <a:r>
              <a:rPr lang="en-US" altLang="zh-CN" b="1">
                <a:latin typeface="Tahoma" pitchFamily="34" charset="0"/>
                <a:ea typeface="SimSun" pitchFamily="2" charset="-122"/>
                <a:hlinkClick r:id="rId3"/>
              </a:rPr>
              <a:t>mojan.mohajer@u-blox.com</a:t>
            </a:r>
            <a:endParaRPr lang="en-US" altLang="zh-CN" b="1">
              <a:latin typeface="Tahoma" pitchFamily="34" charset="0"/>
              <a:ea typeface="SimSun" pitchFamily="2" charset="-122"/>
            </a:endParaRPr>
          </a:p>
          <a:p>
            <a:pPr>
              <a:lnSpc>
                <a:spcPct val="95000"/>
              </a:lnSpc>
              <a:spcAft>
                <a:spcPct val="35000"/>
              </a:spcAft>
            </a:pPr>
            <a:r>
              <a:rPr lang="en-US" altLang="zh-CN" b="1">
                <a:latin typeface="Tahoma" pitchFamily="34" charset="0"/>
                <a:ea typeface="SimSun" pitchFamily="2" charset="-122"/>
              </a:rPr>
              <a:t>	Source:	u-blox</a:t>
            </a: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GB" altLang="en-US" sz="1400" dirty="0"/>
              <a:t>OMA-DM-LightweightM2M-2017-0066-INP_virtual_object_and_Information_reporting</a:t>
            </a:r>
            <a:r>
              <a:rPr lang="en-US" altLang="zh-CN" sz="2000" dirty="0" smtClean="0">
                <a:ea typeface="SimSun" pitchFamily="2" charset="-122"/>
              </a:rPr>
              <a:t/>
            </a:r>
            <a:br>
              <a:rPr lang="en-US" altLang="zh-CN" sz="2000" dirty="0" smtClean="0">
                <a:ea typeface="SimSun" pitchFamily="2" charset="-122"/>
              </a:rPr>
            </a:br>
            <a:r>
              <a:rPr lang="en-US" altLang="zh-CN" sz="1400" dirty="0" smtClean="0">
                <a:ea typeface="SimSun" pitchFamily="2" charset="-122"/>
              </a:rPr>
              <a:t/>
            </a:r>
            <a:br>
              <a:rPr lang="en-US" altLang="zh-CN" sz="1400" dirty="0" smtClean="0">
                <a:ea typeface="SimSun" pitchFamily="2" charset="-122"/>
              </a:rPr>
            </a:br>
            <a:r>
              <a:rPr lang="en-GB" altLang="en-US" sz="2800" dirty="0" smtClean="0"/>
              <a:t>Proposal for Virtual Object and Information Reporting Improvements in LwM2M 1.1</a:t>
            </a:r>
            <a:r>
              <a:rPr lang="en-US" altLang="zh-CN" dirty="0" smtClean="0">
                <a:ea typeface="SimSun" pitchFamily="2" charset="-122"/>
              </a:rPr>
              <a:t/>
            </a:r>
            <a:br>
              <a:rPr lang="en-US" altLang="zh-CN" dirty="0" smtClean="0">
                <a:ea typeface="SimSun" pitchFamily="2" charset="-122"/>
              </a:rPr>
            </a:br>
            <a:endParaRPr lang="en-US" altLang="zh-CN" sz="1800" dirty="0" smtClean="0">
              <a:ea typeface="SimSun" pitchFamily="2"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a:solidFill>
                  <a:srgbClr val="800000"/>
                </a:solidFill>
                <a:latin typeface="Tahoma" pitchFamily="34" charset="0"/>
                <a:ea typeface="SimSun" pitchFamily="2" charset="-122"/>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a:solidFill>
                <a:srgbClr val="800000"/>
              </a:solidFill>
              <a:latin typeface="Tahoma" pitchFamily="34" charset="0"/>
              <a:ea typeface="SimSun" pitchFamily="2" charset="-122"/>
            </a:endParaRPr>
          </a:p>
        </p:txBody>
      </p:sp>
      <p:sp>
        <p:nvSpPr>
          <p:cNvPr id="2055"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spcBef>
                <a:spcPct val="35000"/>
              </a:spcBef>
            </a:pPr>
            <a:r>
              <a:rPr lang="en-US" altLang="zh-CN" sz="900">
                <a:ea typeface="SimSun" pitchFamily="2" charset="-122"/>
                <a:cs typeface="Times New Roman" pitchFamily="18" charset="0"/>
              </a:rPr>
              <a:t>USE OF THIS DOCUMENT BY NON-OMA MEMBERS IS SUBJECT TO ALL OF THE TERMS AND CONDITIONS OF THE USE AGREEMENT (located at </a:t>
            </a:r>
            <a:r>
              <a:rPr lang="en-US" altLang="zh-CN" sz="900">
                <a:ea typeface="SimSun" pitchFamily="2" charset="-122"/>
                <a:cs typeface="Times New Roman" pitchFamily="18" charset="0"/>
                <a:hlinkClick r:id="rId4"/>
              </a:rPr>
              <a:t>http://www.openmobilealliance.org/UseAgreement.html</a:t>
            </a:r>
            <a:r>
              <a:rPr lang="en-US" altLang="zh-CN" sz="900">
                <a:ea typeface="SimSun" pitchFamily="2" charset="-122"/>
                <a:cs typeface="Times New Roman" pitchFamily="18" charset="0"/>
              </a:rPr>
              <a:t>) AND IF YOU HAVE NOT AGREED TO THE TERMS OF THE USE AGREEMENT, YOU DO NOT HAVE THE RIGHT TO USE, COPY OR DISTRIBUTE THIS DOCUMENT.</a:t>
            </a:r>
          </a:p>
          <a:p>
            <a:pPr>
              <a:spcBef>
                <a:spcPct val="35000"/>
              </a:spcBef>
            </a:pPr>
            <a:r>
              <a:rPr lang="en-US" altLang="zh-CN" sz="900">
                <a:ea typeface="SimSun" pitchFamily="2" charset="-122"/>
                <a:cs typeface="Times New Roman" pitchFamily="18" charset="0"/>
              </a:rPr>
              <a:t>THIS DOCUMENT IS PROVIDED ON AN "AS IS" "AS AVAILABLE" AND "WITH ALL FAULTS" BASIS.</a:t>
            </a:r>
          </a:p>
        </p:txBody>
      </p:sp>
      <p:sp>
        <p:nvSpPr>
          <p:cNvPr id="2056"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US" altLang="zh-CN" sz="900" b="1">
                <a:ea typeface="SimSun" pitchFamily="2" charset="-122"/>
                <a:cs typeface="Times New Roman" pitchFamily="18" charset="0"/>
              </a:rPr>
              <a:t>Intellectual Property Rights</a:t>
            </a:r>
          </a:p>
          <a:p>
            <a:pPr>
              <a:spcBef>
                <a:spcPct val="35000"/>
              </a:spcBef>
            </a:pPr>
            <a:r>
              <a:rPr lang="en-US" altLang="zh-CN" sz="900">
                <a:ea typeface="SimSun" pitchFamily="2" charset="-122"/>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4"/>
          <p:cNvSpPr>
            <a:spLocks noGrp="1" noChangeArrowheads="1"/>
          </p:cNvSpPr>
          <p:nvPr>
            <p:ph type="title"/>
          </p:nvPr>
        </p:nvSpPr>
        <p:spPr/>
        <p:txBody>
          <a:bodyPr/>
          <a:lstStyle/>
          <a:p>
            <a:r>
              <a:rPr lang="en-GB" altLang="zh-CN" sz="2400" dirty="0" smtClean="0">
                <a:ea typeface="SimSun" pitchFamily="2" charset="-122"/>
              </a:rPr>
              <a:t>Observing Multiple Resources Across Different Objects</a:t>
            </a:r>
            <a:r>
              <a:rPr lang="en-GB" altLang="zh-CN" sz="2800" dirty="0" smtClean="0">
                <a:ea typeface="SimSun" pitchFamily="2" charset="-122"/>
              </a:rPr>
              <a:t> </a:t>
            </a:r>
          </a:p>
        </p:txBody>
      </p:sp>
      <p:sp>
        <p:nvSpPr>
          <p:cNvPr id="7171" name="Rectangle 5"/>
          <p:cNvSpPr>
            <a:spLocks noGrp="1" noChangeArrowheads="1"/>
          </p:cNvSpPr>
          <p:nvPr>
            <p:ph type="body" idx="1"/>
          </p:nvPr>
        </p:nvSpPr>
        <p:spPr>
          <a:xfrm>
            <a:off x="292100" y="1169988"/>
            <a:ext cx="8656637" cy="4856162"/>
          </a:xfrm>
        </p:spPr>
        <p:txBody>
          <a:bodyPr/>
          <a:lstStyle/>
          <a:p>
            <a:pPr>
              <a:buClr>
                <a:srgbClr val="C00000"/>
              </a:buClr>
              <a:buFont typeface="Wingdings" panose="05000000000000000000" pitchFamily="2" charset="2"/>
              <a:buChar char="q"/>
            </a:pPr>
            <a:r>
              <a:rPr lang="en-GB" altLang="en-US" sz="2400" b="1" dirty="0" smtClean="0"/>
              <a:t>Rationale</a:t>
            </a:r>
            <a:r>
              <a:rPr lang="en-GB" altLang="en-US" sz="2000" b="1" dirty="0" smtClean="0"/>
              <a:t> :  LwM2M 1.0 Limitation </a:t>
            </a:r>
            <a:endParaRPr lang="fr-FR" altLang="zh-CN" sz="2000" b="1" dirty="0" smtClean="0"/>
          </a:p>
          <a:p>
            <a:pPr lvl="1">
              <a:buClr>
                <a:srgbClr val="C00000"/>
              </a:buClr>
              <a:buFont typeface="Wingdings" panose="05000000000000000000" pitchFamily="2" charset="2"/>
              <a:buChar char="Ø"/>
            </a:pPr>
            <a:r>
              <a:rPr lang="en-GB" sz="1800" dirty="0" smtClean="0">
                <a:ea typeface="Times New Roman" panose="02020603050405020304" pitchFamily="18" charset="0"/>
                <a:cs typeface="Times New Roman" panose="02020603050405020304" pitchFamily="18" charset="0"/>
              </a:rPr>
              <a:t> LwM2M v1.0 Information </a:t>
            </a:r>
            <a:r>
              <a:rPr lang="en-GB" sz="1800" dirty="0">
                <a:ea typeface="Times New Roman" panose="02020603050405020304" pitchFamily="18" charset="0"/>
                <a:cs typeface="Times New Roman" panose="02020603050405020304" pitchFamily="18" charset="0"/>
              </a:rPr>
              <a:t>R</a:t>
            </a:r>
            <a:r>
              <a:rPr lang="en-GB" sz="1800" dirty="0" smtClean="0">
                <a:ea typeface="Times New Roman" panose="02020603050405020304" pitchFamily="18" charset="0"/>
                <a:cs typeface="Times New Roman" panose="02020603050405020304" pitchFamily="18" charset="0"/>
              </a:rPr>
              <a:t>eporting </a:t>
            </a:r>
            <a:r>
              <a:rPr lang="en-GB" sz="1800" dirty="0">
                <a:ea typeface="Times New Roman" panose="02020603050405020304" pitchFamily="18" charset="0"/>
                <a:cs typeface="Times New Roman" panose="02020603050405020304" pitchFamily="18" charset="0"/>
              </a:rPr>
              <a:t>I</a:t>
            </a:r>
            <a:r>
              <a:rPr lang="en-GB" sz="1800" dirty="0" smtClean="0">
                <a:ea typeface="Times New Roman" panose="02020603050405020304" pitchFamily="18" charset="0"/>
                <a:cs typeface="Times New Roman" panose="02020603050405020304" pitchFamily="18" charset="0"/>
              </a:rPr>
              <a:t>nterface does not adequately support means of consolidating notifications from client into a single message when multiple resources in different objects are observed and meet notify criteria.</a:t>
            </a:r>
          </a:p>
          <a:p>
            <a:pPr lvl="2">
              <a:buClr>
                <a:srgbClr val="C00000"/>
              </a:buClr>
              <a:buFont typeface="Wingdings" panose="05000000000000000000" pitchFamily="2" charset="2"/>
              <a:buChar char="Ø"/>
            </a:pPr>
            <a:r>
              <a:rPr lang="en-GB" sz="1600" dirty="0" smtClean="0">
                <a:ea typeface="Times New Roman" panose="02020603050405020304" pitchFamily="18" charset="0"/>
                <a:cs typeface="Times New Roman" panose="02020603050405020304" pitchFamily="18" charset="0"/>
              </a:rPr>
              <a:t>Client either has to generates multiple notify messages to the server which is not efficient for a power constrained device or</a:t>
            </a:r>
          </a:p>
          <a:p>
            <a:pPr lvl="2">
              <a:buClr>
                <a:srgbClr val="C00000"/>
              </a:buClr>
              <a:buFont typeface="Wingdings" panose="05000000000000000000" pitchFamily="2" charset="2"/>
              <a:buChar char="Ø"/>
            </a:pPr>
            <a:r>
              <a:rPr lang="en-GB" sz="1600" dirty="0" smtClean="0">
                <a:ea typeface="Times New Roman" panose="02020603050405020304" pitchFamily="18" charset="0"/>
                <a:cs typeface="Times New Roman" panose="02020603050405020304" pitchFamily="18" charset="0"/>
              </a:rPr>
              <a:t>Data model needs to be modified to group resources into a single object that can be observed as highlighted in Section 4.3.2 of GSMA White Paper, CLP.18-Device Management and Service Enablement for Mobile </a:t>
            </a:r>
            <a:r>
              <a:rPr lang="en-GB" sz="1600" dirty="0" err="1" smtClean="0">
                <a:ea typeface="Times New Roman" panose="02020603050405020304" pitchFamily="18" charset="0"/>
                <a:cs typeface="Times New Roman" panose="02020603050405020304" pitchFamily="18" charset="0"/>
              </a:rPr>
              <a:t>IoT</a:t>
            </a:r>
            <a:r>
              <a:rPr lang="en-GB" sz="1600" dirty="0" smtClean="0">
                <a:ea typeface="Times New Roman" panose="02020603050405020304" pitchFamily="18" charset="0"/>
                <a:cs typeface="Times New Roman" panose="02020603050405020304" pitchFamily="18" charset="0"/>
              </a:rPr>
              <a:t> Devices. This has the undesired effect of duplicating resources and unnatural grouping of them in arbitrary objects</a:t>
            </a:r>
          </a:p>
          <a:p>
            <a:pPr lvl="1">
              <a:buClr>
                <a:srgbClr val="C00000"/>
              </a:buClr>
              <a:buFont typeface="Wingdings" panose="05000000000000000000" pitchFamily="2" charset="2"/>
              <a:buChar char="Ø"/>
            </a:pPr>
            <a:endParaRPr lang="en-GB" altLang="zh-CN" dirty="0" smtClean="0">
              <a:ea typeface="SimSun" pitchFamily="2" charset="-122"/>
            </a:endParaRPr>
          </a:p>
          <a:p>
            <a:endParaRPr lang="en-GB" altLang="zh-CN" dirty="0" smtClean="0">
              <a:ea typeface="SimSun" pitchFamily="2"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zh-CN" sz="2400" dirty="0">
                <a:ea typeface="SimSun" pitchFamily="2" charset="-122"/>
              </a:rPr>
              <a:t>Observing Multiple Resources Across Different Objects</a:t>
            </a:r>
            <a:endParaRPr lang="en-GB" sz="2400" dirty="0"/>
          </a:p>
        </p:txBody>
      </p:sp>
      <p:sp>
        <p:nvSpPr>
          <p:cNvPr id="3" name="Content Placeholder 2"/>
          <p:cNvSpPr>
            <a:spLocks noGrp="1"/>
          </p:cNvSpPr>
          <p:nvPr>
            <p:ph idx="1"/>
          </p:nvPr>
        </p:nvSpPr>
        <p:spPr/>
        <p:txBody>
          <a:bodyPr/>
          <a:lstStyle/>
          <a:p>
            <a:pPr>
              <a:buClr>
                <a:srgbClr val="C00000"/>
              </a:buClr>
              <a:buFont typeface="Wingdings" panose="05000000000000000000" pitchFamily="2" charset="2"/>
              <a:buChar char="q"/>
            </a:pPr>
            <a:r>
              <a:rPr lang="en-GB" altLang="en-US" sz="2400" b="1" dirty="0" smtClean="0"/>
              <a:t>Proposal</a:t>
            </a:r>
            <a:endParaRPr lang="fr-FR" altLang="zh-CN" sz="2000" b="1" dirty="0" smtClean="0"/>
          </a:p>
          <a:p>
            <a:pPr lvl="1">
              <a:buClr>
                <a:srgbClr val="C00000"/>
              </a:buClr>
              <a:buFont typeface="Wingdings" panose="05000000000000000000" pitchFamily="2" charset="2"/>
              <a:buChar char="Ø"/>
            </a:pPr>
            <a:r>
              <a:rPr lang="en-GB" sz="1800" dirty="0" smtClean="0">
                <a:ea typeface="Times New Roman" panose="02020603050405020304" pitchFamily="18" charset="0"/>
                <a:cs typeface="Times New Roman" panose="02020603050405020304" pitchFamily="18" charset="0"/>
              </a:rPr>
              <a:t> Define a generic virtual object type with resources that provide links to individual resources of instances of one or more concrete objects. This is similar in principle to Linked Batch collection of resources as defined in </a:t>
            </a:r>
            <a:r>
              <a:rPr lang="en-GB" altLang="zh-CN" sz="1800" dirty="0" smtClean="0">
                <a:ea typeface="SimSun" pitchFamily="2" charset="-122"/>
              </a:rPr>
              <a:t>draft-ietf-core-interfaces-07 and will support</a:t>
            </a:r>
          </a:p>
          <a:p>
            <a:pPr lvl="2">
              <a:buClr>
                <a:srgbClr val="C00000"/>
              </a:buClr>
              <a:buFont typeface="Wingdings" panose="05000000000000000000" pitchFamily="2" charset="2"/>
              <a:buChar char="Ø"/>
            </a:pPr>
            <a:r>
              <a:rPr lang="en-GB" sz="1600" dirty="0" smtClean="0">
                <a:ea typeface="SimSun" pitchFamily="2" charset="-122"/>
                <a:cs typeface="Times New Roman" panose="02020603050405020304" pitchFamily="18" charset="0"/>
              </a:rPr>
              <a:t>Dynamic addition and removal of a resource link to the virtual object instance</a:t>
            </a:r>
          </a:p>
          <a:p>
            <a:pPr lvl="2">
              <a:buClr>
                <a:srgbClr val="C00000"/>
              </a:buClr>
              <a:buFont typeface="Wingdings" panose="05000000000000000000" pitchFamily="2" charset="2"/>
              <a:buChar char="Ø"/>
            </a:pPr>
            <a:r>
              <a:rPr lang="en-GB" sz="1600" dirty="0" smtClean="0">
                <a:ea typeface="SimSun" pitchFamily="2" charset="-122"/>
                <a:cs typeface="Times New Roman" panose="02020603050405020304" pitchFamily="18" charset="0"/>
              </a:rPr>
              <a:t>Resource links inherit observe parameters of the actual resources that they point at if already set up (</a:t>
            </a:r>
            <a:r>
              <a:rPr lang="en-GB" sz="1600" dirty="0" smtClean="0">
                <a:solidFill>
                  <a:srgbClr val="FF0000"/>
                </a:solidFill>
                <a:ea typeface="SimSun" pitchFamily="2" charset="-122"/>
                <a:cs typeface="Times New Roman" panose="02020603050405020304" pitchFamily="18" charset="0"/>
              </a:rPr>
              <a:t>TBD</a:t>
            </a:r>
            <a:r>
              <a:rPr lang="en-GB" sz="1600" dirty="0" smtClean="0">
                <a:ea typeface="SimSun" pitchFamily="2" charset="-122"/>
                <a:cs typeface="Times New Roman" panose="02020603050405020304" pitchFamily="18" charset="0"/>
              </a:rPr>
              <a:t>)</a:t>
            </a:r>
          </a:p>
          <a:p>
            <a:pPr lvl="2">
              <a:buClr>
                <a:srgbClr val="C00000"/>
              </a:buClr>
              <a:buFont typeface="Wingdings" panose="05000000000000000000" pitchFamily="2" charset="2"/>
              <a:buChar char="Ø"/>
            </a:pPr>
            <a:r>
              <a:rPr lang="en-GB" sz="1600" dirty="0" smtClean="0">
                <a:ea typeface="SimSun" pitchFamily="2" charset="-122"/>
                <a:cs typeface="Times New Roman" panose="02020603050405020304" pitchFamily="18" charset="0"/>
              </a:rPr>
              <a:t>In multi server environment a virtual object instance can only be accessed by the server that created it</a:t>
            </a:r>
          </a:p>
          <a:p>
            <a:pPr lvl="2">
              <a:buClr>
                <a:srgbClr val="C00000"/>
              </a:buClr>
              <a:buFont typeface="Wingdings" panose="05000000000000000000" pitchFamily="2" charset="2"/>
              <a:buChar char="Ø"/>
            </a:pPr>
            <a:r>
              <a:rPr lang="en-GB" sz="1600" dirty="0" smtClean="0">
                <a:ea typeface="SimSun" pitchFamily="2" charset="-122"/>
                <a:cs typeface="Times New Roman" panose="02020603050405020304" pitchFamily="18" charset="0"/>
              </a:rPr>
              <a:t>Virtual object instance will support FETCH method where LwM2M server can indicate</a:t>
            </a:r>
          </a:p>
          <a:p>
            <a:pPr lvl="3">
              <a:buClr>
                <a:srgbClr val="C00000"/>
              </a:buClr>
              <a:buFont typeface="Wingdings" panose="05000000000000000000" pitchFamily="2" charset="2"/>
              <a:buChar char="Ø"/>
            </a:pPr>
            <a:r>
              <a:rPr lang="en-GB" sz="1400" dirty="0" smtClean="0">
                <a:ea typeface="SimSun" pitchFamily="2" charset="-122"/>
                <a:cs typeface="Times New Roman" panose="02020603050405020304" pitchFamily="18" charset="0"/>
              </a:rPr>
              <a:t>Individual observe condition for each linked resource, </a:t>
            </a:r>
            <a:r>
              <a:rPr lang="en-GB" sz="1400" dirty="0" err="1" smtClean="0">
                <a:ea typeface="SimSun" pitchFamily="2" charset="-122"/>
                <a:cs typeface="Times New Roman" panose="02020603050405020304" pitchFamily="18" charset="0"/>
              </a:rPr>
              <a:t>gt</a:t>
            </a:r>
            <a:r>
              <a:rPr lang="en-GB" sz="1400" dirty="0" smtClean="0">
                <a:ea typeface="SimSun" pitchFamily="2" charset="-122"/>
                <a:cs typeface="Times New Roman" panose="02020603050405020304" pitchFamily="18" charset="0"/>
              </a:rPr>
              <a:t>, </a:t>
            </a:r>
            <a:r>
              <a:rPr lang="en-GB" sz="1400" dirty="0" err="1" smtClean="0">
                <a:ea typeface="SimSun" pitchFamily="2" charset="-122"/>
                <a:cs typeface="Times New Roman" panose="02020603050405020304" pitchFamily="18" charset="0"/>
              </a:rPr>
              <a:t>lt</a:t>
            </a:r>
            <a:r>
              <a:rPr lang="en-GB" sz="1400" dirty="0" smtClean="0">
                <a:ea typeface="SimSun" pitchFamily="2" charset="-122"/>
                <a:cs typeface="Times New Roman" panose="02020603050405020304" pitchFamily="18" charset="0"/>
              </a:rPr>
              <a:t>, </a:t>
            </a:r>
            <a:r>
              <a:rPr lang="en-GB" sz="1400" dirty="0" err="1" smtClean="0">
                <a:ea typeface="SimSun" pitchFamily="2" charset="-122"/>
                <a:cs typeface="Times New Roman" panose="02020603050405020304" pitchFamily="18" charset="0"/>
              </a:rPr>
              <a:t>st</a:t>
            </a:r>
            <a:r>
              <a:rPr lang="en-GB" sz="1400" dirty="0" smtClean="0">
                <a:ea typeface="SimSun" pitchFamily="2" charset="-122"/>
                <a:cs typeface="Times New Roman" panose="02020603050405020304" pitchFamily="18" charset="0"/>
              </a:rPr>
              <a:t>, etc.</a:t>
            </a:r>
          </a:p>
          <a:p>
            <a:pPr lvl="3">
              <a:buClr>
                <a:srgbClr val="C00000"/>
              </a:buClr>
              <a:buFont typeface="Wingdings" panose="05000000000000000000" pitchFamily="2" charset="2"/>
              <a:buChar char="Ø"/>
            </a:pPr>
            <a:r>
              <a:rPr lang="en-GB" sz="1400" dirty="0" smtClean="0">
                <a:ea typeface="SimSun" pitchFamily="2" charset="-122"/>
                <a:cs typeface="Times New Roman" panose="02020603050405020304" pitchFamily="18" charset="0"/>
              </a:rPr>
              <a:t>Notify Trigger Condition: All resources meeting observation criteria (AND operation), Any (OR operation)</a:t>
            </a:r>
          </a:p>
          <a:p>
            <a:pPr lvl="3">
              <a:buClr>
                <a:srgbClr val="C00000"/>
              </a:buClr>
              <a:buFont typeface="Wingdings" panose="05000000000000000000" pitchFamily="2" charset="2"/>
              <a:buChar char="Ø"/>
            </a:pPr>
            <a:r>
              <a:rPr lang="en-GB" sz="1400" dirty="0" smtClean="0">
                <a:ea typeface="SimSun" pitchFamily="2" charset="-122"/>
                <a:cs typeface="Times New Roman" panose="02020603050405020304" pitchFamily="18" charset="0"/>
              </a:rPr>
              <a:t>Scope of resources to include in Notify in case of OR operation: All resources within virtual object instance, Qualified resources (only resources that meet notify condition). If no condition is placed on the resource it will always be included</a:t>
            </a:r>
          </a:p>
          <a:p>
            <a:pPr lvl="2">
              <a:buClr>
                <a:srgbClr val="C00000"/>
              </a:buClr>
              <a:buFont typeface="Wingdings" panose="05000000000000000000" pitchFamily="2" charset="2"/>
              <a:buChar char="Ø"/>
            </a:pPr>
            <a:r>
              <a:rPr lang="en-GB" sz="1600" dirty="0" smtClean="0">
                <a:ea typeface="SimSun" pitchFamily="2" charset="-122"/>
                <a:cs typeface="Times New Roman" panose="02020603050405020304" pitchFamily="18" charset="0"/>
              </a:rPr>
              <a:t>Fetch on virtual object will take precedence over any existing observation on the resources pointed to by the virtual object instance that were previously set up by the same server, i.e. observing server should not be sent individual notifications from the resources if virtual object notification has already provided the information. (</a:t>
            </a:r>
            <a:r>
              <a:rPr lang="en-GB" sz="1600" dirty="0" smtClean="0">
                <a:solidFill>
                  <a:srgbClr val="FF0000"/>
                </a:solidFill>
                <a:ea typeface="SimSun" pitchFamily="2" charset="-122"/>
                <a:cs typeface="Times New Roman" panose="02020603050405020304" pitchFamily="18" charset="0"/>
              </a:rPr>
              <a:t>TBD</a:t>
            </a:r>
            <a:r>
              <a:rPr lang="en-GB" sz="1600" dirty="0" smtClean="0">
                <a:ea typeface="SimSun" pitchFamily="2" charset="-122"/>
                <a:cs typeface="Times New Roman" panose="02020603050405020304" pitchFamily="18" charset="0"/>
              </a:rPr>
              <a:t>)</a:t>
            </a:r>
            <a:endParaRPr lang="en-GB" altLang="zh-CN" dirty="0" smtClean="0">
              <a:ea typeface="SimSun" pitchFamily="2" charset="-122"/>
            </a:endParaRPr>
          </a:p>
          <a:p>
            <a:pPr lvl="1"/>
            <a:endParaRPr lang="en-GB" dirty="0"/>
          </a:p>
        </p:txBody>
      </p:sp>
    </p:spTree>
    <p:extLst>
      <p:ext uri="{BB962C8B-B14F-4D97-AF65-F5344CB8AC3E}">
        <p14:creationId xmlns:p14="http://schemas.microsoft.com/office/powerpoint/2010/main" val="15319893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zh-CN" sz="2400" dirty="0">
                <a:ea typeface="SimSun" pitchFamily="2" charset="-122"/>
              </a:rPr>
              <a:t>Observing Multiple Resources Across Different Objects</a:t>
            </a:r>
            <a:endParaRPr lang="en-GB" sz="2400" dirty="0"/>
          </a:p>
        </p:txBody>
      </p:sp>
      <p:sp>
        <p:nvSpPr>
          <p:cNvPr id="3" name="Content Placeholder 2"/>
          <p:cNvSpPr>
            <a:spLocks noGrp="1"/>
          </p:cNvSpPr>
          <p:nvPr>
            <p:ph idx="1"/>
          </p:nvPr>
        </p:nvSpPr>
        <p:spPr/>
        <p:txBody>
          <a:bodyPr/>
          <a:lstStyle/>
          <a:p>
            <a:pPr>
              <a:buClr>
                <a:srgbClr val="C00000"/>
              </a:buClr>
              <a:buFont typeface="Wingdings" panose="05000000000000000000" pitchFamily="2" charset="2"/>
              <a:buChar char="q"/>
            </a:pPr>
            <a:r>
              <a:rPr lang="en-GB" altLang="en-US" sz="2400" b="1" dirty="0" smtClean="0"/>
              <a:t>Proposed Object &amp; Description</a:t>
            </a:r>
          </a:p>
          <a:p>
            <a:pPr>
              <a:buClr>
                <a:srgbClr val="C00000"/>
              </a:buClr>
              <a:buFont typeface="Wingdings" panose="05000000000000000000" pitchFamily="2" charset="2"/>
              <a:buChar char="q"/>
            </a:pPr>
            <a:endParaRPr lang="fr-FR" altLang="zh-CN" sz="2000" b="1" dirty="0" smtClean="0"/>
          </a:p>
          <a:p>
            <a:pPr>
              <a:buClr>
                <a:srgbClr val="C00000"/>
              </a:buClr>
              <a:buFont typeface="Wingdings" panose="05000000000000000000" pitchFamily="2" charset="2"/>
              <a:buChar char="q"/>
            </a:pPr>
            <a:endParaRPr lang="fr-FR" altLang="zh-CN" sz="2000" b="1" dirty="0"/>
          </a:p>
          <a:p>
            <a:pPr>
              <a:buClr>
                <a:srgbClr val="C00000"/>
              </a:buClr>
              <a:buFont typeface="Wingdings" panose="05000000000000000000" pitchFamily="2" charset="2"/>
              <a:buChar char="q"/>
            </a:pPr>
            <a:endParaRPr lang="fr-FR" altLang="zh-CN" sz="2000" b="1" dirty="0" smtClean="0"/>
          </a:p>
          <a:p>
            <a:pPr>
              <a:buClr>
                <a:srgbClr val="C00000"/>
              </a:buClr>
              <a:buFont typeface="Wingdings" panose="05000000000000000000" pitchFamily="2" charset="2"/>
              <a:buChar char="q"/>
            </a:pPr>
            <a:r>
              <a:rPr lang="en-GB" altLang="en-US" sz="2400" b="1" dirty="0"/>
              <a:t>Proposed </a:t>
            </a:r>
            <a:r>
              <a:rPr lang="en-GB" altLang="en-US" sz="2400" b="1" dirty="0" smtClean="0"/>
              <a:t>Resource </a:t>
            </a:r>
            <a:r>
              <a:rPr lang="en-GB" altLang="en-US" sz="2400" b="1" dirty="0"/>
              <a:t>Description</a:t>
            </a:r>
          </a:p>
          <a:p>
            <a:pPr>
              <a:buClr>
                <a:srgbClr val="C00000"/>
              </a:buClr>
              <a:buFont typeface="Wingdings" panose="05000000000000000000" pitchFamily="2" charset="2"/>
              <a:buChar char="q"/>
            </a:pPr>
            <a:endParaRPr lang="fr-FR" altLang="zh-CN" sz="2000" b="1" dirty="0"/>
          </a:p>
        </p:txBody>
      </p:sp>
      <p:graphicFrame>
        <p:nvGraphicFramePr>
          <p:cNvPr id="4" name="Table 3"/>
          <p:cNvGraphicFramePr>
            <a:graphicFrameLocks noGrp="1"/>
          </p:cNvGraphicFramePr>
          <p:nvPr>
            <p:extLst>
              <p:ext uri="{D42A27DB-BD31-4B8C-83A1-F6EECF244321}">
                <p14:modId xmlns:p14="http://schemas.microsoft.com/office/powerpoint/2010/main" val="763000998"/>
              </p:ext>
            </p:extLst>
          </p:nvPr>
        </p:nvGraphicFramePr>
        <p:xfrm>
          <a:off x="1176337" y="1758950"/>
          <a:ext cx="6857999" cy="741680"/>
        </p:xfrm>
        <a:graphic>
          <a:graphicData uri="http://schemas.openxmlformats.org/drawingml/2006/table">
            <a:tbl>
              <a:tblPr firstRow="1" bandRow="1">
                <a:tableStyleId>{5C22544A-7EE6-4342-B048-85BDC9FD1C3A}</a:tableStyleId>
              </a:tblPr>
              <a:tblGrid>
                <a:gridCol w="1075764"/>
                <a:gridCol w="672353"/>
                <a:gridCol w="1344705"/>
                <a:gridCol w="1210236"/>
                <a:gridCol w="2554941"/>
              </a:tblGrid>
              <a:tr h="370840">
                <a:tc>
                  <a:txBody>
                    <a:bodyPr/>
                    <a:lstStyle/>
                    <a:p>
                      <a:pPr algn="ctr"/>
                      <a:r>
                        <a:rPr lang="en-GB" dirty="0" smtClean="0"/>
                        <a:t>Name</a:t>
                      </a:r>
                      <a:endParaRPr lang="en-GB" dirty="0"/>
                    </a:p>
                  </a:txBody>
                  <a:tcPr>
                    <a:solidFill>
                      <a:schemeClr val="accent5">
                        <a:lumMod val="25000"/>
                      </a:schemeClr>
                    </a:solidFill>
                  </a:tcPr>
                </a:tc>
                <a:tc>
                  <a:txBody>
                    <a:bodyPr/>
                    <a:lstStyle/>
                    <a:p>
                      <a:pPr algn="ctr"/>
                      <a:r>
                        <a:rPr lang="en-GB" dirty="0" smtClean="0"/>
                        <a:t>ID</a:t>
                      </a:r>
                      <a:endParaRPr lang="en-GB" dirty="0"/>
                    </a:p>
                  </a:txBody>
                  <a:tcPr>
                    <a:solidFill>
                      <a:schemeClr val="accent5">
                        <a:lumMod val="25000"/>
                      </a:schemeClr>
                    </a:solidFill>
                  </a:tcPr>
                </a:tc>
                <a:tc>
                  <a:txBody>
                    <a:bodyPr/>
                    <a:lstStyle/>
                    <a:p>
                      <a:pPr algn="ctr"/>
                      <a:r>
                        <a:rPr lang="en-GB" dirty="0" smtClean="0"/>
                        <a:t>Instances</a:t>
                      </a:r>
                      <a:endParaRPr lang="en-GB" dirty="0"/>
                    </a:p>
                  </a:txBody>
                  <a:tcPr>
                    <a:solidFill>
                      <a:schemeClr val="accent5">
                        <a:lumMod val="25000"/>
                      </a:schemeClr>
                    </a:solidFill>
                  </a:tcPr>
                </a:tc>
                <a:tc>
                  <a:txBody>
                    <a:bodyPr/>
                    <a:lstStyle/>
                    <a:p>
                      <a:pPr algn="ctr"/>
                      <a:r>
                        <a:rPr lang="en-GB" dirty="0" smtClean="0"/>
                        <a:t>Mandatory</a:t>
                      </a:r>
                      <a:endParaRPr lang="en-GB" dirty="0"/>
                    </a:p>
                  </a:txBody>
                  <a:tcPr>
                    <a:solidFill>
                      <a:schemeClr val="accent5">
                        <a:lumMod val="25000"/>
                      </a:schemeClr>
                    </a:solidFill>
                  </a:tcPr>
                </a:tc>
                <a:tc>
                  <a:txBody>
                    <a:bodyPr/>
                    <a:lstStyle/>
                    <a:p>
                      <a:pPr algn="ctr"/>
                      <a:r>
                        <a:rPr lang="en-GB" dirty="0" smtClean="0"/>
                        <a:t>URN</a:t>
                      </a:r>
                      <a:endParaRPr lang="en-GB" dirty="0"/>
                    </a:p>
                  </a:txBody>
                  <a:tcPr>
                    <a:solidFill>
                      <a:schemeClr val="accent5">
                        <a:lumMod val="25000"/>
                      </a:schemeClr>
                    </a:solidFill>
                  </a:tcPr>
                </a:tc>
              </a:tr>
              <a:tr h="370840">
                <a:tc>
                  <a:txBody>
                    <a:bodyPr/>
                    <a:lstStyle/>
                    <a:p>
                      <a:r>
                        <a:rPr lang="en-GB" sz="1600" dirty="0" smtClean="0"/>
                        <a:t>Virtual</a:t>
                      </a:r>
                      <a:endParaRPr lang="en-GB" sz="1600" dirty="0"/>
                    </a:p>
                  </a:txBody>
                  <a:tcPr/>
                </a:tc>
                <a:tc>
                  <a:txBody>
                    <a:bodyPr/>
                    <a:lstStyle/>
                    <a:p>
                      <a:r>
                        <a:rPr lang="en-GB" sz="1600" dirty="0" err="1" smtClean="0"/>
                        <a:t>nn</a:t>
                      </a:r>
                      <a:endParaRPr lang="en-GB" sz="1600" dirty="0"/>
                    </a:p>
                  </a:txBody>
                  <a:tcPr/>
                </a:tc>
                <a:tc>
                  <a:txBody>
                    <a:bodyPr/>
                    <a:lstStyle/>
                    <a:p>
                      <a:r>
                        <a:rPr lang="en-GB" sz="1600" dirty="0" smtClean="0"/>
                        <a:t>Multi</a:t>
                      </a:r>
                      <a:endParaRPr lang="en-GB" sz="1600" dirty="0"/>
                    </a:p>
                  </a:txBody>
                  <a:tcPr/>
                </a:tc>
                <a:tc>
                  <a:txBody>
                    <a:bodyPr/>
                    <a:lstStyle/>
                    <a:p>
                      <a:r>
                        <a:rPr lang="en-GB" sz="1600" dirty="0" smtClean="0"/>
                        <a:t>Optional</a:t>
                      </a:r>
                      <a:endParaRPr lang="en-GB" sz="1600" dirty="0"/>
                    </a:p>
                  </a:txBody>
                  <a:tcPr/>
                </a:tc>
                <a:tc>
                  <a:txBody>
                    <a:bodyPr/>
                    <a:lstStyle/>
                    <a:p>
                      <a:r>
                        <a:rPr lang="en-GB" sz="1600" kern="1200" dirty="0" smtClean="0">
                          <a:solidFill>
                            <a:schemeClr val="dk1"/>
                          </a:solidFill>
                          <a:effectLst/>
                          <a:latin typeface="+mn-lt"/>
                          <a:ea typeface="+mn-ea"/>
                          <a:cs typeface="+mn-cs"/>
                        </a:rPr>
                        <a:t>urn:oma:lwm2m:oma:nn</a:t>
                      </a:r>
                      <a:endParaRPr lang="en-GB" sz="1600" dirty="0"/>
                    </a:p>
                  </a:txBody>
                  <a:tcPr/>
                </a:tc>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3397543206"/>
              </p:ext>
            </p:extLst>
          </p:nvPr>
        </p:nvGraphicFramePr>
        <p:xfrm>
          <a:off x="642937" y="3359150"/>
          <a:ext cx="8077200" cy="2722880"/>
        </p:xfrm>
        <a:graphic>
          <a:graphicData uri="http://schemas.openxmlformats.org/drawingml/2006/table">
            <a:tbl>
              <a:tblPr firstRow="1" bandRow="1">
                <a:tableStyleId>{5C22544A-7EE6-4342-B048-85BDC9FD1C3A}</a:tableStyleId>
              </a:tblPr>
              <a:tblGrid>
                <a:gridCol w="389933"/>
                <a:gridCol w="1057867"/>
                <a:gridCol w="1143000"/>
                <a:gridCol w="1066800"/>
                <a:gridCol w="1143000"/>
                <a:gridCol w="1295400"/>
                <a:gridCol w="1981200"/>
              </a:tblGrid>
              <a:tr h="370840">
                <a:tc>
                  <a:txBody>
                    <a:bodyPr/>
                    <a:lstStyle/>
                    <a:p>
                      <a:r>
                        <a:rPr lang="en-GB" dirty="0" smtClean="0"/>
                        <a:t>ID</a:t>
                      </a:r>
                      <a:endParaRPr lang="en-GB" dirty="0"/>
                    </a:p>
                  </a:txBody>
                  <a:tcPr>
                    <a:solidFill>
                      <a:schemeClr val="accent5">
                        <a:lumMod val="25000"/>
                      </a:schemeClr>
                    </a:solidFill>
                  </a:tcPr>
                </a:tc>
                <a:tc>
                  <a:txBody>
                    <a:bodyPr/>
                    <a:lstStyle/>
                    <a:p>
                      <a:r>
                        <a:rPr lang="en-GB" dirty="0" smtClean="0"/>
                        <a:t>Name</a:t>
                      </a:r>
                      <a:endParaRPr lang="en-GB" dirty="0"/>
                    </a:p>
                  </a:txBody>
                  <a:tcPr>
                    <a:solidFill>
                      <a:schemeClr val="accent5">
                        <a:lumMod val="25000"/>
                      </a:schemeClr>
                    </a:solidFill>
                  </a:tcPr>
                </a:tc>
                <a:tc>
                  <a:txBody>
                    <a:bodyPr/>
                    <a:lstStyle/>
                    <a:p>
                      <a:r>
                        <a:rPr lang="en-GB" dirty="0" smtClean="0"/>
                        <a:t>Operation</a:t>
                      </a:r>
                      <a:endParaRPr lang="en-GB" dirty="0"/>
                    </a:p>
                  </a:txBody>
                  <a:tcPr>
                    <a:solidFill>
                      <a:schemeClr val="accent5">
                        <a:lumMod val="25000"/>
                      </a:schemeClr>
                    </a:solidFill>
                  </a:tcPr>
                </a:tc>
                <a:tc>
                  <a:txBody>
                    <a:bodyPr/>
                    <a:lstStyle/>
                    <a:p>
                      <a:r>
                        <a:rPr lang="en-GB" dirty="0" smtClean="0"/>
                        <a:t>Instances</a:t>
                      </a:r>
                      <a:endParaRPr lang="en-GB" dirty="0"/>
                    </a:p>
                  </a:txBody>
                  <a:tcPr>
                    <a:solidFill>
                      <a:schemeClr val="accent5">
                        <a:lumMod val="25000"/>
                      </a:schemeClr>
                    </a:solidFill>
                  </a:tcPr>
                </a:tc>
                <a:tc>
                  <a:txBody>
                    <a:bodyPr/>
                    <a:lstStyle/>
                    <a:p>
                      <a:r>
                        <a:rPr lang="en-GB" dirty="0" smtClean="0"/>
                        <a:t>Mandatory</a:t>
                      </a:r>
                      <a:endParaRPr lang="en-GB" dirty="0"/>
                    </a:p>
                  </a:txBody>
                  <a:tcPr>
                    <a:solidFill>
                      <a:schemeClr val="accent5">
                        <a:lumMod val="25000"/>
                      </a:schemeClr>
                    </a:solidFill>
                  </a:tcPr>
                </a:tc>
                <a:tc>
                  <a:txBody>
                    <a:bodyPr/>
                    <a:lstStyle/>
                    <a:p>
                      <a:r>
                        <a:rPr lang="en-GB" dirty="0" smtClean="0"/>
                        <a:t>Type</a:t>
                      </a:r>
                      <a:endParaRPr lang="en-GB" dirty="0"/>
                    </a:p>
                  </a:txBody>
                  <a:tcPr>
                    <a:solidFill>
                      <a:schemeClr val="accent5">
                        <a:lumMod val="25000"/>
                      </a:schemeClr>
                    </a:solidFill>
                  </a:tcPr>
                </a:tc>
                <a:tc>
                  <a:txBody>
                    <a:bodyPr/>
                    <a:lstStyle/>
                    <a:p>
                      <a:r>
                        <a:rPr lang="en-GB" dirty="0" smtClean="0"/>
                        <a:t>Description</a:t>
                      </a:r>
                      <a:endParaRPr lang="en-GB" dirty="0"/>
                    </a:p>
                  </a:txBody>
                  <a:tcPr>
                    <a:solidFill>
                      <a:schemeClr val="accent5">
                        <a:lumMod val="25000"/>
                      </a:schemeClr>
                    </a:solidFill>
                  </a:tcPr>
                </a:tc>
              </a:tr>
              <a:tr h="370840">
                <a:tc>
                  <a:txBody>
                    <a:bodyPr/>
                    <a:lstStyle/>
                    <a:p>
                      <a:r>
                        <a:rPr lang="en-GB" sz="1600" dirty="0" smtClean="0"/>
                        <a:t>0</a:t>
                      </a:r>
                      <a:endParaRPr lang="en-GB" sz="1600" dirty="0"/>
                    </a:p>
                  </a:txBody>
                  <a:tcPr/>
                </a:tc>
                <a:tc>
                  <a:txBody>
                    <a:bodyPr/>
                    <a:lstStyle/>
                    <a:p>
                      <a:r>
                        <a:rPr lang="en-GB" sz="1600" dirty="0" smtClean="0"/>
                        <a:t>Add New</a:t>
                      </a:r>
                      <a:endParaRPr lang="en-GB" sz="1600" dirty="0"/>
                    </a:p>
                  </a:txBody>
                  <a:tcPr/>
                </a:tc>
                <a:tc>
                  <a:txBody>
                    <a:bodyPr/>
                    <a:lstStyle/>
                    <a:p>
                      <a:r>
                        <a:rPr lang="en-GB" sz="1600" dirty="0" smtClean="0"/>
                        <a:t>E</a:t>
                      </a:r>
                      <a:endParaRPr lang="en-GB" sz="1600" dirty="0"/>
                    </a:p>
                  </a:txBody>
                  <a:tcPr/>
                </a:tc>
                <a:tc>
                  <a:txBody>
                    <a:bodyPr/>
                    <a:lstStyle/>
                    <a:p>
                      <a:r>
                        <a:rPr lang="en-GB" sz="1600" dirty="0" smtClean="0"/>
                        <a:t>Single</a:t>
                      </a:r>
                      <a:endParaRPr lang="en-GB" sz="1600" dirty="0"/>
                    </a:p>
                  </a:txBody>
                  <a:tcPr/>
                </a:tc>
                <a:tc>
                  <a:txBody>
                    <a:bodyPr/>
                    <a:lstStyle/>
                    <a:p>
                      <a:r>
                        <a:rPr lang="en-GB" sz="1600" dirty="0" smtClean="0"/>
                        <a:t>Mandatory</a:t>
                      </a:r>
                      <a:endParaRPr lang="en-GB" sz="1600" dirty="0"/>
                    </a:p>
                  </a:txBody>
                  <a:tcPr/>
                </a:tc>
                <a:tc>
                  <a:txBody>
                    <a:bodyPr/>
                    <a:lstStyle/>
                    <a:p>
                      <a:endParaRPr lang="en-GB" sz="1600"/>
                    </a:p>
                  </a:txBody>
                  <a:tcPr/>
                </a:tc>
                <a:tc>
                  <a:txBody>
                    <a:bodyPr/>
                    <a:lstStyle/>
                    <a:p>
                      <a:r>
                        <a:rPr lang="en-GB" sz="1600" dirty="0" smtClean="0"/>
                        <a:t>Adds a new resource</a:t>
                      </a:r>
                      <a:endParaRPr lang="en-GB" sz="1600" dirty="0"/>
                    </a:p>
                  </a:txBody>
                  <a:tcPr/>
                </a:tc>
              </a:tr>
              <a:tr h="370840">
                <a:tc>
                  <a:txBody>
                    <a:bodyPr/>
                    <a:lstStyle/>
                    <a:p>
                      <a:r>
                        <a:rPr lang="en-GB" sz="1600" dirty="0" smtClean="0"/>
                        <a:t>1</a:t>
                      </a:r>
                      <a:endParaRPr lang="en-GB" sz="1600" dirty="0"/>
                    </a:p>
                  </a:txBody>
                  <a:tcPr/>
                </a:tc>
                <a:tc>
                  <a:txBody>
                    <a:bodyPr/>
                    <a:lstStyle/>
                    <a:p>
                      <a:r>
                        <a:rPr lang="en-GB" sz="1600" dirty="0" smtClean="0"/>
                        <a:t>Remove</a:t>
                      </a:r>
                      <a:endParaRPr lang="en-GB" sz="1600" dirty="0"/>
                    </a:p>
                  </a:txBody>
                  <a:tcPr/>
                </a:tc>
                <a:tc>
                  <a:txBody>
                    <a:bodyPr/>
                    <a:lstStyle/>
                    <a:p>
                      <a:r>
                        <a:rPr lang="en-GB" sz="1600" dirty="0" smtClean="0"/>
                        <a:t>E</a:t>
                      </a:r>
                      <a:endParaRPr lang="en-GB" sz="1600" dirty="0"/>
                    </a:p>
                  </a:txBody>
                  <a:tcPr/>
                </a:tc>
                <a:tc>
                  <a:txBody>
                    <a:bodyPr/>
                    <a:lstStyle/>
                    <a:p>
                      <a:r>
                        <a:rPr lang="en-GB" sz="1600" dirty="0" smtClean="0"/>
                        <a:t>Single</a:t>
                      </a:r>
                      <a:endParaRPr lang="en-GB" sz="1600" dirty="0"/>
                    </a:p>
                  </a:txBody>
                  <a:tcPr/>
                </a:tc>
                <a:tc>
                  <a:txBody>
                    <a:bodyPr/>
                    <a:lstStyle/>
                    <a:p>
                      <a:r>
                        <a:rPr lang="en-GB" sz="1600" dirty="0" smtClean="0"/>
                        <a:t>Mandatory</a:t>
                      </a:r>
                      <a:endParaRPr lang="en-GB" sz="1600" dirty="0"/>
                    </a:p>
                  </a:txBody>
                  <a:tcPr/>
                </a:tc>
                <a:tc>
                  <a:txBody>
                    <a:bodyPr/>
                    <a:lstStyle/>
                    <a:p>
                      <a:endParaRPr lang="en-GB" sz="1600" dirty="0"/>
                    </a:p>
                  </a:txBody>
                  <a:tcPr/>
                </a:tc>
                <a:tc>
                  <a:txBody>
                    <a:bodyPr/>
                    <a:lstStyle/>
                    <a:p>
                      <a:r>
                        <a:rPr lang="en-GB" sz="1600" dirty="0" smtClean="0"/>
                        <a:t>Removes an existing resource</a:t>
                      </a:r>
                      <a:endParaRPr lang="en-GB" sz="1600" dirty="0"/>
                    </a:p>
                  </a:txBody>
                  <a:tcPr/>
                </a:tc>
              </a:tr>
              <a:tr h="370840">
                <a:tc>
                  <a:txBody>
                    <a:bodyPr/>
                    <a:lstStyle/>
                    <a:p>
                      <a:r>
                        <a:rPr lang="en-GB" sz="1600" dirty="0" smtClean="0"/>
                        <a:t>2</a:t>
                      </a:r>
                      <a:endParaRPr lang="en-GB" sz="1600" dirty="0"/>
                    </a:p>
                  </a:txBody>
                  <a:tcPr/>
                </a:tc>
                <a:tc>
                  <a:txBody>
                    <a:bodyPr/>
                    <a:lstStyle/>
                    <a:p>
                      <a:r>
                        <a:rPr lang="en-GB" sz="1600" dirty="0" smtClean="0"/>
                        <a:t>Resource Count</a:t>
                      </a:r>
                      <a:endParaRPr lang="en-GB" sz="1600" dirty="0"/>
                    </a:p>
                  </a:txBody>
                  <a:tcPr/>
                </a:tc>
                <a:tc>
                  <a:txBody>
                    <a:bodyPr/>
                    <a:lstStyle/>
                    <a:p>
                      <a:r>
                        <a:rPr lang="en-GB" sz="1600" dirty="0" smtClean="0"/>
                        <a:t>R</a:t>
                      </a:r>
                      <a:endParaRPr lang="en-GB" sz="1600" dirty="0"/>
                    </a:p>
                  </a:txBody>
                  <a:tcPr/>
                </a:tc>
                <a:tc>
                  <a:txBody>
                    <a:bodyPr/>
                    <a:lstStyle/>
                    <a:p>
                      <a:r>
                        <a:rPr lang="en-GB" sz="1600" dirty="0" smtClean="0"/>
                        <a:t>Single</a:t>
                      </a:r>
                      <a:endParaRPr lang="en-GB" sz="1600" dirty="0"/>
                    </a:p>
                  </a:txBody>
                  <a:tcPr/>
                </a:tc>
                <a:tc>
                  <a:txBody>
                    <a:bodyPr/>
                    <a:lstStyle/>
                    <a:p>
                      <a:r>
                        <a:rPr lang="en-GB" sz="1600" dirty="0" smtClean="0"/>
                        <a:t>Mandatory</a:t>
                      </a:r>
                      <a:endParaRPr lang="en-GB" sz="1600" dirty="0"/>
                    </a:p>
                  </a:txBody>
                  <a:tcPr/>
                </a:tc>
                <a:tc>
                  <a:txBody>
                    <a:bodyPr/>
                    <a:lstStyle/>
                    <a:p>
                      <a:r>
                        <a:rPr lang="en-GB" sz="1600" dirty="0" smtClean="0"/>
                        <a:t>Integer</a:t>
                      </a:r>
                      <a:endParaRPr lang="en-GB" sz="1600" dirty="0"/>
                    </a:p>
                  </a:txBody>
                  <a:tcPr/>
                </a:tc>
                <a:tc>
                  <a:txBody>
                    <a:bodyPr/>
                    <a:lstStyle/>
                    <a:p>
                      <a:endParaRPr lang="en-GB" sz="1600" dirty="0"/>
                    </a:p>
                  </a:txBody>
                  <a:tcPr/>
                </a:tc>
              </a:tr>
              <a:tr h="370840">
                <a:tc>
                  <a:txBody>
                    <a:bodyPr/>
                    <a:lstStyle/>
                    <a:p>
                      <a:r>
                        <a:rPr lang="en-GB" sz="1600" dirty="0" smtClean="0"/>
                        <a:t>3</a:t>
                      </a:r>
                      <a:endParaRPr lang="en-GB" sz="1600" dirty="0"/>
                    </a:p>
                  </a:txBody>
                  <a:tcPr/>
                </a:tc>
                <a:tc>
                  <a:txBody>
                    <a:bodyPr/>
                    <a:lstStyle/>
                    <a:p>
                      <a:r>
                        <a:rPr lang="en-GB" sz="1600" dirty="0" smtClean="0"/>
                        <a:t>Resource Reference</a:t>
                      </a:r>
                      <a:endParaRPr lang="en-GB" sz="1600" dirty="0"/>
                    </a:p>
                  </a:txBody>
                  <a:tcPr/>
                </a:tc>
                <a:tc>
                  <a:txBody>
                    <a:bodyPr/>
                    <a:lstStyle/>
                    <a:p>
                      <a:r>
                        <a:rPr lang="en-GB" sz="1600" dirty="0" smtClean="0"/>
                        <a:t>R</a:t>
                      </a:r>
                      <a:endParaRPr lang="en-GB" sz="1600" dirty="0"/>
                    </a:p>
                  </a:txBody>
                  <a:tcPr/>
                </a:tc>
                <a:tc>
                  <a:txBody>
                    <a:bodyPr/>
                    <a:lstStyle/>
                    <a:p>
                      <a:r>
                        <a:rPr lang="en-GB" sz="1600" dirty="0" smtClean="0"/>
                        <a:t>Multiple</a:t>
                      </a:r>
                      <a:endParaRPr lang="en-GB" sz="1600" dirty="0"/>
                    </a:p>
                  </a:txBody>
                  <a:tcPr/>
                </a:tc>
                <a:tc>
                  <a:txBody>
                    <a:bodyPr/>
                    <a:lstStyle/>
                    <a:p>
                      <a:r>
                        <a:rPr lang="en-GB" sz="1600" dirty="0" smtClean="0"/>
                        <a:t>Mandatory</a:t>
                      </a:r>
                      <a:endParaRPr lang="en-GB" sz="1600" dirty="0"/>
                    </a:p>
                  </a:txBody>
                  <a:tcPr/>
                </a:tc>
                <a:tc>
                  <a:txBody>
                    <a:bodyPr/>
                    <a:lstStyle/>
                    <a:p>
                      <a:r>
                        <a:rPr lang="en-GB" sz="1600" dirty="0" smtClean="0">
                          <a:solidFill>
                            <a:srgbClr val="FF0000"/>
                          </a:solidFill>
                        </a:rPr>
                        <a:t>Resource Link</a:t>
                      </a:r>
                      <a:endParaRPr lang="en-GB" sz="1600" dirty="0">
                        <a:solidFill>
                          <a:srgbClr val="FF0000"/>
                        </a:solidFill>
                      </a:endParaRPr>
                    </a:p>
                  </a:txBody>
                  <a:tcPr/>
                </a:tc>
                <a:tc>
                  <a:txBody>
                    <a:bodyPr/>
                    <a:lstStyle/>
                    <a:p>
                      <a:r>
                        <a:rPr lang="en-GB" sz="1600" dirty="0" smtClean="0"/>
                        <a:t>List of resources pointed to by this instance of virtual object</a:t>
                      </a:r>
                      <a:endParaRPr lang="en-GB" sz="1600" dirty="0"/>
                    </a:p>
                  </a:txBody>
                  <a:tcPr/>
                </a:tc>
              </a:tr>
            </a:tbl>
          </a:graphicData>
        </a:graphic>
      </p:graphicFrame>
    </p:spTree>
    <p:extLst>
      <p:ext uri="{BB962C8B-B14F-4D97-AF65-F5344CB8AC3E}">
        <p14:creationId xmlns:p14="http://schemas.microsoft.com/office/powerpoint/2010/main" val="11323753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zh-CN" sz="2400" dirty="0">
                <a:ea typeface="SimSun" pitchFamily="2" charset="-122"/>
              </a:rPr>
              <a:t>Observing Multiple Resources Across Different Objects</a:t>
            </a:r>
            <a:endParaRPr lang="en-GB" sz="2400" dirty="0"/>
          </a:p>
        </p:txBody>
      </p:sp>
      <p:sp>
        <p:nvSpPr>
          <p:cNvPr id="3" name="Content Placeholder 2"/>
          <p:cNvSpPr>
            <a:spLocks noGrp="1"/>
          </p:cNvSpPr>
          <p:nvPr>
            <p:ph idx="1"/>
          </p:nvPr>
        </p:nvSpPr>
        <p:spPr/>
        <p:txBody>
          <a:bodyPr/>
          <a:lstStyle/>
          <a:p>
            <a:pPr>
              <a:buClr>
                <a:srgbClr val="C00000"/>
              </a:buClr>
              <a:buFont typeface="Wingdings" panose="05000000000000000000" pitchFamily="2" charset="2"/>
              <a:buChar char="q"/>
            </a:pPr>
            <a:r>
              <a:rPr lang="en-GB" altLang="en-US" sz="2400" b="1" dirty="0" smtClean="0"/>
              <a:t>Example Use Case</a:t>
            </a:r>
            <a:endParaRPr lang="fr-FR" altLang="zh-CN" sz="2000" b="1" dirty="0"/>
          </a:p>
          <a:p>
            <a:pPr lvl="1">
              <a:buClr>
                <a:srgbClr val="C00000"/>
              </a:buClr>
              <a:buFont typeface="Wingdings" panose="05000000000000000000" pitchFamily="2" charset="2"/>
              <a:buChar char="Ø"/>
            </a:pPr>
            <a:r>
              <a:rPr lang="en-GB" sz="1800" dirty="0">
                <a:ea typeface="Times New Roman" panose="02020603050405020304" pitchFamily="18" charset="0"/>
                <a:cs typeface="Times New Roman" panose="02020603050405020304" pitchFamily="18" charset="0"/>
              </a:rPr>
              <a:t> Client supporting Connectivity Monitoring </a:t>
            </a:r>
            <a:r>
              <a:rPr lang="en-GB" sz="1800" dirty="0" smtClean="0">
                <a:ea typeface="Times New Roman" panose="02020603050405020304" pitchFamily="18" charset="0"/>
                <a:cs typeface="Times New Roman" panose="02020603050405020304" pitchFamily="18" charset="0"/>
              </a:rPr>
              <a:t>Object (Object id=4) and  IPSO Temperature Sensor ( Object id= 3303) as well as the mandatory OMA LwM2M objects.</a:t>
            </a:r>
          </a:p>
          <a:p>
            <a:pPr lvl="1">
              <a:buClr>
                <a:srgbClr val="C00000"/>
              </a:buClr>
              <a:buFont typeface="Wingdings" panose="05000000000000000000" pitchFamily="2" charset="2"/>
              <a:buChar char="Ø"/>
            </a:pPr>
            <a:r>
              <a:rPr lang="en-GB" sz="1800" dirty="0" smtClean="0">
                <a:ea typeface="Times New Roman" panose="02020603050405020304" pitchFamily="18" charset="0"/>
                <a:cs typeface="Times New Roman" panose="02020603050405020304" pitchFamily="18" charset="0"/>
              </a:rPr>
              <a:t>At the service layer, the server requires notification when</a:t>
            </a:r>
          </a:p>
          <a:p>
            <a:pPr lvl="2">
              <a:buClr>
                <a:srgbClr val="C00000"/>
              </a:buClr>
              <a:buFont typeface="Wingdings" panose="05000000000000000000" pitchFamily="2" charset="2"/>
              <a:buChar char="Ø"/>
            </a:pPr>
            <a:r>
              <a:rPr lang="en-GB" altLang="zh-CN" sz="1600" dirty="0" smtClean="0">
                <a:ea typeface="SimSun" pitchFamily="2" charset="-122"/>
                <a:cs typeface="Times New Roman" panose="02020603050405020304" pitchFamily="18" charset="0"/>
              </a:rPr>
              <a:t>Measured temperature value exceeds a set threshold, or once a day (</a:t>
            </a:r>
            <a:r>
              <a:rPr lang="en-GB" altLang="zh-CN" sz="1600" dirty="0" err="1" smtClean="0">
                <a:ea typeface="SimSun" pitchFamily="2" charset="-122"/>
                <a:cs typeface="Times New Roman" panose="02020603050405020304" pitchFamily="18" charset="0"/>
              </a:rPr>
              <a:t>gt</a:t>
            </a:r>
            <a:r>
              <a:rPr lang="en-GB" altLang="zh-CN" sz="1600" dirty="0" smtClean="0">
                <a:ea typeface="SimSun" pitchFamily="2" charset="-122"/>
                <a:cs typeface="Times New Roman" panose="02020603050405020304" pitchFamily="18" charset="0"/>
              </a:rPr>
              <a:t>=32.1; </a:t>
            </a:r>
            <a:r>
              <a:rPr lang="en-GB" altLang="zh-CN" sz="1600" dirty="0" err="1" smtClean="0">
                <a:ea typeface="SimSun" pitchFamily="2" charset="-122"/>
                <a:cs typeface="Times New Roman" panose="02020603050405020304" pitchFamily="18" charset="0"/>
              </a:rPr>
              <a:t>pmax</a:t>
            </a:r>
            <a:r>
              <a:rPr lang="en-GB" altLang="zh-CN" sz="1600" dirty="0" smtClean="0">
                <a:ea typeface="SimSun" pitchFamily="2" charset="-122"/>
                <a:cs typeface="Times New Roman" panose="02020603050405020304" pitchFamily="18" charset="0"/>
              </a:rPr>
              <a:t>=86400)</a:t>
            </a:r>
          </a:p>
          <a:p>
            <a:pPr lvl="1">
              <a:buClr>
                <a:srgbClr val="C00000"/>
              </a:buClr>
              <a:buFont typeface="Wingdings" panose="05000000000000000000" pitchFamily="2" charset="2"/>
              <a:buChar char="Ø"/>
            </a:pPr>
            <a:r>
              <a:rPr lang="en-GB" altLang="zh-CN" sz="1800" dirty="0" smtClean="0">
                <a:ea typeface="SimSun" pitchFamily="2" charset="-122"/>
                <a:cs typeface="Times New Roman" panose="02020603050405020304" pitchFamily="18" charset="0"/>
              </a:rPr>
              <a:t>At the DM level, the server requires the following information based on simple rules</a:t>
            </a:r>
          </a:p>
          <a:p>
            <a:pPr lvl="2">
              <a:buClr>
                <a:srgbClr val="C00000"/>
              </a:buClr>
              <a:buFont typeface="Wingdings" panose="05000000000000000000" pitchFamily="2" charset="2"/>
              <a:buChar char="Ø"/>
            </a:pPr>
            <a:r>
              <a:rPr lang="en-GB" altLang="zh-CN" sz="1600" dirty="0" smtClean="0">
                <a:ea typeface="SimSun" pitchFamily="2" charset="-122"/>
              </a:rPr>
              <a:t>Signal strength included in every notify message from client</a:t>
            </a:r>
          </a:p>
          <a:p>
            <a:pPr lvl="2">
              <a:buClr>
                <a:srgbClr val="C00000"/>
              </a:buClr>
              <a:buFont typeface="Wingdings" panose="05000000000000000000" pitchFamily="2" charset="2"/>
              <a:buChar char="Ø"/>
            </a:pPr>
            <a:r>
              <a:rPr lang="en-GB" altLang="zh-CN" sz="1600" dirty="0" smtClean="0">
                <a:ea typeface="SimSun" pitchFamily="2" charset="-122"/>
              </a:rPr>
              <a:t>Battery level to be reported based on </a:t>
            </a:r>
            <a:r>
              <a:rPr lang="en-GB" altLang="zh-CN" sz="1600" dirty="0" err="1" smtClean="0">
                <a:ea typeface="SimSun" pitchFamily="2" charset="-122"/>
              </a:rPr>
              <a:t>st</a:t>
            </a:r>
            <a:r>
              <a:rPr lang="en-GB" altLang="zh-CN" sz="1600" dirty="0" smtClean="0">
                <a:ea typeface="SimSun" pitchFamily="2" charset="-122"/>
              </a:rPr>
              <a:t>, </a:t>
            </a:r>
            <a:r>
              <a:rPr lang="en-GB" altLang="zh-CN" sz="1600" dirty="0" err="1" smtClean="0">
                <a:ea typeface="SimSun" pitchFamily="2" charset="-122"/>
              </a:rPr>
              <a:t>lt</a:t>
            </a:r>
            <a:r>
              <a:rPr lang="en-GB" altLang="zh-CN" sz="1600" dirty="0" smtClean="0">
                <a:ea typeface="SimSun" pitchFamily="2" charset="-122"/>
              </a:rPr>
              <a:t>, </a:t>
            </a:r>
            <a:r>
              <a:rPr lang="en-GB" altLang="zh-CN" sz="1600" dirty="0" err="1" smtClean="0">
                <a:ea typeface="SimSun" pitchFamily="2" charset="-122"/>
              </a:rPr>
              <a:t>pmin</a:t>
            </a:r>
            <a:r>
              <a:rPr lang="en-GB" altLang="zh-CN" sz="1600" dirty="0" smtClean="0">
                <a:ea typeface="SimSun" pitchFamily="2" charset="-122"/>
              </a:rPr>
              <a:t> and </a:t>
            </a:r>
            <a:r>
              <a:rPr lang="en-GB" altLang="zh-CN" sz="1600" dirty="0" err="1" smtClean="0">
                <a:ea typeface="SimSun" pitchFamily="2" charset="-122"/>
              </a:rPr>
              <a:t>pmax</a:t>
            </a:r>
            <a:r>
              <a:rPr lang="en-GB" altLang="zh-CN" sz="1600" dirty="0" smtClean="0">
                <a:ea typeface="SimSun" pitchFamily="2" charset="-122"/>
              </a:rPr>
              <a:t> observation parameters such as</a:t>
            </a:r>
          </a:p>
          <a:p>
            <a:pPr lvl="3">
              <a:buClr>
                <a:srgbClr val="C00000"/>
              </a:buClr>
              <a:buFont typeface="Wingdings" panose="05000000000000000000" pitchFamily="2" charset="2"/>
              <a:buChar char="Ø"/>
            </a:pPr>
            <a:r>
              <a:rPr lang="en-GB" altLang="zh-CN" sz="1400" dirty="0" smtClean="0">
                <a:ea typeface="SimSun" pitchFamily="2" charset="-122"/>
              </a:rPr>
              <a:t>Notify the server when it drops below a certain level or</a:t>
            </a:r>
          </a:p>
          <a:p>
            <a:pPr lvl="3">
              <a:buClr>
                <a:srgbClr val="C00000"/>
              </a:buClr>
              <a:buFont typeface="Wingdings" panose="05000000000000000000" pitchFamily="2" charset="2"/>
              <a:buChar char="Ø"/>
            </a:pPr>
            <a:r>
              <a:rPr lang="en-GB" altLang="zh-CN" sz="1400" dirty="0" smtClean="0">
                <a:ea typeface="SimSun" pitchFamily="2" charset="-122"/>
              </a:rPr>
              <a:t>Notify the server when there is a significant step </a:t>
            </a:r>
            <a:r>
              <a:rPr lang="en-GB" altLang="zh-CN" sz="1400" dirty="0">
                <a:ea typeface="SimSun" pitchFamily="2" charset="-122"/>
              </a:rPr>
              <a:t>change</a:t>
            </a:r>
            <a:r>
              <a:rPr lang="en-GB" altLang="zh-CN" sz="1400" dirty="0" smtClean="0">
                <a:ea typeface="SimSun" pitchFamily="2" charset="-122"/>
              </a:rPr>
              <a:t>, e.g. </a:t>
            </a:r>
            <a:r>
              <a:rPr lang="en-GB" altLang="zh-CN" sz="1400" dirty="0" err="1" smtClean="0">
                <a:ea typeface="SimSun" pitchFamily="2" charset="-122"/>
              </a:rPr>
              <a:t>st</a:t>
            </a:r>
            <a:r>
              <a:rPr lang="en-GB" altLang="zh-CN" sz="1400" dirty="0" smtClean="0">
                <a:ea typeface="SimSun" pitchFamily="2" charset="-122"/>
              </a:rPr>
              <a:t>=3, that may indicate unusual activity/condition or security threat?</a:t>
            </a:r>
          </a:p>
          <a:p>
            <a:pPr lvl="3">
              <a:buClr>
                <a:srgbClr val="C00000"/>
              </a:buClr>
              <a:buFont typeface="Wingdings" panose="05000000000000000000" pitchFamily="2" charset="2"/>
              <a:buChar char="Ø"/>
            </a:pPr>
            <a:r>
              <a:rPr lang="en-GB" altLang="zh-CN" sz="1400" dirty="0" smtClean="0">
                <a:ea typeface="SimSun" pitchFamily="2" charset="-122"/>
              </a:rPr>
              <a:t>Notify the server at </a:t>
            </a:r>
            <a:r>
              <a:rPr lang="en-GB" altLang="zh-CN" sz="1400" dirty="0">
                <a:ea typeface="SimSun" pitchFamily="2" charset="-122"/>
              </a:rPr>
              <a:t>least once a week and at most once a </a:t>
            </a:r>
            <a:r>
              <a:rPr lang="en-GB" altLang="zh-CN" sz="1400" dirty="0" smtClean="0">
                <a:ea typeface="SimSun" pitchFamily="2" charset="-122"/>
              </a:rPr>
              <a:t>day; this assumes service layer notifications are generated at least once a week or more often </a:t>
            </a:r>
            <a:endParaRPr lang="en-GB" altLang="zh-CN" dirty="0" smtClean="0">
              <a:ea typeface="SimSun" pitchFamily="2" charset="-122"/>
            </a:endParaRPr>
          </a:p>
          <a:p>
            <a:pPr lvl="3">
              <a:buClr>
                <a:srgbClr val="C00000"/>
              </a:buClr>
              <a:buFont typeface="Wingdings" panose="05000000000000000000" pitchFamily="2" charset="2"/>
              <a:buChar char="Ø"/>
            </a:pPr>
            <a:endParaRPr lang="en-GB" altLang="zh-CN" sz="1400" dirty="0">
              <a:ea typeface="SimSun" pitchFamily="2" charset="-122"/>
            </a:endParaRPr>
          </a:p>
        </p:txBody>
      </p:sp>
    </p:spTree>
    <p:extLst>
      <p:ext uri="{BB962C8B-B14F-4D97-AF65-F5344CB8AC3E}">
        <p14:creationId xmlns:p14="http://schemas.microsoft.com/office/powerpoint/2010/main" val="34982600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bwMode="auto">
          <a:xfrm>
            <a:off x="458788" y="3857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a:lstStyle>
          <a:p>
            <a:r>
              <a:rPr lang="en-GB" altLang="zh-CN" sz="2400" kern="0" smtClean="0">
                <a:ea typeface="SimSun" pitchFamily="2" charset="-122"/>
              </a:rPr>
              <a:t>Observing Multiple Resources Across Different Objects</a:t>
            </a:r>
            <a:endParaRPr lang="en-GB" sz="2400" kern="0" dirty="0"/>
          </a:p>
        </p:txBody>
      </p:sp>
      <p:sp>
        <p:nvSpPr>
          <p:cNvPr id="7" name="Content Placeholder 2"/>
          <p:cNvSpPr txBox="1">
            <a:spLocks/>
          </p:cNvSpPr>
          <p:nvPr/>
        </p:nvSpPr>
        <p:spPr bwMode="auto">
          <a:xfrm>
            <a:off x="444500" y="13223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a:lstStyle>
          <a:p>
            <a:pPr>
              <a:lnSpc>
                <a:spcPct val="100000"/>
              </a:lnSpc>
              <a:buClr>
                <a:srgbClr val="C00000"/>
              </a:buClr>
              <a:buFont typeface="Wingdings" panose="05000000000000000000" pitchFamily="2" charset="2"/>
              <a:buChar char="q"/>
            </a:pPr>
            <a:r>
              <a:rPr lang="en-GB" altLang="en-US" sz="2400" b="1" kern="0" dirty="0" smtClean="0"/>
              <a:t>Illustration</a:t>
            </a:r>
            <a:endParaRPr lang="fr-FR" altLang="zh-CN" sz="2000" b="1" kern="0" dirty="0" smtClean="0"/>
          </a:p>
          <a:p>
            <a:pPr lvl="1">
              <a:lnSpc>
                <a:spcPct val="100000"/>
              </a:lnSpc>
              <a:buClr>
                <a:srgbClr val="C00000"/>
              </a:buClr>
              <a:buFont typeface="Wingdings" panose="05000000000000000000" pitchFamily="2" charset="2"/>
              <a:buChar char="Ø"/>
            </a:pPr>
            <a:r>
              <a:rPr lang="en-GB" sz="1800" kern="0" dirty="0" smtClean="0">
                <a:ea typeface="Times New Roman" panose="02020603050405020304" pitchFamily="18" charset="0"/>
                <a:cs typeface="Times New Roman" panose="02020603050405020304" pitchFamily="18" charset="0"/>
              </a:rPr>
              <a:t> Server messages to create virtual object and set up observe for the example use case on the previous slide</a:t>
            </a:r>
          </a:p>
          <a:p>
            <a:pPr lvl="2">
              <a:lnSpc>
                <a:spcPct val="100000"/>
              </a:lnSpc>
              <a:buClr>
                <a:srgbClr val="C00000"/>
              </a:buClr>
              <a:buFont typeface="Wingdings" panose="05000000000000000000" pitchFamily="2" charset="2"/>
              <a:buChar char="Ø"/>
            </a:pPr>
            <a:r>
              <a:rPr lang="en-GB" sz="1600" kern="0" dirty="0" smtClean="0">
                <a:ea typeface="Times New Roman" panose="02020603050405020304" pitchFamily="18" charset="0"/>
                <a:cs typeface="Times New Roman" panose="02020603050405020304" pitchFamily="18" charset="0"/>
              </a:rPr>
              <a:t> Create (</a:t>
            </a:r>
            <a:r>
              <a:rPr lang="en-GB" sz="1600" kern="0" dirty="0" err="1" smtClean="0">
                <a:ea typeface="Times New Roman" panose="02020603050405020304" pitchFamily="18" charset="0"/>
                <a:cs typeface="Times New Roman" panose="02020603050405020304" pitchFamily="18" charset="0"/>
              </a:rPr>
              <a:t>nn</a:t>
            </a:r>
            <a:r>
              <a:rPr lang="en-GB" sz="1600" kern="0" dirty="0" smtClean="0">
                <a:ea typeface="Times New Roman" panose="02020603050405020304" pitchFamily="18" charset="0"/>
                <a:cs typeface="Times New Roman" panose="02020603050405020304" pitchFamily="18" charset="0"/>
              </a:rPr>
              <a:t>)</a:t>
            </a:r>
          </a:p>
          <a:p>
            <a:pPr lvl="2">
              <a:lnSpc>
                <a:spcPct val="100000"/>
              </a:lnSpc>
              <a:buClr>
                <a:srgbClr val="C00000"/>
              </a:buClr>
              <a:buFont typeface="Wingdings" panose="05000000000000000000" pitchFamily="2" charset="2"/>
              <a:buChar char="Ø"/>
            </a:pPr>
            <a:r>
              <a:rPr lang="en-GB" sz="1600" kern="0" dirty="0" smtClean="0">
                <a:ea typeface="Times New Roman" panose="02020603050405020304" pitchFamily="18" charset="0"/>
                <a:cs typeface="Times New Roman" panose="02020603050405020304" pitchFamily="18" charset="0"/>
              </a:rPr>
              <a:t> Execute /</a:t>
            </a:r>
            <a:r>
              <a:rPr lang="en-GB" sz="1600" kern="0" dirty="0" err="1" smtClean="0">
                <a:ea typeface="Times New Roman" panose="02020603050405020304" pitchFamily="18" charset="0"/>
                <a:cs typeface="Times New Roman" panose="02020603050405020304" pitchFamily="18" charset="0"/>
              </a:rPr>
              <a:t>nn</a:t>
            </a:r>
            <a:r>
              <a:rPr lang="en-GB" sz="1600" kern="0" dirty="0" smtClean="0">
                <a:ea typeface="Times New Roman" panose="02020603050405020304" pitchFamily="18" charset="0"/>
                <a:cs typeface="Times New Roman" panose="02020603050405020304" pitchFamily="18" charset="0"/>
              </a:rPr>
              <a:t>/0/0 (/3303/0/5700, /3/0/9, /4/0/2)</a:t>
            </a:r>
          </a:p>
          <a:p>
            <a:pPr lvl="2">
              <a:lnSpc>
                <a:spcPct val="100000"/>
              </a:lnSpc>
              <a:buClr>
                <a:srgbClr val="C00000"/>
              </a:buClr>
              <a:buFont typeface="Wingdings" panose="05000000000000000000" pitchFamily="2" charset="2"/>
              <a:buChar char="Ø"/>
            </a:pPr>
            <a:r>
              <a:rPr lang="en-GB" sz="1600" kern="0" dirty="0" err="1" smtClean="0">
                <a:solidFill>
                  <a:srgbClr val="FF0000"/>
                </a:solidFill>
                <a:ea typeface="Times New Roman" panose="02020603050405020304" pitchFamily="18" charset="0"/>
                <a:cs typeface="Times New Roman" panose="02020603050405020304" pitchFamily="18" charset="0"/>
              </a:rPr>
              <a:t>CompositeObserve</a:t>
            </a:r>
            <a:r>
              <a:rPr lang="en-GB" sz="1600" kern="0" dirty="0" smtClean="0">
                <a:solidFill>
                  <a:srgbClr val="FF0000"/>
                </a:solidFill>
                <a:ea typeface="Times New Roman" panose="02020603050405020304" pitchFamily="18" charset="0"/>
                <a:cs typeface="Times New Roman" panose="02020603050405020304" pitchFamily="18" charset="0"/>
              </a:rPr>
              <a:t> /</a:t>
            </a:r>
            <a:r>
              <a:rPr lang="en-GB" sz="1600" kern="0" dirty="0" err="1" smtClean="0">
                <a:solidFill>
                  <a:srgbClr val="FF0000"/>
                </a:solidFill>
                <a:ea typeface="Times New Roman" panose="02020603050405020304" pitchFamily="18" charset="0"/>
                <a:cs typeface="Times New Roman" panose="02020603050405020304" pitchFamily="18" charset="0"/>
              </a:rPr>
              <a:t>nn</a:t>
            </a:r>
            <a:r>
              <a:rPr lang="en-GB" sz="1600" kern="0" dirty="0" smtClean="0">
                <a:solidFill>
                  <a:srgbClr val="FF0000"/>
                </a:solidFill>
                <a:ea typeface="Times New Roman" panose="02020603050405020304" pitchFamily="18" charset="0"/>
                <a:cs typeface="Times New Roman" panose="02020603050405020304" pitchFamily="18" charset="0"/>
              </a:rPr>
              <a:t>/0 ({“</a:t>
            </a:r>
            <a:r>
              <a:rPr lang="en-GB" sz="1600" kern="0" dirty="0" err="1" smtClean="0">
                <a:solidFill>
                  <a:srgbClr val="FF0000"/>
                </a:solidFill>
                <a:ea typeface="Times New Roman" panose="02020603050405020304" pitchFamily="18" charset="0"/>
                <a:cs typeface="Times New Roman" panose="02020603050405020304" pitchFamily="18" charset="0"/>
              </a:rPr>
              <a:t>bn</a:t>
            </a:r>
            <a:r>
              <a:rPr lang="en-GB" sz="1600" kern="0" dirty="0" smtClean="0">
                <a:solidFill>
                  <a:srgbClr val="FF0000"/>
                </a:solidFill>
                <a:ea typeface="Times New Roman" panose="02020603050405020304" pitchFamily="18" charset="0"/>
                <a:cs typeface="Times New Roman" panose="02020603050405020304" pitchFamily="18" charset="0"/>
              </a:rPr>
              <a:t>”:”/”,</a:t>
            </a:r>
          </a:p>
          <a:p>
            <a:pPr marL="455613" lvl="2" indent="0">
              <a:lnSpc>
                <a:spcPct val="100000"/>
              </a:lnSpc>
              <a:buClr>
                <a:srgbClr val="C00000"/>
              </a:buClr>
              <a:buNone/>
            </a:pPr>
            <a:r>
              <a:rPr lang="en-GB" sz="1600" kern="0" dirty="0">
                <a:solidFill>
                  <a:srgbClr val="FF0000"/>
                </a:solidFill>
                <a:ea typeface="Times New Roman" panose="02020603050405020304" pitchFamily="18" charset="0"/>
                <a:cs typeface="Times New Roman" panose="02020603050405020304" pitchFamily="18" charset="0"/>
              </a:rPr>
              <a:t>	 </a:t>
            </a:r>
            <a:r>
              <a:rPr lang="en-GB" sz="1600" kern="0" dirty="0" smtClean="0">
                <a:solidFill>
                  <a:srgbClr val="FF0000"/>
                </a:solidFill>
                <a:ea typeface="Times New Roman" panose="02020603050405020304" pitchFamily="18" charset="0"/>
                <a:cs typeface="Times New Roman" panose="02020603050405020304" pitchFamily="18" charset="0"/>
              </a:rPr>
              <a:t>                            “e” [</a:t>
            </a:r>
          </a:p>
          <a:p>
            <a:pPr marL="455613" lvl="2" indent="0">
              <a:lnSpc>
                <a:spcPct val="100000"/>
              </a:lnSpc>
              <a:buClr>
                <a:srgbClr val="C00000"/>
              </a:buClr>
              <a:buNone/>
            </a:pPr>
            <a:r>
              <a:rPr lang="en-GB" sz="1600" kern="0" dirty="0" smtClean="0">
                <a:solidFill>
                  <a:srgbClr val="FF0000"/>
                </a:solidFill>
                <a:ea typeface="Times New Roman" panose="02020603050405020304" pitchFamily="18" charset="0"/>
                <a:cs typeface="Times New Roman" panose="02020603050405020304" pitchFamily="18" charset="0"/>
              </a:rPr>
              <a:t>		{“3303/0/5700”, “gt”:32.1, “pmax”:86400},</a:t>
            </a:r>
          </a:p>
          <a:p>
            <a:pPr marL="455613" lvl="2" indent="0">
              <a:lnSpc>
                <a:spcPct val="100000"/>
              </a:lnSpc>
              <a:buClr>
                <a:srgbClr val="C00000"/>
              </a:buClr>
              <a:buNone/>
            </a:pPr>
            <a:r>
              <a:rPr lang="en-GB" sz="1600" kern="0" dirty="0">
                <a:solidFill>
                  <a:srgbClr val="FF0000"/>
                </a:solidFill>
                <a:ea typeface="Times New Roman" panose="02020603050405020304" pitchFamily="18" charset="0"/>
                <a:cs typeface="Times New Roman" panose="02020603050405020304" pitchFamily="18" charset="0"/>
              </a:rPr>
              <a:t>	</a:t>
            </a:r>
            <a:r>
              <a:rPr lang="en-GB" sz="1600" kern="0" dirty="0" smtClean="0">
                <a:solidFill>
                  <a:srgbClr val="FF0000"/>
                </a:solidFill>
                <a:ea typeface="Times New Roman" panose="02020603050405020304" pitchFamily="18" charset="0"/>
                <a:cs typeface="Times New Roman" panose="02020603050405020304" pitchFamily="18" charset="0"/>
              </a:rPr>
              <a:t>	{“3/0/9”, “st”:3, “lt”:30, “pmin”:86400, “pmax”:604800}</a:t>
            </a:r>
          </a:p>
          <a:p>
            <a:pPr marL="455613" lvl="2" indent="0">
              <a:lnSpc>
                <a:spcPct val="100000"/>
              </a:lnSpc>
              <a:buClr>
                <a:srgbClr val="C00000"/>
              </a:buClr>
              <a:buNone/>
            </a:pPr>
            <a:r>
              <a:rPr lang="en-GB" sz="1600" kern="0" dirty="0" smtClean="0">
                <a:solidFill>
                  <a:srgbClr val="FF0000"/>
                </a:solidFill>
                <a:ea typeface="Times New Roman" panose="02020603050405020304" pitchFamily="18" charset="0"/>
                <a:cs typeface="Times New Roman" panose="02020603050405020304" pitchFamily="18" charset="0"/>
              </a:rPr>
              <a:t>		{“4/0/2”}</a:t>
            </a:r>
          </a:p>
          <a:p>
            <a:pPr marL="455613" lvl="2" indent="0">
              <a:lnSpc>
                <a:spcPct val="100000"/>
              </a:lnSpc>
              <a:buClr>
                <a:srgbClr val="C00000"/>
              </a:buClr>
              <a:buNone/>
            </a:pPr>
            <a:r>
              <a:rPr lang="en-GB" sz="1600" kern="0" dirty="0">
                <a:solidFill>
                  <a:srgbClr val="FF0000"/>
                </a:solidFill>
                <a:ea typeface="Times New Roman" panose="02020603050405020304" pitchFamily="18" charset="0"/>
                <a:cs typeface="Times New Roman" panose="02020603050405020304" pitchFamily="18" charset="0"/>
              </a:rPr>
              <a:t>	</a:t>
            </a:r>
            <a:r>
              <a:rPr lang="en-GB" sz="1600" kern="0" dirty="0" smtClean="0">
                <a:solidFill>
                  <a:srgbClr val="FF0000"/>
                </a:solidFill>
                <a:ea typeface="Times New Roman" panose="02020603050405020304" pitchFamily="18" charset="0"/>
                <a:cs typeface="Times New Roman" panose="02020603050405020304" pitchFamily="18" charset="0"/>
              </a:rPr>
              <a:t>	]</a:t>
            </a:r>
          </a:p>
          <a:p>
            <a:pPr marL="455613" lvl="2" indent="0">
              <a:lnSpc>
                <a:spcPct val="100000"/>
              </a:lnSpc>
              <a:buClr>
                <a:srgbClr val="C00000"/>
              </a:buClr>
              <a:buNone/>
            </a:pPr>
            <a:r>
              <a:rPr lang="en-GB" sz="1600" kern="0" dirty="0">
                <a:solidFill>
                  <a:srgbClr val="FF0000"/>
                </a:solidFill>
                <a:ea typeface="Times New Roman" panose="02020603050405020304" pitchFamily="18" charset="0"/>
                <a:cs typeface="Times New Roman" panose="02020603050405020304" pitchFamily="18" charset="0"/>
              </a:rPr>
              <a:t>	 </a:t>
            </a:r>
            <a:r>
              <a:rPr lang="en-GB" sz="1600" kern="0" dirty="0" smtClean="0">
                <a:solidFill>
                  <a:srgbClr val="FF0000"/>
                </a:solidFill>
                <a:ea typeface="Times New Roman" panose="02020603050405020304" pitchFamily="18" charset="0"/>
                <a:cs typeface="Times New Roman" panose="02020603050405020304" pitchFamily="18" charset="0"/>
              </a:rPr>
              <a:t>                     })</a:t>
            </a:r>
          </a:p>
          <a:p>
            <a:pPr lvl="1">
              <a:lnSpc>
                <a:spcPct val="100000"/>
              </a:lnSpc>
              <a:buClr>
                <a:srgbClr val="C00000"/>
              </a:buClr>
              <a:buFont typeface="Wingdings" panose="05000000000000000000" pitchFamily="2" charset="2"/>
              <a:buChar char="Ø"/>
            </a:pPr>
            <a:r>
              <a:rPr lang="en-GB" sz="1800" kern="0" dirty="0">
                <a:ea typeface="Times New Roman" panose="02020603050405020304" pitchFamily="18" charset="0"/>
                <a:cs typeface="Times New Roman" panose="02020603050405020304" pitchFamily="18" charset="0"/>
              </a:rPr>
              <a:t>.</a:t>
            </a:r>
            <a:endParaRPr lang="en-GB" sz="1800" kern="0" dirty="0" smtClean="0">
              <a:ea typeface="Times New Roman" panose="02020603050405020304" pitchFamily="18" charset="0"/>
              <a:cs typeface="Times New Roman" panose="02020603050405020304" pitchFamily="18" charset="0"/>
            </a:endParaRPr>
          </a:p>
          <a:p>
            <a:pPr lvl="3">
              <a:lnSpc>
                <a:spcPct val="100000"/>
              </a:lnSpc>
              <a:buClr>
                <a:srgbClr val="C00000"/>
              </a:buClr>
              <a:buFont typeface="Wingdings" panose="05000000000000000000" pitchFamily="2" charset="2"/>
              <a:buChar char="Ø"/>
            </a:pPr>
            <a:endParaRPr lang="en-GB" altLang="zh-CN" sz="1400" kern="0" dirty="0">
              <a:ea typeface="SimSun" pitchFamily="2" charset="-122"/>
            </a:endParaRPr>
          </a:p>
        </p:txBody>
      </p:sp>
    </p:spTree>
    <p:extLst>
      <p:ext uri="{BB962C8B-B14F-4D97-AF65-F5344CB8AC3E}">
        <p14:creationId xmlns:p14="http://schemas.microsoft.com/office/powerpoint/2010/main" val="25398610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zh-CN" sz="2400" dirty="0">
                <a:ea typeface="SimSun" pitchFamily="2" charset="-122"/>
              </a:rPr>
              <a:t>Observing Multiple Resources Across Different Objects</a:t>
            </a:r>
            <a:endParaRPr lang="en-GB" sz="2400" dirty="0"/>
          </a:p>
        </p:txBody>
      </p:sp>
      <p:sp>
        <p:nvSpPr>
          <p:cNvPr id="3" name="Content Placeholder 2"/>
          <p:cNvSpPr>
            <a:spLocks noGrp="1"/>
          </p:cNvSpPr>
          <p:nvPr>
            <p:ph idx="1"/>
          </p:nvPr>
        </p:nvSpPr>
        <p:spPr/>
        <p:txBody>
          <a:bodyPr/>
          <a:lstStyle/>
          <a:p>
            <a:pPr>
              <a:buClr>
                <a:srgbClr val="C00000"/>
              </a:buClr>
              <a:buFont typeface="Wingdings" panose="05000000000000000000" pitchFamily="2" charset="2"/>
              <a:buChar char="q"/>
            </a:pPr>
            <a:r>
              <a:rPr lang="en-GB" altLang="en-US" sz="2400" b="1" dirty="0" smtClean="0"/>
              <a:t>Impact</a:t>
            </a:r>
            <a:endParaRPr lang="fr-FR" altLang="zh-CN" sz="2000" b="1" dirty="0"/>
          </a:p>
          <a:p>
            <a:pPr lvl="1">
              <a:buClr>
                <a:srgbClr val="C00000"/>
              </a:buClr>
              <a:buFont typeface="Wingdings" panose="05000000000000000000" pitchFamily="2" charset="2"/>
              <a:buChar char="Ø"/>
            </a:pPr>
            <a:r>
              <a:rPr lang="en-GB" sz="1800" dirty="0" smtClean="0">
                <a:ea typeface="Times New Roman" panose="02020603050405020304" pitchFamily="18" charset="0"/>
                <a:cs typeface="Times New Roman" panose="02020603050405020304" pitchFamily="18" charset="0"/>
              </a:rPr>
              <a:t>New data type, resource link</a:t>
            </a:r>
          </a:p>
          <a:p>
            <a:pPr lvl="1">
              <a:buClr>
                <a:srgbClr val="C00000"/>
              </a:buClr>
              <a:buFont typeface="Wingdings" panose="05000000000000000000" pitchFamily="2" charset="2"/>
              <a:buChar char="Ø"/>
            </a:pPr>
            <a:r>
              <a:rPr lang="en-GB" sz="1800" dirty="0" smtClean="0">
                <a:ea typeface="Times New Roman" panose="02020603050405020304" pitchFamily="18" charset="0"/>
                <a:cs typeface="Times New Roman" panose="02020603050405020304" pitchFamily="18" charset="0"/>
              </a:rPr>
              <a:t> New Observe method to map to FETCH, </a:t>
            </a:r>
            <a:r>
              <a:rPr lang="en-GB" altLang="zh-CN" sz="1800" dirty="0" smtClean="0">
                <a:ea typeface="SimSun" pitchFamily="2" charset="-122"/>
              </a:rPr>
              <a:t>draft-ietf-core-etch-04, </a:t>
            </a:r>
            <a:r>
              <a:rPr lang="en-GB" sz="1800" dirty="0" smtClean="0">
                <a:ea typeface="Times New Roman" panose="02020603050405020304" pitchFamily="18" charset="0"/>
                <a:cs typeface="Times New Roman" panose="02020603050405020304" pitchFamily="18" charset="0"/>
              </a:rPr>
              <a:t> which can potentially specify notification condition for each resource link in the virtual object</a:t>
            </a:r>
          </a:p>
          <a:p>
            <a:pPr>
              <a:buClr>
                <a:srgbClr val="C00000"/>
              </a:buClr>
              <a:buFont typeface="Wingdings" panose="05000000000000000000" pitchFamily="2" charset="2"/>
              <a:buChar char="q"/>
            </a:pPr>
            <a:r>
              <a:rPr lang="en-GB" altLang="en-US" sz="2400" b="1" dirty="0" smtClean="0"/>
              <a:t>Supporters: u-</a:t>
            </a:r>
            <a:r>
              <a:rPr lang="en-GB" altLang="en-US" sz="2400" b="1" dirty="0" err="1" smtClean="0"/>
              <a:t>blox</a:t>
            </a:r>
            <a:r>
              <a:rPr lang="en-GB" altLang="en-US" sz="2400" b="1" dirty="0" smtClean="0"/>
              <a:t>, </a:t>
            </a:r>
            <a:r>
              <a:rPr lang="en-GB" altLang="en-US" sz="2400" b="1" dirty="0" err="1" smtClean="0"/>
              <a:t>Gemalto</a:t>
            </a:r>
            <a:r>
              <a:rPr lang="en-GB" altLang="en-US" sz="2400" b="1" dirty="0" smtClean="0"/>
              <a:t>, Orange, ….</a:t>
            </a:r>
          </a:p>
        </p:txBody>
      </p:sp>
    </p:spTree>
    <p:extLst>
      <p:ext uri="{BB962C8B-B14F-4D97-AF65-F5344CB8AC3E}">
        <p14:creationId xmlns:p14="http://schemas.microsoft.com/office/powerpoint/2010/main" val="344903353"/>
      </p:ext>
    </p:extLst>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16045</TotalTime>
  <Pages>15</Pages>
  <Words>903</Words>
  <Application>Microsoft Office PowerPoint</Application>
  <PresentationFormat>Custom</PresentationFormat>
  <Paragraphs>104</Paragraphs>
  <Slides>7</Slides>
  <Notes>0</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OMA Template</vt:lpstr>
      <vt:lpstr>OMA-DM-LightweightM2M-2017-0066-INP_virtual_object_and_Information_reporting  Proposal for Virtual Object and Information Reporting Improvements in LwM2M 1.1 </vt:lpstr>
      <vt:lpstr>Observing Multiple Resources Across Different Objects </vt:lpstr>
      <vt:lpstr>Observing Multiple Resources Across Different Objects</vt:lpstr>
      <vt:lpstr>Observing Multiple Resources Across Different Objects</vt:lpstr>
      <vt:lpstr>Observing Multiple Resources Across Different Objects</vt:lpstr>
      <vt:lpstr>PowerPoint Presentation</vt:lpstr>
      <vt:lpstr>Observing Multiple Resources Across Different Objects</vt:lpstr>
    </vt:vector>
  </TitlesOfParts>
  <Company>OMA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Mojan Mohajer</cp:lastModifiedBy>
  <cp:revision>320</cp:revision>
  <cp:lastPrinted>1999-04-27T06:51:51Z</cp:lastPrinted>
  <dcterms:created xsi:type="dcterms:W3CDTF">2002-03-19T14:05:12Z</dcterms:created>
  <dcterms:modified xsi:type="dcterms:W3CDTF">2017-02-27T17:17:58Z</dcterms:modified>
</cp:coreProperties>
</file>