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293" r:id="rId2"/>
    <p:sldId id="318" r:id="rId3"/>
    <p:sldId id="319" r:id="rId4"/>
    <p:sldId id="321" r:id="rId5"/>
    <p:sldId id="324"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8" autoAdjust="0"/>
    <p:restoredTop sz="94656" autoAdjust="0"/>
  </p:normalViewPr>
  <p:slideViewPr>
    <p:cSldViewPr>
      <p:cViewPr>
        <p:scale>
          <a:sx n="100" d="100"/>
          <a:sy n="100" d="100"/>
        </p:scale>
        <p:origin x="-318"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3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63737915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813179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73420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52755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8005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44203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3163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49305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70574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433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9520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6813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defRPr/>
            </a:pPr>
            <a:r>
              <a:rPr lang="en-GB" altLang="zh-CN" sz="1000" b="1" smtClean="0">
                <a:ea typeface="SimSun" pitchFamily="2" charset="-122"/>
                <a:cs typeface="Times New Roman" pitchFamily="18" charset="0"/>
              </a:rPr>
              <a:t>© 2017 Open Mobile Alliance All Rights Reserved.</a:t>
            </a:r>
            <a:endParaRPr lang="en-US" altLang="zh-CN" sz="1000" b="1" smtClean="0">
              <a:ea typeface="SimSun" pitchFamily="2" charset="-122"/>
            </a:endParaRPr>
          </a:p>
          <a:p>
            <a:pPr>
              <a:defRPr/>
            </a:pPr>
            <a:r>
              <a:rPr lang="en-US" altLang="zh-CN" sz="900" b="1" smtClean="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ctr">
              <a:defRPr/>
            </a:pPr>
            <a:r>
              <a:rPr lang="en-US" altLang="zh-CN" sz="1800" b="1" smtClean="0">
                <a:latin typeface="Arial Narrow" pitchFamily="34" charset="0"/>
                <a:ea typeface="SimSun" pitchFamily="2" charset="-122"/>
              </a:rPr>
              <a:t>OMA-&lt;GrpCode&gt;-2017-&lt;DocNum&gt;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r">
              <a:defRPr/>
            </a:pPr>
            <a:r>
              <a:rPr lang="en-US" altLang="zh-CN" sz="1800" b="1" smtClean="0">
                <a:latin typeface="Arial Narrow" pitchFamily="34" charset="0"/>
                <a:ea typeface="SimSun" pitchFamily="2" charset="-122"/>
              </a:rPr>
              <a:t>Slide #</a:t>
            </a:r>
            <a:fld id="{522247EC-8ABB-4391-ABBD-971287317E98}" type="slidenum">
              <a:rPr lang="en-US" altLang="zh-CN" sz="1800" b="1" smtClean="0">
                <a:latin typeface="Arial Narrow" pitchFamily="34" charset="0"/>
                <a:ea typeface="SimSun" pitchFamily="2" charset="-122"/>
              </a:rPr>
              <a:pPr algn="r">
                <a:defRPr/>
              </a:pPr>
              <a:t>‹#›</a:t>
            </a:fld>
            <a:r>
              <a:rPr lang="en-US" altLang="zh-CN" sz="1800" b="1" smtClean="0">
                <a:latin typeface="Arial Narrow" pitchFamily="34" charset="0"/>
                <a:ea typeface="SimSun" pitchFamily="2" charset="-122"/>
              </a:rPr>
              <a:t/>
            </a:r>
            <a:br>
              <a:rPr lang="en-US" altLang="zh-CN" sz="1800" b="1" smtClean="0">
                <a:latin typeface="Arial Narrow" pitchFamily="34" charset="0"/>
                <a:ea typeface="SimSun" pitchFamily="2" charset="-122"/>
              </a:rPr>
            </a:br>
            <a:r>
              <a:rPr lang="en-US" altLang="zh-CN" sz="500" smtClean="0">
                <a:solidFill>
                  <a:srgbClr val="999999"/>
                </a:solidFill>
                <a:ea typeface="SimSun" pitchFamily="2" charset="-122"/>
              </a:rPr>
              <a:t>[OMA-Template-SlideDeck-20170101-I]</a:t>
            </a:r>
            <a:endParaRPr lang="en-US" altLang="zh-CN" sz="1800" b="1" smtClean="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ojan.mohajer@u-blox.com"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3</a:t>
            </a:r>
            <a:r>
              <a:rPr lang="en-US" altLang="zh-CN" b="1" dirty="0" smtClean="0">
                <a:latin typeface="Tahoma" pitchFamily="34" charset="0"/>
                <a:ea typeface="SimSun" pitchFamily="2" charset="-122"/>
              </a:rPr>
              <a:t> Feb. </a:t>
            </a:r>
            <a:r>
              <a:rPr lang="en-US" altLang="zh-CN" b="1" dirty="0">
                <a:latin typeface="Tahoma" pitchFamily="34" charset="0"/>
                <a:ea typeface="SimSun" pitchFamily="2" charset="-122"/>
              </a:rPr>
              <a:t>2017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Mojan Mohajer, </a:t>
            </a:r>
            <a:r>
              <a:rPr lang="en-US" altLang="zh-CN" b="1" dirty="0">
                <a:latin typeface="Tahoma" pitchFamily="34" charset="0"/>
                <a:ea typeface="SimSun" pitchFamily="2" charset="-122"/>
                <a:hlinkClick r:id="rId3"/>
              </a:rPr>
              <a:t>mojan.mohajer@u-blox.com</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u-</a:t>
            </a:r>
            <a:r>
              <a:rPr lang="en-US" altLang="zh-CN" b="1" dirty="0" err="1">
                <a:latin typeface="Tahoma" pitchFamily="34" charset="0"/>
                <a:ea typeface="SimSun" pitchFamily="2" charset="-122"/>
              </a:rPr>
              <a:t>blox</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GB" altLang="en-US" sz="1400" dirty="0" smtClean="0"/>
              <a:t>OMA-DM-LightweightM2M-2017-0071-INP_object_to_object_communication</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for Object to Object Communication in a LwM2M 1.1 Client</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altLang="zh-CN" sz="2400" dirty="0" smtClean="0">
                <a:ea typeface="SimSun" pitchFamily="2" charset="-122"/>
              </a:rPr>
              <a:t>Object to Object Communication</a:t>
            </a:r>
            <a:endParaRPr lang="en-GB" altLang="zh-CN" sz="2800" dirty="0" smtClean="0">
              <a:ea typeface="SimSun" pitchFamily="2" charset="-122"/>
            </a:endParaRPr>
          </a:p>
        </p:txBody>
      </p:sp>
      <p:sp>
        <p:nvSpPr>
          <p:cNvPr id="7171" name="Rectangle 5"/>
          <p:cNvSpPr>
            <a:spLocks noGrp="1" noChangeArrowheads="1"/>
          </p:cNvSpPr>
          <p:nvPr>
            <p:ph type="body" idx="1"/>
          </p:nvPr>
        </p:nvSpPr>
        <p:spPr>
          <a:xfrm>
            <a:off x="292100" y="1169988"/>
            <a:ext cx="8656637" cy="4856162"/>
          </a:xfrm>
        </p:spPr>
        <p:txBody>
          <a:bodyPr/>
          <a:lstStyle/>
          <a:p>
            <a:pPr>
              <a:buClr>
                <a:srgbClr val="C00000"/>
              </a:buClr>
              <a:buFont typeface="Wingdings" panose="05000000000000000000" pitchFamily="2" charset="2"/>
              <a:buChar char="q"/>
            </a:pPr>
            <a:r>
              <a:rPr lang="en-GB" altLang="en-US" sz="2400" b="1" dirty="0" smtClean="0"/>
              <a:t>Rationale</a:t>
            </a:r>
            <a:r>
              <a:rPr lang="en-GB" altLang="en-US" sz="2000" b="1" dirty="0" smtClean="0"/>
              <a:t> :  LwM2M 1.0 Limitation </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LwM2M v1.0 Information </a:t>
            </a:r>
            <a:r>
              <a:rPr lang="en-GB" sz="1800" dirty="0">
                <a:ea typeface="Times New Roman" panose="02020603050405020304" pitchFamily="18" charset="0"/>
                <a:cs typeface="Times New Roman" panose="02020603050405020304" pitchFamily="18" charset="0"/>
              </a:rPr>
              <a:t>R</a:t>
            </a:r>
            <a:r>
              <a:rPr lang="en-GB" sz="1800" dirty="0" smtClean="0">
                <a:ea typeface="Times New Roman" panose="02020603050405020304" pitchFamily="18" charset="0"/>
                <a:cs typeface="Times New Roman" panose="02020603050405020304" pitchFamily="18" charset="0"/>
              </a:rPr>
              <a:t>eporting </a:t>
            </a:r>
            <a:r>
              <a:rPr lang="en-GB" sz="1800" dirty="0">
                <a:ea typeface="Times New Roman" panose="02020603050405020304" pitchFamily="18" charset="0"/>
                <a:cs typeface="Times New Roman" panose="02020603050405020304" pitchFamily="18" charset="0"/>
              </a:rPr>
              <a:t>I</a:t>
            </a:r>
            <a:r>
              <a:rPr lang="en-GB" sz="1800" dirty="0" smtClean="0">
                <a:ea typeface="Times New Roman" panose="02020603050405020304" pitchFamily="18" charset="0"/>
                <a:cs typeface="Times New Roman" panose="02020603050405020304" pitchFamily="18" charset="0"/>
              </a:rPr>
              <a:t>nterface only supports notification from client to the observing server and not additional duplicate notifications to another object within the same client.</a:t>
            </a: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The current LwM2M model of client sending notifications to the server and server determining the required action by the client and invoking Execute or Write operation on the same client has a number of draw backs which makes it unsuitable to applications that are delay sensitive or safety critical</a:t>
            </a:r>
          </a:p>
          <a:p>
            <a:pPr lvl="2">
              <a:buClr>
                <a:srgbClr val="C00000"/>
              </a:buClr>
              <a:buFont typeface="Wingdings" panose="05000000000000000000" pitchFamily="2" charset="2"/>
              <a:buChar char="Ø"/>
            </a:pPr>
            <a:r>
              <a:rPr lang="en-GB" sz="1600" dirty="0" smtClean="0">
                <a:ea typeface="Times New Roman" panose="02020603050405020304" pitchFamily="18" charset="0"/>
                <a:cs typeface="Times New Roman" panose="02020603050405020304" pitchFamily="18" charset="0"/>
              </a:rPr>
              <a:t>RTT cannot be guaranteed and may well exceed the maximum acceptable delay</a:t>
            </a:r>
          </a:p>
          <a:p>
            <a:pPr lvl="2">
              <a:buClr>
                <a:srgbClr val="C00000"/>
              </a:buClr>
              <a:buFont typeface="Wingdings" panose="05000000000000000000" pitchFamily="2" charset="2"/>
              <a:buChar char="Ø"/>
            </a:pPr>
            <a:r>
              <a:rPr lang="en-GB" sz="1600" dirty="0" smtClean="0">
                <a:ea typeface="Times New Roman" panose="02020603050405020304" pitchFamily="18" charset="0"/>
                <a:cs typeface="Times New Roman" panose="02020603050405020304" pitchFamily="18" charset="0"/>
              </a:rPr>
              <a:t>No action can be taken in case connection to the server is lost</a:t>
            </a:r>
          </a:p>
          <a:p>
            <a:pPr lvl="1">
              <a:buClr>
                <a:srgbClr val="C00000"/>
              </a:buClr>
              <a:buFont typeface="Wingdings" panose="05000000000000000000" pitchFamily="2" charset="2"/>
              <a:buChar char="Ø"/>
            </a:pPr>
            <a:endParaRPr lang="en-GB" sz="1800" dirty="0" smtClean="0">
              <a:ea typeface="Times New Roman" panose="02020603050405020304" pitchFamily="18" charset="0"/>
              <a:cs typeface="Times New Roman" panose="02020603050405020304" pitchFamily="18" charset="0"/>
            </a:endParaRPr>
          </a:p>
          <a:p>
            <a:pPr lvl="2">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altLang="zh-CN" dirty="0" smtClean="0">
              <a:ea typeface="SimSun" pitchFamily="2" charset="-122"/>
            </a:endParaRPr>
          </a:p>
          <a:p>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smtClean="0">
                <a:ea typeface="SimSun" pitchFamily="2" charset="-122"/>
              </a:rPr>
              <a:t>Object </a:t>
            </a:r>
            <a:r>
              <a:rPr lang="en-GB" altLang="zh-CN" sz="2400" dirty="0">
                <a:ea typeface="SimSun" pitchFamily="2" charset="-122"/>
              </a:rPr>
              <a:t>to Object </a:t>
            </a:r>
            <a:r>
              <a:rPr lang="en-GB" altLang="zh-CN" sz="2400" dirty="0" smtClean="0">
                <a:ea typeface="SimSun" pitchFamily="2" charset="-122"/>
              </a:rPr>
              <a:t>Communication</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Proposal</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Observable resources to support dynamic link binding as per </a:t>
            </a:r>
            <a:r>
              <a:rPr lang="en-GB" altLang="zh-CN" sz="1800" dirty="0" smtClean="0">
                <a:ea typeface="SimSun" pitchFamily="2" charset="-122"/>
              </a:rPr>
              <a:t>draft-ietf-core-dynlink-02 to allow direct synchronisation across objects. For example server can bind a sensor resource to an actuator with the PUSH method so that when certain condition is detected on the sensor, the actuator resource will be updated accordingly</a:t>
            </a:r>
            <a:endParaRPr lang="en-GB" altLang="zh-CN" dirty="0" smtClean="0">
              <a:ea typeface="SimSun" pitchFamily="2" charset="-122"/>
            </a:endParaRPr>
          </a:p>
          <a:p>
            <a:pPr lvl="1"/>
            <a:endParaRPr lang="en-GB" dirty="0"/>
          </a:p>
        </p:txBody>
      </p:sp>
    </p:spTree>
    <p:extLst>
      <p:ext uri="{BB962C8B-B14F-4D97-AF65-F5344CB8AC3E}">
        <p14:creationId xmlns:p14="http://schemas.microsoft.com/office/powerpoint/2010/main" val="1531989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smtClean="0">
                <a:ea typeface="SimSun" pitchFamily="2" charset="-122"/>
              </a:rPr>
              <a:t>Object </a:t>
            </a:r>
            <a:r>
              <a:rPr lang="en-GB" altLang="zh-CN" sz="2400" dirty="0">
                <a:ea typeface="SimSun" pitchFamily="2" charset="-122"/>
              </a:rPr>
              <a:t>to Object Communication</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Example Use Cases</a:t>
            </a:r>
            <a:endParaRPr lang="fr-FR" altLang="zh-CN" sz="2000" b="1" dirty="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Client monitoring presence sensor and controlling security camera; camera to be switched on when presence is detected</a:t>
            </a:r>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Client monitoring presence sensor and controlling </a:t>
            </a:r>
            <a:r>
              <a:rPr lang="en-GB" sz="1800" dirty="0" smtClean="0">
                <a:ea typeface="Times New Roman" panose="02020603050405020304" pitchFamily="18" charset="0"/>
                <a:cs typeface="Times New Roman" panose="02020603050405020304" pitchFamily="18" charset="0"/>
              </a:rPr>
              <a:t>lights</a:t>
            </a:r>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Client monitoring smoke </a:t>
            </a:r>
            <a:r>
              <a:rPr lang="en-GB" sz="1800" dirty="0" smtClean="0">
                <a:ea typeface="Times New Roman" panose="02020603050405020304" pitchFamily="18" charset="0"/>
                <a:cs typeface="Times New Roman" panose="02020603050405020304" pitchFamily="18" charset="0"/>
              </a:rPr>
              <a:t>detectors and controlling sprinklers and locks on emergency exit</a:t>
            </a:r>
          </a:p>
        </p:txBody>
      </p:sp>
    </p:spTree>
    <p:extLst>
      <p:ext uri="{BB962C8B-B14F-4D97-AF65-F5344CB8AC3E}">
        <p14:creationId xmlns:p14="http://schemas.microsoft.com/office/powerpoint/2010/main" val="3498260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smtClean="0">
                <a:ea typeface="SimSun" pitchFamily="2" charset="-122"/>
              </a:rPr>
              <a:t>Object </a:t>
            </a:r>
            <a:r>
              <a:rPr lang="en-GB" altLang="zh-CN" sz="2400" dirty="0">
                <a:ea typeface="SimSun" pitchFamily="2" charset="-122"/>
              </a:rPr>
              <a:t>to Object Communication</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Impact</a:t>
            </a:r>
            <a:endParaRPr lang="fr-FR" altLang="zh-CN" sz="2000" b="1" dirty="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Support for dynamic resource linking to allow the server to configure binding between resources of different objects on the client</a:t>
            </a:r>
          </a:p>
          <a:p>
            <a:pPr>
              <a:buClr>
                <a:srgbClr val="C00000"/>
              </a:buClr>
              <a:buFont typeface="Wingdings" panose="05000000000000000000" pitchFamily="2" charset="2"/>
              <a:buChar char="q"/>
            </a:pPr>
            <a:r>
              <a:rPr lang="en-GB" altLang="en-US" sz="2400" b="1" dirty="0" smtClean="0"/>
              <a:t>Supporters: u-</a:t>
            </a:r>
            <a:r>
              <a:rPr lang="en-GB" altLang="en-US" sz="2400" b="1" dirty="0" err="1" smtClean="0"/>
              <a:t>blox</a:t>
            </a:r>
            <a:r>
              <a:rPr lang="en-GB" altLang="en-US" sz="2400" b="1" smtClean="0"/>
              <a:t>, IOTEROP?, ….</a:t>
            </a:r>
            <a:endParaRPr lang="en-GB" altLang="en-US" sz="2400" b="1" dirty="0" smtClean="0"/>
          </a:p>
        </p:txBody>
      </p:sp>
    </p:spTree>
    <p:extLst>
      <p:ext uri="{BB962C8B-B14F-4D97-AF65-F5344CB8AC3E}">
        <p14:creationId xmlns:p14="http://schemas.microsoft.com/office/powerpoint/2010/main" val="34490335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20463</TotalTime>
  <Pages>15</Pages>
  <Words>439</Words>
  <Application>Microsoft Office PowerPoint</Application>
  <PresentationFormat>Custom</PresentationFormat>
  <Paragraphs>31</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OMA Template</vt:lpstr>
      <vt:lpstr>OMA-DM-LightweightM2M-2017-0071-INP_object_to_object_communication  Proposal for Object to Object Communication in a LwM2M 1.1 Client </vt:lpstr>
      <vt:lpstr>Object to Object Communication</vt:lpstr>
      <vt:lpstr>Object to Object Communication</vt:lpstr>
      <vt:lpstr>Object to Object Communication</vt:lpstr>
      <vt:lpstr>Object to Object Communication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Mojan Mohajer</cp:lastModifiedBy>
  <cp:revision>335</cp:revision>
  <cp:lastPrinted>1999-04-27T06:51:51Z</cp:lastPrinted>
  <dcterms:created xsi:type="dcterms:W3CDTF">2002-03-19T14:05:12Z</dcterms:created>
  <dcterms:modified xsi:type="dcterms:W3CDTF">2017-03-06T17:42:18Z</dcterms:modified>
</cp:coreProperties>
</file>