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319" r:id="rId2"/>
    <p:sldId id="322" r:id="rId3"/>
    <p:sldId id="323" r:id="rId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63" d="100"/>
          <a:sy n="63" d="100"/>
        </p:scale>
        <p:origin x="107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471126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423962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During the upgrade of the LwM2M client, several requests and conditions are being foreseen for ease of use, in order to increase the interoperability standards in this part of the feature, it needs to be more formal and possibly precise. </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a:t>
            </a:r>
            <a:r>
              <a:rPr lang="fr-FR" altLang="zh-CN" sz="2400" b="1" dirty="0" err="1"/>
              <a:t>requirements</a:t>
            </a:r>
            <a:r>
              <a:rPr lang="fr-FR" altLang="zh-CN" sz="2400" b="1" dirty="0"/>
              <a:t> to </a:t>
            </a:r>
            <a:r>
              <a:rPr lang="fr-FR" altLang="zh-CN" sz="2400" b="1" dirty="0" err="1"/>
              <a:t>be</a:t>
            </a:r>
            <a:r>
              <a:rPr lang="fr-FR" altLang="zh-CN" sz="2400" b="1" dirty="0"/>
              <a:t> </a:t>
            </a:r>
            <a:r>
              <a:rPr lang="fr-FR" altLang="zh-CN" sz="2400" b="1" dirty="0" err="1"/>
              <a:t>covered</a:t>
            </a:r>
            <a:r>
              <a:rPr lang="fr-FR" altLang="zh-CN" sz="2400" b="1" dirty="0"/>
              <a:t> in the upgrade area</a:t>
            </a:r>
          </a:p>
          <a:p>
            <a:pPr lvl="1">
              <a:buClr>
                <a:srgbClr val="C00000"/>
              </a:buClr>
              <a:buFont typeface="Wingdings" panose="05000000000000000000" pitchFamily="2" charset="2"/>
              <a:buChar char="q"/>
            </a:pPr>
            <a:r>
              <a:rPr lang="fr-FR" altLang="zh-CN" sz="1800" b="1" dirty="0" err="1"/>
              <a:t>Differntiate</a:t>
            </a:r>
            <a:r>
              <a:rPr lang="fr-FR" altLang="zh-CN" sz="1800" b="1" dirty="0"/>
              <a:t> </a:t>
            </a:r>
            <a:r>
              <a:rPr lang="fr-FR" altLang="zh-CN" sz="1800" b="1" dirty="0" err="1"/>
              <a:t>firmware</a:t>
            </a:r>
            <a:r>
              <a:rPr lang="fr-FR" altLang="zh-CN" sz="1800" b="1" dirty="0"/>
              <a:t> vs software</a:t>
            </a:r>
          </a:p>
          <a:p>
            <a:pPr lvl="1">
              <a:buClr>
                <a:srgbClr val="C00000"/>
              </a:buClr>
              <a:buFont typeface="Wingdings" panose="05000000000000000000" pitchFamily="2" charset="2"/>
              <a:buChar char="q"/>
            </a:pPr>
            <a:r>
              <a:rPr lang="fr-FR" altLang="zh-CN" sz="1800" b="1" dirty="0"/>
              <a:t>State </a:t>
            </a:r>
            <a:r>
              <a:rPr lang="fr-FR" altLang="zh-CN" sz="1800" b="1" dirty="0" err="1"/>
              <a:t>preserved</a:t>
            </a:r>
            <a:r>
              <a:rPr lang="fr-FR" altLang="zh-CN" sz="1800" b="1" dirty="0"/>
              <a:t> </a:t>
            </a:r>
            <a:r>
              <a:rPr lang="fr-FR" altLang="zh-CN" sz="1800" b="1" dirty="0" err="1"/>
              <a:t>firmware</a:t>
            </a:r>
            <a:r>
              <a:rPr lang="fr-FR" altLang="zh-CN" sz="1800" b="1" dirty="0"/>
              <a:t> upgrade</a:t>
            </a:r>
          </a:p>
          <a:p>
            <a:pPr lvl="1">
              <a:buClr>
                <a:srgbClr val="C00000"/>
              </a:buClr>
              <a:buFont typeface="Wingdings" panose="05000000000000000000" pitchFamily="2" charset="2"/>
              <a:buChar char="q"/>
            </a:pPr>
            <a:r>
              <a:rPr lang="fr-FR" altLang="zh-CN" sz="1800" b="1" dirty="0" err="1"/>
              <a:t>reverting</a:t>
            </a:r>
            <a:r>
              <a:rPr lang="fr-FR" altLang="zh-CN" sz="1800" b="1" dirty="0"/>
              <a:t> back to </a:t>
            </a:r>
            <a:r>
              <a:rPr lang="fr-FR" altLang="zh-CN" sz="1800" b="1" dirty="0" err="1"/>
              <a:t>previous</a:t>
            </a:r>
            <a:r>
              <a:rPr lang="fr-FR" altLang="zh-CN" sz="1800" b="1" dirty="0"/>
              <a:t> </a:t>
            </a:r>
            <a:r>
              <a:rPr lang="fr-FR" altLang="zh-CN" sz="1800" b="1" dirty="0" err="1"/>
              <a:t>firmware</a:t>
            </a:r>
            <a:r>
              <a:rPr lang="fr-FR" altLang="zh-CN" sz="1800" b="1" dirty="0"/>
              <a:t>, a </a:t>
            </a:r>
            <a:r>
              <a:rPr lang="fr-FR" altLang="zh-CN" sz="1800" b="1" dirty="0" err="1"/>
              <a:t>recovery</a:t>
            </a:r>
            <a:r>
              <a:rPr lang="fr-FR" altLang="zh-CN" sz="1800" b="1" dirty="0"/>
              <a:t> </a:t>
            </a:r>
            <a:r>
              <a:rPr lang="fr-FR" altLang="zh-CN" sz="1800" b="1" dirty="0" err="1"/>
              <a:t>possibility</a:t>
            </a:r>
            <a:r>
              <a:rPr lang="fr-FR" altLang="zh-CN" sz="1800" b="1" dirty="0"/>
              <a:t> </a:t>
            </a:r>
          </a:p>
          <a:p>
            <a:pPr marL="225425" lvl="1" indent="0">
              <a:buClr>
                <a:srgbClr val="C00000"/>
              </a:buClr>
              <a:buNone/>
            </a:pPr>
            <a:endParaRPr lang="en-US" altLang="zh-CN" sz="1800" b="1" dirty="0"/>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solidFill>
                  <a:srgbClr val="000000"/>
                </a:solidFill>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Section to elaborate on firmware vs software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Earlier discussions yielded a object which is survived by firmware upgrade for providing the needed functionality of preserving the states on upgrade</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Reverting to the old firmware can be done using same object which survived the firmware upgrade procedure to store essentials for reverting back to older functionality</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Bootstrap mechanisms can access the object which survives the crash</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LwM2M server(s) could have access to the object though specific mechanisms to understand the presence of the object during starting handshake.</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2921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Impact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Bootstrap Interface    </a:t>
            </a:r>
            <a:r>
              <a:rPr lang="en-GB" altLang="en-US" sz="1600" b="1" dirty="0">
                <a:solidFill>
                  <a:schemeClr val="accent5">
                    <a:lumMod val="25000"/>
                  </a:schemeClr>
                </a:solidFill>
              </a:rPr>
              <a: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Notification Interface : </a:t>
            </a:r>
            <a:endParaRPr lang="en-GB" altLang="en-US" sz="1600" b="1" dirty="0">
              <a:solidFill>
                <a:schemeClr val="accent5">
                  <a:lumMod val="25000"/>
                </a:schemeClr>
              </a:solidFill>
            </a:endParaRP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Device Management &amp; Service Enablement </a:t>
            </a: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Supporters for contribution : Nokia, </a:t>
            </a:r>
            <a:r>
              <a:rPr lang="en-US" sz="2000" b="1" dirty="0" err="1">
                <a:ea typeface="Times New Roman" panose="02020603050405020304" pitchFamily="18" charset="0"/>
                <a:cs typeface="Times New Roman" panose="02020603050405020304" pitchFamily="18" charset="0"/>
              </a:rPr>
              <a:t>Gemalto</a:t>
            </a:r>
            <a:r>
              <a:rPr lang="en-US" sz="2000" b="1" dirty="0">
                <a:ea typeface="Times New Roman" panose="02020603050405020304" pitchFamily="18" charset="0"/>
                <a:cs typeface="Times New Roman" panose="02020603050405020304" pitchFamily="18" charset="0"/>
              </a:rPr>
              <a:t>?, </a:t>
            </a:r>
            <a:r>
              <a:rPr lang="en-US" sz="2000" b="1" dirty="0" err="1">
                <a:ea typeface="Times New Roman" panose="02020603050405020304" pitchFamily="18" charset="0"/>
                <a:cs typeface="Times New Roman" panose="02020603050405020304" pitchFamily="18" charset="0"/>
              </a:rPr>
              <a:t>Ublox</a:t>
            </a:r>
            <a:r>
              <a:rPr lang="en-US" sz="2000" b="1" dirty="0">
                <a:ea typeface="Times New Roman" panose="02020603050405020304" pitchFamily="18" charset="0"/>
                <a:cs typeface="Times New Roman" panose="02020603050405020304" pitchFamily="18" charset="0"/>
              </a:rPr>
              <a:t>?, ARM?...</a:t>
            </a:r>
          </a:p>
        </p:txBody>
      </p:sp>
    </p:spTree>
    <p:extLst>
      <p:ext uri="{BB962C8B-B14F-4D97-AF65-F5344CB8AC3E}">
        <p14:creationId xmlns:p14="http://schemas.microsoft.com/office/powerpoint/2010/main" val="33157447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64174</TotalTime>
  <Pages>15</Pages>
  <Words>213</Words>
  <Application>Microsoft Office PowerPoint</Application>
  <PresentationFormat>Custom</PresentationFormat>
  <Paragraphs>26</Paragraphs>
  <Slides>3</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MS PGothic</vt:lpstr>
      <vt:lpstr>Arial</vt:lpstr>
      <vt:lpstr>Arial Narrow</vt:lpstr>
      <vt:lpstr>Tahoma</vt:lpstr>
      <vt:lpstr>Times New Roman</vt:lpstr>
      <vt:lpstr>Wingdings</vt:lpstr>
      <vt:lpstr>OMA Template</vt:lpstr>
      <vt:lpstr>LwM2M v1.1 – Upgrading the client</vt:lpstr>
      <vt:lpstr>LwM2M v1.1 – Upgrading the client</vt:lpstr>
      <vt:lpstr>LwM2M v1.1 – Upgrading the client</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p:lastModifiedBy>
  <cp:revision>694</cp:revision>
  <cp:lastPrinted>2017-02-03T15:27:40Z</cp:lastPrinted>
  <dcterms:created xsi:type="dcterms:W3CDTF">2002-03-19T14:05:12Z</dcterms:created>
  <dcterms:modified xsi:type="dcterms:W3CDTF">2017-03-06T09:21:17Z</dcterms:modified>
</cp:coreProperties>
</file>