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
  </p:notesMasterIdLst>
  <p:handoutMasterIdLst>
    <p:handoutMasterId r:id="rId6"/>
  </p:handoutMasterIdLst>
  <p:sldIdLst>
    <p:sldId id="319" r:id="rId2"/>
    <p:sldId id="322" r:id="rId3"/>
    <p:sldId id="323" r:id="rId4"/>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24" autoAdjust="0"/>
    <p:restoredTop sz="94624" autoAdjust="0"/>
  </p:normalViewPr>
  <p:slideViewPr>
    <p:cSldViewPr>
      <p:cViewPr varScale="1">
        <p:scale>
          <a:sx n="63" d="100"/>
          <a:sy n="63" d="100"/>
        </p:scale>
        <p:origin x="1070" y="4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471126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423962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r>
              <a:rPr lang="en-GB" altLang="en-US" sz="2000" b="1" dirty="0"/>
              <a:t>  </a:t>
            </a:r>
          </a:p>
          <a:p>
            <a:pPr>
              <a:buClr>
                <a:srgbClr val="C00000"/>
              </a:buClr>
              <a:buFont typeface="Wingdings" panose="05000000000000000000" pitchFamily="2" charset="2"/>
              <a:buChar char="q"/>
            </a:pPr>
            <a:r>
              <a:rPr lang="en-GB" altLang="en-US" sz="2800" b="1" dirty="0"/>
              <a:t>Rationale : During the upgrade of the LwM2M client, several requests and conditions are being foreseen for ease of use, in order to increase the interoperability standards in this part of the feature, it needs to be more formal and possibly precise. </a:t>
            </a:r>
          </a:p>
          <a:p>
            <a:pPr>
              <a:buClr>
                <a:srgbClr val="C00000"/>
              </a:buClr>
              <a:buFont typeface="Wingdings" panose="05000000000000000000" pitchFamily="2" charset="2"/>
              <a:buChar char="q"/>
            </a:pPr>
            <a:endParaRPr lang="en-GB" altLang="en-US" sz="2800" b="1" dirty="0"/>
          </a:p>
          <a:p>
            <a:pPr>
              <a:buClr>
                <a:srgbClr val="C00000"/>
              </a:buClr>
              <a:buFont typeface="Wingdings" panose="05000000000000000000" pitchFamily="2" charset="2"/>
              <a:buChar char="q"/>
            </a:pPr>
            <a:r>
              <a:rPr lang="en-GB" altLang="en-US" sz="2800" b="1" dirty="0"/>
              <a:t> Proposal  </a:t>
            </a:r>
            <a:r>
              <a:rPr lang="fr-FR" altLang="zh-CN" sz="2400" b="1" dirty="0"/>
              <a:t> : </a:t>
            </a:r>
            <a:r>
              <a:rPr lang="fr-FR" altLang="zh-CN" sz="2400" b="1" dirty="0" err="1"/>
              <a:t>Following</a:t>
            </a:r>
            <a:r>
              <a:rPr lang="fr-FR" altLang="zh-CN" sz="2400" b="1" dirty="0"/>
              <a:t> </a:t>
            </a:r>
            <a:r>
              <a:rPr lang="fr-FR" altLang="zh-CN" sz="2400" b="1" dirty="0" err="1"/>
              <a:t>requirements</a:t>
            </a:r>
            <a:r>
              <a:rPr lang="fr-FR" altLang="zh-CN" sz="2400" b="1" dirty="0"/>
              <a:t> to </a:t>
            </a:r>
            <a:r>
              <a:rPr lang="fr-FR" altLang="zh-CN" sz="2400" b="1" dirty="0" err="1"/>
              <a:t>be</a:t>
            </a:r>
            <a:r>
              <a:rPr lang="fr-FR" altLang="zh-CN" sz="2400" b="1" dirty="0"/>
              <a:t> </a:t>
            </a:r>
            <a:r>
              <a:rPr lang="fr-FR" altLang="zh-CN" sz="2400" b="1" dirty="0" err="1"/>
              <a:t>covered</a:t>
            </a:r>
            <a:r>
              <a:rPr lang="fr-FR" altLang="zh-CN" sz="2400" b="1" dirty="0"/>
              <a:t> in the upgrade area</a:t>
            </a:r>
          </a:p>
          <a:p>
            <a:pPr lvl="1">
              <a:buClr>
                <a:srgbClr val="C00000"/>
              </a:buClr>
              <a:buFont typeface="Wingdings" panose="05000000000000000000" pitchFamily="2" charset="2"/>
              <a:buChar char="q"/>
            </a:pPr>
            <a:r>
              <a:rPr lang="fr-FR" altLang="zh-CN" sz="1800" b="1" dirty="0" err="1"/>
              <a:t>Differntiate</a:t>
            </a:r>
            <a:r>
              <a:rPr lang="fr-FR" altLang="zh-CN" sz="1800" b="1" dirty="0"/>
              <a:t> </a:t>
            </a:r>
            <a:r>
              <a:rPr lang="fr-FR" altLang="zh-CN" sz="1800" b="1" dirty="0" err="1"/>
              <a:t>firmware</a:t>
            </a:r>
            <a:r>
              <a:rPr lang="fr-FR" altLang="zh-CN" sz="1800" b="1" dirty="0"/>
              <a:t> vs software</a:t>
            </a:r>
          </a:p>
          <a:p>
            <a:pPr lvl="1">
              <a:buClr>
                <a:srgbClr val="C00000"/>
              </a:buClr>
              <a:buFont typeface="Wingdings" panose="05000000000000000000" pitchFamily="2" charset="2"/>
              <a:buChar char="q"/>
            </a:pPr>
            <a:r>
              <a:rPr lang="fr-FR" altLang="zh-CN" sz="1800" b="1" dirty="0"/>
              <a:t>State </a:t>
            </a:r>
            <a:r>
              <a:rPr lang="fr-FR" altLang="zh-CN" sz="1800" b="1" dirty="0" err="1"/>
              <a:t>preserved</a:t>
            </a:r>
            <a:r>
              <a:rPr lang="fr-FR" altLang="zh-CN" sz="1800" b="1" dirty="0"/>
              <a:t> </a:t>
            </a:r>
            <a:r>
              <a:rPr lang="fr-FR" altLang="zh-CN" sz="1800" b="1" dirty="0" err="1"/>
              <a:t>firmware</a:t>
            </a:r>
            <a:r>
              <a:rPr lang="fr-FR" altLang="zh-CN" sz="1800" b="1" dirty="0"/>
              <a:t> upgrade</a:t>
            </a:r>
          </a:p>
          <a:p>
            <a:pPr lvl="2">
              <a:buClr>
                <a:srgbClr val="C00000"/>
              </a:buClr>
              <a:buFont typeface="Wingdings" panose="05000000000000000000" pitchFamily="2" charset="2"/>
              <a:buChar char="q"/>
            </a:pPr>
            <a:r>
              <a:rPr lang="en-US" altLang="zh-CN" sz="1600" b="1" dirty="0"/>
              <a:t>for storing the state for surviving upgrade, Appendix E1, E2, E3, E5, E6 to be safeguarded</a:t>
            </a:r>
            <a:endParaRPr lang="fr-FR" altLang="zh-CN" sz="1600" b="1" dirty="0"/>
          </a:p>
          <a:p>
            <a:pPr lvl="1">
              <a:buClr>
                <a:srgbClr val="C00000"/>
              </a:buClr>
              <a:buFont typeface="Wingdings" panose="05000000000000000000" pitchFamily="2" charset="2"/>
              <a:buChar char="q"/>
            </a:pPr>
            <a:r>
              <a:rPr lang="fr-FR" altLang="zh-CN" sz="1800" b="1" dirty="0" err="1"/>
              <a:t>reverting</a:t>
            </a:r>
            <a:r>
              <a:rPr lang="fr-FR" altLang="zh-CN" sz="1800" b="1" dirty="0"/>
              <a:t> back to </a:t>
            </a:r>
            <a:r>
              <a:rPr lang="fr-FR" altLang="zh-CN" sz="1800" b="1" dirty="0" err="1"/>
              <a:t>previous</a:t>
            </a:r>
            <a:r>
              <a:rPr lang="fr-FR" altLang="zh-CN" sz="1800" b="1" dirty="0"/>
              <a:t> </a:t>
            </a:r>
            <a:r>
              <a:rPr lang="fr-FR" altLang="zh-CN" sz="1800" b="1" dirty="0" err="1"/>
              <a:t>firmware</a:t>
            </a:r>
            <a:r>
              <a:rPr lang="fr-FR" altLang="zh-CN" sz="1800" b="1" dirty="0"/>
              <a:t>, a </a:t>
            </a:r>
            <a:r>
              <a:rPr lang="fr-FR" altLang="zh-CN" sz="1800" b="1" dirty="0" err="1"/>
              <a:t>recovery</a:t>
            </a:r>
            <a:r>
              <a:rPr lang="fr-FR" altLang="zh-CN" sz="1800" b="1" dirty="0"/>
              <a:t> </a:t>
            </a:r>
            <a:r>
              <a:rPr lang="fr-FR" altLang="zh-CN" sz="1800" b="1" dirty="0" err="1"/>
              <a:t>possibility</a:t>
            </a:r>
            <a:endParaRPr lang="fr-FR" altLang="zh-CN" sz="1800" b="1" dirty="0"/>
          </a:p>
          <a:p>
            <a:pPr lvl="2">
              <a:buClr>
                <a:srgbClr val="C00000"/>
              </a:buClr>
              <a:buFont typeface="Wingdings" panose="05000000000000000000" pitchFamily="2" charset="2"/>
              <a:buChar char="q"/>
            </a:pPr>
            <a:r>
              <a:rPr lang="fr-FR" altLang="zh-CN" sz="1600" b="1" dirty="0" err="1"/>
              <a:t>Older</a:t>
            </a:r>
            <a:r>
              <a:rPr lang="fr-FR" altLang="zh-CN" sz="1600" b="1" dirty="0"/>
              <a:t> states (of </a:t>
            </a:r>
            <a:r>
              <a:rPr lang="fr-FR" altLang="zh-CN" sz="1600" b="1" dirty="0" err="1"/>
              <a:t>previous</a:t>
            </a:r>
            <a:r>
              <a:rPr lang="fr-FR" altLang="zh-CN" sz="1600" b="1" dirty="0"/>
              <a:t> </a:t>
            </a:r>
            <a:r>
              <a:rPr lang="fr-FR" altLang="zh-CN" sz="1600" b="1" dirty="0" err="1"/>
              <a:t>requirement</a:t>
            </a:r>
            <a:r>
              <a:rPr lang="fr-FR" altLang="zh-CN" sz="1600" b="1" dirty="0"/>
              <a:t>) </a:t>
            </a:r>
            <a:r>
              <a:rPr lang="fr-FR" altLang="zh-CN" sz="1600" b="1" dirty="0" err="1"/>
              <a:t>before</a:t>
            </a:r>
            <a:r>
              <a:rPr lang="fr-FR" altLang="zh-CN" sz="1600" b="1" dirty="0"/>
              <a:t> </a:t>
            </a:r>
            <a:r>
              <a:rPr lang="fr-FR" altLang="zh-CN" sz="1600" b="1" dirty="0" err="1"/>
              <a:t>firmware</a:t>
            </a:r>
            <a:r>
              <a:rPr lang="fr-FR" altLang="zh-CN" sz="1600" b="1" dirty="0"/>
              <a:t> upgrade </a:t>
            </a:r>
            <a:r>
              <a:rPr lang="fr-FR" altLang="zh-CN" sz="1600" b="1" dirty="0" err="1"/>
              <a:t>should</a:t>
            </a:r>
            <a:r>
              <a:rPr lang="fr-FR" altLang="zh-CN" sz="1600" b="1" dirty="0"/>
              <a:t> </a:t>
            </a:r>
            <a:r>
              <a:rPr lang="fr-FR" altLang="zh-CN" sz="1600" b="1" dirty="0" err="1"/>
              <a:t>be</a:t>
            </a:r>
            <a:r>
              <a:rPr lang="fr-FR" altLang="zh-CN" sz="1600" b="1" dirty="0"/>
              <a:t> </a:t>
            </a:r>
            <a:r>
              <a:rPr lang="fr-FR" altLang="zh-CN" sz="1600" b="1" dirty="0" err="1"/>
              <a:t>retained</a:t>
            </a:r>
            <a:r>
              <a:rPr lang="fr-FR" altLang="zh-CN" sz="1600" b="1" dirty="0"/>
              <a:t> for </a:t>
            </a:r>
            <a:r>
              <a:rPr lang="fr-FR" altLang="zh-CN" sz="1600" b="1" dirty="0" err="1"/>
              <a:t>reverting</a:t>
            </a:r>
            <a:r>
              <a:rPr lang="fr-FR" altLang="zh-CN" sz="1600" b="1" dirty="0"/>
              <a:t> back to </a:t>
            </a:r>
            <a:r>
              <a:rPr lang="fr-FR" altLang="zh-CN" sz="1600" b="1" dirty="0" err="1"/>
              <a:t>older</a:t>
            </a:r>
            <a:r>
              <a:rPr lang="fr-FR" altLang="zh-CN" sz="1600" b="1" dirty="0"/>
              <a:t> </a:t>
            </a:r>
            <a:r>
              <a:rPr lang="fr-FR" altLang="zh-CN" sz="1600" b="1" dirty="0" err="1"/>
              <a:t>firmware</a:t>
            </a:r>
            <a:r>
              <a:rPr lang="fr-FR" altLang="zh-CN" sz="1600" b="1" dirty="0"/>
              <a:t> </a:t>
            </a:r>
          </a:p>
          <a:p>
            <a:pPr marL="225425" lvl="1" indent="0">
              <a:buClr>
                <a:srgbClr val="C00000"/>
              </a:buClr>
              <a:buNone/>
            </a:pPr>
            <a:endParaRPr lang="en-US" altLang="zh-CN" sz="1800" b="1" dirty="0"/>
          </a:p>
          <a:p>
            <a:pPr marL="0" indent="0">
              <a:buClr>
                <a:srgbClr val="C00000"/>
              </a:buClr>
              <a:buNone/>
            </a:pPr>
            <a:r>
              <a:rPr lang="en-US" sz="2000" dirty="0">
                <a:ea typeface="Times New Roman" panose="02020603050405020304" pitchFamily="18" charset="0"/>
                <a:cs typeface="Times New Roman" panose="02020603050405020304" pitchFamily="18" charset="0"/>
              </a:rPr>
              <a:t> </a:t>
            </a:r>
            <a:endParaRPr lang="en-GB" sz="2000" b="1" dirty="0">
              <a:ea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solidFill>
                  <a:srgbClr val="000000"/>
                </a:solidFill>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a:buClr>
                <a:srgbClr val="C00000"/>
              </a:buClr>
              <a:buFont typeface="Wingdings" panose="05000000000000000000" pitchFamily="2" charset="2"/>
              <a:buChar char="q"/>
            </a:pPr>
            <a:r>
              <a:rPr lang="fr-FR" sz="2800" b="1" dirty="0"/>
              <a:t> </a:t>
            </a:r>
            <a:r>
              <a:rPr lang="en-GB" sz="2800" b="1" dirty="0">
                <a:ea typeface="Times New Roman" panose="02020603050405020304" pitchFamily="18" charset="0"/>
                <a:cs typeface="Times New Roman" panose="02020603050405020304" pitchFamily="18" charset="0"/>
              </a:rPr>
              <a:t>Illustration  :</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Section to elaborate on firmware vs software </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Earlier discussions yielded a object which is survived by firmware upgrade for providing the needed functionality of preserving the states on upgrade</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Reverting to the old firmware can be done using same object which survived the firmware upgrade procedure to store essentials for reverting back to older functionality</a:t>
            </a:r>
          </a:p>
          <a:p>
            <a:pPr lvl="1">
              <a:buClr>
                <a:srgbClr val="C00000"/>
              </a:buClr>
              <a:buFont typeface="Wingdings" panose="05000000000000000000" pitchFamily="2" charset="2"/>
              <a:buChar char="q"/>
            </a:pPr>
            <a:r>
              <a:rPr lang="en-GB" sz="2400" b="1" dirty="0">
                <a:ea typeface="Times New Roman" panose="02020603050405020304" pitchFamily="18" charset="0"/>
                <a:cs typeface="Times New Roman" panose="02020603050405020304" pitchFamily="18" charset="0"/>
              </a:rPr>
              <a:t>Bootstrap mechanisms can access the object which survives the crash</a:t>
            </a:r>
          </a:p>
          <a:p>
            <a:pPr lvl="1">
              <a:buClr>
                <a:srgbClr val="C00000"/>
              </a:buClr>
              <a:buFont typeface="Wingdings" panose="05000000000000000000" pitchFamily="2" charset="2"/>
              <a:buChar char="q"/>
            </a:pPr>
            <a:r>
              <a:rPr lang="en-GB" sz="2400" b="1" dirty="0">
                <a:ea typeface="Times New Roman" panose="02020603050405020304" pitchFamily="18" charset="0"/>
                <a:cs typeface="Times New Roman" panose="02020603050405020304" pitchFamily="18" charset="0"/>
              </a:rPr>
              <a:t>LwM2M server(s) could have access to the object though specific mechanisms to understand the presence of the object during starting handshake.</a:t>
            </a:r>
          </a:p>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2921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Impact :</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Bootstrap Interface    </a:t>
            </a:r>
            <a:r>
              <a:rPr lang="en-GB" altLang="en-US" sz="1600" b="1" dirty="0">
                <a:solidFill>
                  <a:schemeClr val="accent5">
                    <a:lumMod val="25000"/>
                  </a:schemeClr>
                </a:solidFill>
              </a:rPr>
              <a:t>: </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Notification Interface : </a:t>
            </a:r>
            <a:endParaRPr lang="en-GB" altLang="en-US" sz="1600" b="1" dirty="0">
              <a:solidFill>
                <a:schemeClr val="accent5">
                  <a:lumMod val="25000"/>
                </a:schemeClr>
              </a:solidFill>
            </a:endParaRP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Device Management &amp; Service Enablement </a:t>
            </a: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Supporters for contribution : Nokia, </a:t>
            </a:r>
            <a:r>
              <a:rPr lang="en-US" sz="2000" b="1" dirty="0" err="1">
                <a:ea typeface="Times New Roman" panose="02020603050405020304" pitchFamily="18" charset="0"/>
                <a:cs typeface="Times New Roman" panose="02020603050405020304" pitchFamily="18" charset="0"/>
              </a:rPr>
              <a:t>Gemalto</a:t>
            </a:r>
            <a:r>
              <a:rPr lang="en-US" sz="2000" b="1" dirty="0">
                <a:ea typeface="Times New Roman" panose="02020603050405020304" pitchFamily="18" charset="0"/>
                <a:cs typeface="Times New Roman" panose="02020603050405020304" pitchFamily="18" charset="0"/>
              </a:rPr>
              <a:t>?, </a:t>
            </a:r>
            <a:r>
              <a:rPr lang="en-US" sz="2000" b="1" dirty="0" err="1">
                <a:ea typeface="Times New Roman" panose="02020603050405020304" pitchFamily="18" charset="0"/>
                <a:cs typeface="Times New Roman" panose="02020603050405020304" pitchFamily="18" charset="0"/>
              </a:rPr>
              <a:t>Ublox</a:t>
            </a:r>
            <a:r>
              <a:rPr lang="en-US" sz="2000" b="1" dirty="0">
                <a:ea typeface="Times New Roman" panose="02020603050405020304" pitchFamily="18" charset="0"/>
                <a:cs typeface="Times New Roman" panose="02020603050405020304" pitchFamily="18" charset="0"/>
              </a:rPr>
              <a:t>?, ARM?...</a:t>
            </a:r>
          </a:p>
        </p:txBody>
      </p:sp>
    </p:spTree>
    <p:extLst>
      <p:ext uri="{BB962C8B-B14F-4D97-AF65-F5344CB8AC3E}">
        <p14:creationId xmlns:p14="http://schemas.microsoft.com/office/powerpoint/2010/main" val="331574472"/>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64180</TotalTime>
  <Pages>15</Pages>
  <Words>253</Words>
  <Application>Microsoft Office PowerPoint</Application>
  <PresentationFormat>Custom</PresentationFormat>
  <Paragraphs>28</Paragraphs>
  <Slides>3</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ＭＳ Ｐゴシック</vt:lpstr>
      <vt:lpstr>Arial</vt:lpstr>
      <vt:lpstr>Arial Narrow</vt:lpstr>
      <vt:lpstr>Tahoma</vt:lpstr>
      <vt:lpstr>Times New Roman</vt:lpstr>
      <vt:lpstr>Wingdings</vt:lpstr>
      <vt:lpstr>OMA Template</vt:lpstr>
      <vt:lpstr>LwM2M v1.1 – Upgrading the client</vt:lpstr>
      <vt:lpstr>LwM2M v1.1 – Upgrading the client</vt:lpstr>
      <vt:lpstr>LwM2M v1.1 – Upgrading the client</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p:lastModifiedBy>
  <cp:revision>697</cp:revision>
  <cp:lastPrinted>2017-02-03T15:27:40Z</cp:lastPrinted>
  <dcterms:created xsi:type="dcterms:W3CDTF">2002-03-19T14:05:12Z</dcterms:created>
  <dcterms:modified xsi:type="dcterms:W3CDTF">2017-03-09T09:24:06Z</dcterms:modified>
</cp:coreProperties>
</file>