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
  </p:notesMasterIdLst>
  <p:handoutMasterIdLst>
    <p:handoutMasterId r:id="rId7"/>
  </p:handoutMasterIdLst>
  <p:sldIdLst>
    <p:sldId id="321" r:id="rId2"/>
    <p:sldId id="319" r:id="rId3"/>
    <p:sldId id="320" r:id="rId4"/>
    <p:sldId id="322" r:id="rId5"/>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24" autoAdjust="0"/>
    <p:restoredTop sz="94624" autoAdjust="0"/>
  </p:normalViewPr>
  <p:slideViewPr>
    <p:cSldViewPr>
      <p:cViewPr varScale="1">
        <p:scale>
          <a:sx n="104" d="100"/>
          <a:sy n="104" d="100"/>
        </p:scale>
        <p:origin x="1470"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428" y="7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2837669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1920080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464255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OMA-LWM2M-2017-0033-INP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a:latin typeface="Arial Narrow" panose="020B0606020202030204" pitchFamily="34" charset="0"/>
              </a:rPr>
              <a:t/>
            </a:r>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xiaoyang.xiao@Huawei.com" TargetMode="External"/><Relationship Id="rId2" Type="http://schemas.openxmlformats.org/officeDocument/2006/relationships/image" Target="../media/image2.jpeg"/><Relationship Id="rId1" Type="http://schemas.openxmlformats.org/officeDocument/2006/relationships/slideLayout" Target="../slideLayouts/slideLayout13.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DM</a:t>
            </a:r>
          </a:p>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14 </a:t>
            </a:r>
            <a:r>
              <a:rPr lang="en-US" altLang="zh-CN" b="1" dirty="0" smtClean="0">
                <a:latin typeface="Tahoma" pitchFamily="34" charset="0"/>
                <a:ea typeface="SimSun" pitchFamily="2" charset="-122"/>
              </a:rPr>
              <a:t>March 2017</a:t>
            </a:r>
            <a:r>
              <a:rPr lang="en-US" altLang="zh-CN" b="1" dirty="0">
                <a:latin typeface="Tahoma" pitchFamily="34" charset="0"/>
                <a:ea typeface="SimSun" pitchFamily="2" charset="-122"/>
              </a:rPr>
              <a:t>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Ada</a:t>
            </a:r>
            <a:r>
              <a:rPr lang="en-US" altLang="zh-CN" b="1" dirty="0" smtClean="0">
                <a:latin typeface="Tahoma" pitchFamily="34" charset="0"/>
                <a:ea typeface="SimSun" pitchFamily="2" charset="-122"/>
              </a:rPr>
              <a:t>, </a:t>
            </a:r>
            <a:r>
              <a:rPr lang="en-US" altLang="zh-CN" b="1" dirty="0" smtClean="0">
                <a:latin typeface="Tahoma" pitchFamily="34" charset="0"/>
                <a:ea typeface="SimSun" pitchFamily="2" charset="-122"/>
                <a:hlinkClick r:id="rId3"/>
              </a:rPr>
              <a:t>xiaoyang.xiao@Huawei.com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a:t>
            </a:r>
            <a:r>
              <a:rPr lang="en-US" altLang="zh-CN" b="1" dirty="0" smtClean="0">
                <a:latin typeface="Tahoma" pitchFamily="34" charset="0"/>
                <a:ea typeface="SimSun" pitchFamily="2" charset="-122"/>
              </a:rPr>
              <a:t>Huawei</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GB" altLang="en-US" sz="1400" dirty="0" smtClean="0"/>
              <a:t>OMA-DM-LightweightM2M-2017-0074-INP_Aggregation_of_DM_and_service_data</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for </a:t>
            </a:r>
            <a:r>
              <a:rPr lang="fr-FR" altLang="en-US" sz="2800" dirty="0" smtClean="0">
                <a:ea typeface="ＭＳ Ｐゴシック" panose="020B0600070205080204" pitchFamily="34" charset="-128"/>
              </a:rPr>
              <a:t>Aggregation </a:t>
            </a:r>
            <a:r>
              <a:rPr lang="fr-FR" altLang="en-US" sz="2800" dirty="0">
                <a:ea typeface="ＭＳ Ｐゴシック" panose="020B0600070205080204" pitchFamily="34" charset="-128"/>
              </a:rPr>
              <a:t>of DM and service data for data synchronization</a:t>
            </a:r>
            <a:r>
              <a:rPr lang="en-GB" altLang="en-US" sz="2800" dirty="0" smtClean="0"/>
              <a:t> in LwM2M 1.1</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4"/>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SimSun" pitchFamily="2" charset="-122"/>
                <a:cs typeface="Times New Roman" pitchFamily="18" charset="0"/>
              </a:rPr>
              <a:t>Intellectual Property Rights</a:t>
            </a:r>
          </a:p>
          <a:p>
            <a:pPr>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extLst>
      <p:ext uri="{BB962C8B-B14F-4D97-AF65-F5344CB8AC3E}">
        <p14:creationId xmlns:p14="http://schemas.microsoft.com/office/powerpoint/2010/main" val="16080225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Aggregation of DM and service data for data synchronization</a:t>
            </a:r>
            <a:endParaRPr lang="en-GB" altLang="en-US" sz="1800" dirty="0"/>
          </a:p>
        </p:txBody>
      </p:sp>
      <p:sp>
        <p:nvSpPr>
          <p:cNvPr id="8195" name="Rectangle 5"/>
          <p:cNvSpPr>
            <a:spLocks noGrp="1" noChangeArrowheads="1"/>
          </p:cNvSpPr>
          <p:nvPr>
            <p:ph type="body" idx="1"/>
          </p:nvPr>
        </p:nvSpPr>
        <p:spPr>
          <a:xfrm>
            <a:off x="33337" y="1149350"/>
            <a:ext cx="9220200" cy="5410200"/>
          </a:xfrm>
        </p:spPr>
        <p:txBody>
          <a:bodyPr>
            <a:normAutofit lnSpcReduction="10000"/>
          </a:bodyPr>
          <a:lstStyle/>
          <a:p>
            <a:pPr>
              <a:buClr>
                <a:srgbClr val="C00000"/>
              </a:buClr>
              <a:buFont typeface="Wingdings" panose="05000000000000000000" pitchFamily="2" charset="2"/>
              <a:buChar char="q"/>
            </a:pPr>
            <a:r>
              <a:rPr lang="en-GB" altLang="en-US" sz="2000" b="1" dirty="0" smtClean="0"/>
              <a:t>Rationale : LwM2M 1.0 data </a:t>
            </a:r>
            <a:r>
              <a:rPr lang="fr-FR" altLang="en-US" sz="2000" b="1" dirty="0">
                <a:ea typeface="ＭＳ Ｐゴシック" panose="020B0600070205080204" pitchFamily="34" charset="-128"/>
              </a:rPr>
              <a:t>synchronization</a:t>
            </a:r>
            <a:r>
              <a:rPr lang="fr-FR" altLang="en-US" sz="2000" dirty="0">
                <a:ea typeface="ＭＳ Ｐゴシック" panose="020B0600070205080204" pitchFamily="34" charset="-128"/>
              </a:rPr>
              <a:t> </a:t>
            </a:r>
            <a:r>
              <a:rPr lang="en-GB" altLang="en-US" sz="2000" b="1" dirty="0" smtClean="0"/>
              <a:t>limitation</a:t>
            </a:r>
          </a:p>
          <a:p>
            <a:pPr lvl="1">
              <a:buClr>
                <a:srgbClr val="C00000"/>
              </a:buClr>
              <a:buFont typeface="Wingdings" panose="05000000000000000000" pitchFamily="2" charset="2"/>
              <a:buChar char="q"/>
            </a:pPr>
            <a:r>
              <a:rPr lang="en-GB" altLang="en-US" sz="1600" b="1" dirty="0" smtClean="0"/>
              <a:t> </a:t>
            </a:r>
            <a:r>
              <a:rPr lang="en-GB" altLang="en-US" sz="1600" dirty="0" smtClean="0"/>
              <a:t>There’s a requirement for constrained devices to synchronize their data in a more efficient way especially when using the Cellular IoT bearers, e.g. NB-IoT, EC-MTC, LTE-M to save the battery power and the network bandwidth.</a:t>
            </a:r>
          </a:p>
          <a:p>
            <a:pPr lvl="1">
              <a:buClr>
                <a:srgbClr val="C00000"/>
              </a:buClr>
              <a:buFont typeface="Wingdings" panose="05000000000000000000" pitchFamily="2" charset="2"/>
              <a:buChar char="q"/>
            </a:pPr>
            <a:r>
              <a:rPr lang="en-GB" altLang="en-US" sz="1600" dirty="0" smtClean="0"/>
              <a:t> The data synchronization mechanism from LwM2M Client to LwM2M Server is now using Get or Observe/Notify, which only support to synchronize a data within an Object or an Object Instance or a Resource, and can’t synchronize the resources that belong to different Objects.</a:t>
            </a:r>
          </a:p>
          <a:p>
            <a:pPr lvl="1">
              <a:buClr>
                <a:srgbClr val="C00000"/>
              </a:buClr>
              <a:buFont typeface="Wingdings" panose="05000000000000000000" pitchFamily="2" charset="2"/>
              <a:buChar char="q"/>
            </a:pPr>
            <a:r>
              <a:rPr lang="en-GB" altLang="en-US" sz="1600" dirty="0" smtClean="0"/>
              <a:t> Usually the DM related resources and service data are defined in different objects. For example, for a smart </a:t>
            </a:r>
            <a:r>
              <a:rPr lang="en-GB" altLang="en-US" sz="1600" dirty="0"/>
              <a:t>water meter, </a:t>
            </a:r>
            <a:r>
              <a:rPr lang="en-GB" altLang="en-US" sz="1600" dirty="0" smtClean="0"/>
              <a:t>the </a:t>
            </a:r>
            <a:r>
              <a:rPr lang="en-GB" altLang="en-US" sz="1600" dirty="0"/>
              <a:t>Battery Level resource is defined in Object Device by OMA and the Total Flow Value is defined in a 3</a:t>
            </a:r>
            <a:r>
              <a:rPr lang="en-GB" altLang="en-US" sz="1600" baseline="30000" dirty="0"/>
              <a:t>rd</a:t>
            </a:r>
            <a:r>
              <a:rPr lang="en-GB" altLang="en-US" sz="1600" dirty="0"/>
              <a:t>-party </a:t>
            </a:r>
            <a:r>
              <a:rPr lang="en-GB" altLang="en-US" sz="1600" dirty="0" smtClean="0"/>
              <a:t>Object. When the meter sync its Battery Level and Total Flow Value periodically, it needs at least 2 messages exchange. This is not efficient for the network bandwidth</a:t>
            </a:r>
            <a:r>
              <a:rPr lang="en-GB" altLang="en-US" sz="1600" dirty="0"/>
              <a:t> </a:t>
            </a:r>
            <a:r>
              <a:rPr lang="en-GB" altLang="en-US" sz="1600" dirty="0" smtClean="0"/>
              <a:t>as well as the sleep cycle because of a longer wakeup.</a:t>
            </a:r>
          </a:p>
          <a:p>
            <a:pPr lvl="1">
              <a:buClr>
                <a:srgbClr val="C00000"/>
              </a:buClr>
              <a:buFont typeface="Wingdings" panose="05000000000000000000" pitchFamily="2" charset="2"/>
              <a:buChar char="q"/>
            </a:pPr>
            <a:r>
              <a:rPr lang="en-GB" altLang="en-US" sz="1600" dirty="0"/>
              <a:t> </a:t>
            </a:r>
            <a:r>
              <a:rPr lang="en-GB" altLang="en-US" sz="1600" dirty="0" smtClean="0"/>
              <a:t>One way to resolve the issue mentioned above is to register a 3</a:t>
            </a:r>
            <a:r>
              <a:rPr lang="en-GB" altLang="en-US" sz="1600" baseline="30000" dirty="0" smtClean="0"/>
              <a:t>rd</a:t>
            </a:r>
            <a:r>
              <a:rPr lang="en-GB" altLang="en-US" sz="1600" dirty="0" smtClean="0"/>
              <a:t>-party Object in OMNA which contain both DM and service data. However, there’s no</a:t>
            </a:r>
            <a:r>
              <a:rPr lang="en-GB" altLang="en-US" sz="1600" dirty="0"/>
              <a:t> </a:t>
            </a:r>
            <a:r>
              <a:rPr lang="en-GB" altLang="en-US" sz="1600" dirty="0" smtClean="0"/>
              <a:t>dynamic configuration of the </a:t>
            </a:r>
            <a:r>
              <a:rPr lang="en-GB" altLang="en-US" sz="1600" dirty="0"/>
              <a:t>resources </a:t>
            </a:r>
            <a:r>
              <a:rPr lang="en-GB" altLang="en-US" sz="1600" dirty="0" smtClean="0"/>
              <a:t>in an registered object in LwM2M 1.0 and  all the changes have to go to OMNA. It brings a large amount of maintenance works.</a:t>
            </a:r>
          </a:p>
          <a:p>
            <a:pPr marL="225425" lvl="1" indent="0">
              <a:buClr>
                <a:srgbClr val="C00000"/>
              </a:buClr>
              <a:buNone/>
            </a:pPr>
            <a:endParaRPr lang="en-GB" altLang="en-US" sz="2000" b="1" dirty="0"/>
          </a:p>
          <a:p>
            <a:pPr>
              <a:buClr>
                <a:srgbClr val="C00000"/>
              </a:buClr>
              <a:buFont typeface="Wingdings" panose="05000000000000000000" pitchFamily="2" charset="2"/>
              <a:buChar char="q"/>
            </a:pPr>
            <a:r>
              <a:rPr lang="en-GB" altLang="en-US" sz="2000" b="1" dirty="0"/>
              <a:t> </a:t>
            </a:r>
            <a:r>
              <a:rPr lang="en-GB" altLang="en-US" sz="2000" b="1" dirty="0" smtClean="0"/>
              <a:t>Proposal </a:t>
            </a:r>
            <a:r>
              <a:rPr lang="en-GB" altLang="zh-CN" sz="1800" b="1" dirty="0" smtClean="0"/>
              <a:t>: LwM2M 1.1 should solve the above limitation</a:t>
            </a:r>
          </a:p>
          <a:p>
            <a:pPr lvl="1">
              <a:buClr>
                <a:srgbClr val="C00000"/>
              </a:buClr>
              <a:buFont typeface="Wingdings" panose="05000000000000000000" pitchFamily="2" charset="2"/>
              <a:buChar char="q"/>
            </a:pPr>
            <a:r>
              <a:rPr lang="en-GB" altLang="zh-CN" sz="1600" dirty="0" smtClean="0"/>
              <a:t> A new object should be registered for data sync.</a:t>
            </a:r>
          </a:p>
          <a:p>
            <a:pPr lvl="1">
              <a:buClr>
                <a:srgbClr val="C00000"/>
              </a:buClr>
              <a:buFont typeface="Wingdings" panose="05000000000000000000" pitchFamily="2" charset="2"/>
              <a:buChar char="q"/>
            </a:pPr>
            <a:r>
              <a:rPr lang="en-GB" altLang="zh-CN" sz="1600" dirty="0" smtClean="0"/>
              <a:t> The resources to be synchronized can be configured in the data sync object dynamically.</a:t>
            </a:r>
          </a:p>
          <a:p>
            <a:pPr lvl="1">
              <a:buClr>
                <a:srgbClr val="C00000"/>
              </a:buClr>
              <a:buFont typeface="Wingdings" panose="05000000000000000000" pitchFamily="2" charset="2"/>
              <a:buChar char="q"/>
            </a:pPr>
            <a:r>
              <a:rPr lang="en-GB" altLang="zh-CN" sz="1600" dirty="0"/>
              <a:t> This data sync object should support multiple instances, each instance represents a single resource in an existing object that can contain device management resource or service resource. </a:t>
            </a:r>
          </a:p>
          <a:p>
            <a:pPr lvl="1">
              <a:buClr>
                <a:srgbClr val="C00000"/>
              </a:buClr>
              <a:buFont typeface="Wingdings" panose="05000000000000000000" pitchFamily="2" charset="2"/>
              <a:buChar char="q"/>
            </a:pPr>
            <a:endParaRPr lang="en-GB" altLang="zh-CN" sz="1600" dirty="0" smtClean="0"/>
          </a:p>
          <a:p>
            <a:pPr lvl="1">
              <a:buClr>
                <a:srgbClr val="C00000"/>
              </a:buClr>
              <a:buFont typeface="Wingdings" panose="05000000000000000000" pitchFamily="2" charset="2"/>
              <a:buChar char="q"/>
            </a:pPr>
            <a:endParaRPr lang="en-GB" altLang="zh-CN" sz="1600" dirty="0" smtClean="0"/>
          </a:p>
          <a:p>
            <a:pPr lvl="1">
              <a:buClr>
                <a:srgbClr val="C00000"/>
              </a:buClr>
              <a:buFont typeface="Wingdings" panose="05000000000000000000" pitchFamily="2" charset="2"/>
              <a:buChar char="q"/>
            </a:pPr>
            <a:endParaRPr lang="en-GB" altLang="zh-CN" sz="14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Aggregation </a:t>
            </a:r>
            <a:r>
              <a:rPr lang="fr-FR" altLang="en-US" dirty="0">
                <a:ea typeface="ＭＳ Ｐゴシック" panose="020B0600070205080204" pitchFamily="34" charset="-128"/>
              </a:rPr>
              <a:t>of DM and service data for data synchronization</a:t>
            </a:r>
            <a:endParaRPr lang="en-GB" altLang="en-US" sz="1800" dirty="0"/>
          </a:p>
        </p:txBody>
      </p:sp>
      <p:sp>
        <p:nvSpPr>
          <p:cNvPr id="8195" name="Rectangle 5"/>
          <p:cNvSpPr>
            <a:spLocks noGrp="1" noChangeArrowheads="1"/>
          </p:cNvSpPr>
          <p:nvPr>
            <p:ph type="body" idx="1"/>
          </p:nvPr>
        </p:nvSpPr>
        <p:spPr>
          <a:xfrm>
            <a:off x="33337" y="1149350"/>
            <a:ext cx="9220200" cy="5410200"/>
          </a:xfrm>
        </p:spPr>
        <p:txBody>
          <a:bodyPr>
            <a:normAutofit/>
          </a:bodyPr>
          <a:lstStyle/>
          <a:p>
            <a:pPr>
              <a:buClr>
                <a:srgbClr val="C00000"/>
              </a:buClr>
              <a:buFont typeface="Wingdings" panose="05000000000000000000" pitchFamily="2" charset="2"/>
              <a:buChar char="q"/>
            </a:pPr>
            <a:r>
              <a:rPr lang="en-GB" sz="2000" b="1" dirty="0" smtClean="0"/>
              <a:t> </a:t>
            </a:r>
            <a:r>
              <a:rPr lang="en-GB" sz="2000" b="1" dirty="0" smtClean="0">
                <a:ea typeface="Times New Roman" panose="02020603050405020304" pitchFamily="18" charset="0"/>
                <a:cs typeface="Times New Roman" panose="02020603050405020304" pitchFamily="18" charset="0"/>
              </a:rPr>
              <a:t>Illustration: </a:t>
            </a:r>
          </a:p>
          <a:p>
            <a:pPr lvl="1">
              <a:buClr>
                <a:srgbClr val="C00000"/>
              </a:buClr>
              <a:buFont typeface="Wingdings" panose="05000000000000000000" pitchFamily="2" charset="2"/>
              <a:buChar char="q"/>
            </a:pPr>
            <a:r>
              <a:rPr lang="en-GB" sz="1600" dirty="0" smtClean="0">
                <a:ea typeface="Times New Roman" panose="02020603050405020304" pitchFamily="18" charset="0"/>
                <a:cs typeface="Times New Roman" panose="02020603050405020304" pitchFamily="18" charset="0"/>
              </a:rPr>
              <a:t>  The resource definition of the data sync object could be like this:</a:t>
            </a:r>
          </a:p>
          <a:p>
            <a:pPr lvl="1">
              <a:buClr>
                <a:srgbClr val="C00000"/>
              </a:buClr>
              <a:buFont typeface="Wingdings" panose="05000000000000000000" pitchFamily="2" charset="2"/>
              <a:buChar char="q"/>
            </a:pPr>
            <a:endParaRPr lang="en-GB" sz="1600" dirty="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endParaRPr lang="en-GB" sz="1600" dirty="0">
              <a:ea typeface="Times New Roman" panose="02020603050405020304" pitchFamily="18" charset="0"/>
              <a:cs typeface="Times New Roman" panose="02020603050405020304" pitchFamily="18" charset="0"/>
            </a:endParaRPr>
          </a:p>
          <a:p>
            <a:pPr marL="225425" lvl="1" indent="0">
              <a:buClr>
                <a:srgbClr val="C00000"/>
              </a:buClr>
              <a:buNone/>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r>
              <a:rPr lang="en-GB" sz="1600" dirty="0" smtClean="0">
                <a:ea typeface="Times New Roman" panose="02020603050405020304" pitchFamily="18" charset="0"/>
                <a:cs typeface="Times New Roman" panose="02020603050405020304" pitchFamily="18" charset="0"/>
              </a:rPr>
              <a:t>1. Assume the Data Sync object ID is 100, and we create two Data Sync object instance</a:t>
            </a:r>
          </a:p>
          <a:p>
            <a:pPr lvl="1">
              <a:buClr>
                <a:srgbClr val="C00000"/>
              </a:buClr>
              <a:buFont typeface="Wingdings" panose="05000000000000000000" pitchFamily="2" charset="2"/>
              <a:buChar char="q"/>
            </a:pPr>
            <a:r>
              <a:rPr lang="en-GB" sz="1600" dirty="0">
                <a:ea typeface="Times New Roman" panose="02020603050405020304" pitchFamily="18" charset="0"/>
                <a:cs typeface="Times New Roman" panose="02020603050405020304" pitchFamily="18" charset="0"/>
              </a:rPr>
              <a:t>2</a:t>
            </a:r>
            <a:r>
              <a:rPr lang="en-GB" sz="1600" dirty="0" smtClean="0">
                <a:ea typeface="Times New Roman" panose="02020603050405020304" pitchFamily="18" charset="0"/>
                <a:cs typeface="Times New Roman" panose="02020603050405020304" pitchFamily="18" charset="0"/>
              </a:rPr>
              <a:t>. Configure the DM data Battery Level from /3/0/9 to the first object instance</a:t>
            </a:r>
          </a:p>
          <a:p>
            <a:pPr lvl="1">
              <a:buClr>
                <a:srgbClr val="C00000"/>
              </a:buClr>
              <a:buFont typeface="Wingdings" panose="05000000000000000000" pitchFamily="2" charset="2"/>
              <a:buChar char="q"/>
            </a:pPr>
            <a:r>
              <a:rPr lang="en-GB" sz="1600" dirty="0" smtClean="0">
                <a:ea typeface="Times New Roman" panose="02020603050405020304" pitchFamily="18" charset="0"/>
                <a:cs typeface="Times New Roman" panose="02020603050405020304" pitchFamily="18" charset="0"/>
              </a:rPr>
              <a:t>3. Configure the service data Fill Level from /3000/0/1 to the second object instance.(assume the service object ID is 3000)</a:t>
            </a:r>
          </a:p>
          <a:p>
            <a:pPr lvl="1">
              <a:buClr>
                <a:srgbClr val="C00000"/>
              </a:buClr>
              <a:buFont typeface="Wingdings" panose="05000000000000000000" pitchFamily="2" charset="2"/>
              <a:buChar char="q"/>
            </a:pPr>
            <a:r>
              <a:rPr lang="en-GB" sz="1600" dirty="0">
                <a:ea typeface="Times New Roman" panose="02020603050405020304" pitchFamily="18" charset="0"/>
                <a:cs typeface="Times New Roman" panose="02020603050405020304" pitchFamily="18" charset="0"/>
              </a:rPr>
              <a:t>4</a:t>
            </a:r>
            <a:r>
              <a:rPr lang="en-GB" sz="1600" dirty="0" smtClean="0">
                <a:ea typeface="Times New Roman" panose="02020603050405020304" pitchFamily="18" charset="0"/>
                <a:cs typeface="Times New Roman" panose="02020603050405020304" pitchFamily="18" charset="0"/>
              </a:rPr>
              <a:t>. Synchronizes the data sync object using GET method, to get both DM and service data in a single message</a:t>
            </a:r>
          </a:p>
          <a:p>
            <a:pPr lvl="1">
              <a:buClr>
                <a:srgbClr val="C00000"/>
              </a:buClr>
              <a:buFont typeface="Wingdings" panose="05000000000000000000" pitchFamily="2" charset="2"/>
              <a:buChar char="q"/>
            </a:pPr>
            <a:r>
              <a:rPr lang="en-GB" sz="1600" dirty="0" smtClean="0">
                <a:ea typeface="Times New Roman" panose="02020603050405020304" pitchFamily="18" charset="0"/>
                <a:cs typeface="Times New Roman" panose="02020603050405020304" pitchFamily="18" charset="0"/>
              </a:rPr>
              <a:t>5</a:t>
            </a:r>
            <a:r>
              <a:rPr lang="en-GB" sz="1600" dirty="0" smtClean="0">
                <a:solidFill>
                  <a:schemeClr val="tx1"/>
                </a:solidFill>
                <a:ea typeface="Times New Roman" panose="02020603050405020304" pitchFamily="18" charset="0"/>
                <a:cs typeface="Times New Roman" panose="02020603050405020304" pitchFamily="18" charset="0"/>
              </a:rPr>
              <a:t>. After the first time to synchronize </a:t>
            </a:r>
            <a:r>
              <a:rPr lang="en-US" sz="1600" dirty="0" smtClean="0">
                <a:solidFill>
                  <a:schemeClr val="tx1"/>
                </a:solidFill>
                <a:ea typeface="Times New Roman" panose="02020603050405020304" pitchFamily="18" charset="0"/>
                <a:cs typeface="Times New Roman" panose="02020603050405020304" pitchFamily="18" charset="0"/>
              </a:rPr>
              <a:t>/100</a:t>
            </a:r>
            <a:r>
              <a:rPr lang="en-GB" sz="1600" dirty="0" smtClean="0">
                <a:solidFill>
                  <a:schemeClr val="tx1"/>
                </a:solidFill>
                <a:ea typeface="Times New Roman" panose="02020603050405020304" pitchFamily="18" charset="0"/>
                <a:cs typeface="Times New Roman" panose="02020603050405020304" pitchFamily="18" charset="0"/>
              </a:rPr>
              <a:t>, and when the server needs </a:t>
            </a:r>
            <a:r>
              <a:rPr lang="en-GB" sz="1600" dirty="0">
                <a:solidFill>
                  <a:schemeClr val="tx1"/>
                </a:solidFill>
                <a:ea typeface="Times New Roman" panose="02020603050405020304" pitchFamily="18" charset="0"/>
                <a:cs typeface="Times New Roman" panose="02020603050405020304" pitchFamily="18" charset="0"/>
              </a:rPr>
              <a:t>to synchronize /</a:t>
            </a:r>
            <a:r>
              <a:rPr lang="en-GB" sz="1600" dirty="0" smtClean="0">
                <a:solidFill>
                  <a:schemeClr val="tx1"/>
                </a:solidFill>
                <a:ea typeface="Times New Roman" panose="02020603050405020304" pitchFamily="18" charset="0"/>
                <a:cs typeface="Times New Roman" panose="02020603050405020304" pitchFamily="18" charset="0"/>
              </a:rPr>
              <a:t>100 again, the client shall check whether the isRedundancy of </a:t>
            </a:r>
            <a:r>
              <a:rPr lang="en-GB" sz="1600" dirty="0">
                <a:solidFill>
                  <a:schemeClr val="tx1"/>
                </a:solidFill>
                <a:ea typeface="Times New Roman" panose="02020603050405020304" pitchFamily="18" charset="0"/>
                <a:cs typeface="Times New Roman" panose="02020603050405020304" pitchFamily="18" charset="0"/>
              </a:rPr>
              <a:t>the Data Sync object instance is </a:t>
            </a:r>
            <a:r>
              <a:rPr lang="en-GB" sz="1600" dirty="0" smtClean="0">
                <a:solidFill>
                  <a:schemeClr val="tx1"/>
                </a:solidFill>
                <a:ea typeface="Times New Roman" panose="02020603050405020304" pitchFamily="18" charset="0"/>
                <a:cs typeface="Times New Roman" panose="02020603050405020304" pitchFamily="18" charset="0"/>
              </a:rPr>
              <a:t>true and to determine</a:t>
            </a:r>
          </a:p>
          <a:p>
            <a:pPr marL="225425" lvl="1" indent="0">
              <a:buClr>
                <a:srgbClr val="C00000"/>
              </a:buClr>
              <a:buNone/>
            </a:pPr>
            <a:r>
              <a:rPr lang="en-GB" sz="1600" dirty="0">
                <a:solidFill>
                  <a:schemeClr val="tx1"/>
                </a:solidFill>
                <a:ea typeface="Times New Roman" panose="02020603050405020304" pitchFamily="18" charset="0"/>
                <a:cs typeface="Times New Roman" panose="02020603050405020304" pitchFamily="18" charset="0"/>
              </a:rPr>
              <a:t> </a:t>
            </a:r>
            <a:r>
              <a:rPr lang="en-GB" sz="1600" dirty="0" smtClean="0">
                <a:solidFill>
                  <a:schemeClr val="tx1"/>
                </a:solidFill>
                <a:ea typeface="Times New Roman" panose="02020603050405020304" pitchFamily="18" charset="0"/>
                <a:cs typeface="Times New Roman" panose="02020603050405020304" pitchFamily="18" charset="0"/>
              </a:rPr>
              <a:t> the content of the response. For example, if the /100/1/2 = true, </a:t>
            </a:r>
          </a:p>
          <a:p>
            <a:pPr marL="225425" lvl="1" indent="0">
              <a:buClr>
                <a:srgbClr val="C00000"/>
              </a:buClr>
              <a:buNone/>
            </a:pPr>
            <a:r>
              <a:rPr lang="en-GB" sz="1600" dirty="0" smtClean="0">
                <a:solidFill>
                  <a:schemeClr val="tx1"/>
                </a:solidFill>
                <a:ea typeface="Times New Roman" panose="02020603050405020304" pitchFamily="18" charset="0"/>
                <a:cs typeface="Times New Roman" panose="02020603050405020304" pitchFamily="18" charset="0"/>
              </a:rPr>
              <a:t>  /100/1/1 shall not be return to the server.</a:t>
            </a:r>
          </a:p>
          <a:p>
            <a:pPr lvl="1">
              <a:buClr>
                <a:srgbClr val="C00000"/>
              </a:buClr>
              <a:buFont typeface="Wingdings" panose="05000000000000000000" pitchFamily="2" charset="2"/>
              <a:buChar char="q"/>
            </a:pPr>
            <a:endParaRPr lang="en-GB" sz="1200" dirty="0" smtClean="0">
              <a:ea typeface="Times New Roman" panose="02020603050405020304" pitchFamily="18" charset="0"/>
              <a:cs typeface="Times New Roman" panose="020206030504050203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2336241837"/>
              </p:ext>
            </p:extLst>
          </p:nvPr>
        </p:nvGraphicFramePr>
        <p:xfrm>
          <a:off x="306388" y="1835150"/>
          <a:ext cx="8909049" cy="1508760"/>
        </p:xfrm>
        <a:graphic>
          <a:graphicData uri="http://schemas.openxmlformats.org/drawingml/2006/table">
            <a:tbl>
              <a:tblPr firstRow="1" firstCol="1" bandRow="1"/>
              <a:tblGrid>
                <a:gridCol w="260349"/>
                <a:gridCol w="685800"/>
                <a:gridCol w="609600"/>
                <a:gridCol w="532363"/>
                <a:gridCol w="610637"/>
                <a:gridCol w="609600"/>
                <a:gridCol w="838200"/>
                <a:gridCol w="452985"/>
                <a:gridCol w="4309515"/>
              </a:tblGrid>
              <a:tr h="0">
                <a:tc>
                  <a:txBody>
                    <a:bodyPr/>
                    <a:lstStyle/>
                    <a:p>
                      <a:pPr marL="36195" marR="36195" algn="ctr">
                        <a:spcBef>
                          <a:spcPts val="600"/>
                        </a:spcBef>
                        <a:spcAft>
                          <a:spcPts val="0"/>
                        </a:spcAft>
                      </a:pPr>
                      <a:r>
                        <a:rPr lang="en-GB" sz="900" b="1" dirty="0">
                          <a:solidFill>
                            <a:srgbClr val="000000"/>
                          </a:solidFill>
                          <a:effectLst/>
                          <a:latin typeface="Arial" panose="020B0604020202020204" pitchFamily="34" charset="0"/>
                          <a:ea typeface="宋体" panose="02010600030101010101" pitchFamily="2" charset="-122"/>
                        </a:rPr>
                        <a:t>ID</a:t>
                      </a:r>
                      <a:endParaRPr lang="en-US" sz="1000" dirty="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a:solidFill>
                            <a:srgbClr val="000000"/>
                          </a:solidFill>
                          <a:effectLst/>
                          <a:latin typeface="Arial" panose="020B0604020202020204" pitchFamily="34" charset="0"/>
                          <a:ea typeface="宋体" panose="02010600030101010101" pitchFamily="2" charset="-122"/>
                        </a:rPr>
                        <a:t>Name</a:t>
                      </a:r>
                      <a:endParaRPr lang="en-US" sz="100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dirty="0">
                          <a:solidFill>
                            <a:srgbClr val="000000"/>
                          </a:solidFill>
                          <a:effectLst/>
                          <a:latin typeface="Arial" panose="020B0604020202020204" pitchFamily="34" charset="0"/>
                          <a:ea typeface="宋体" panose="02010600030101010101" pitchFamily="2" charset="-122"/>
                        </a:rPr>
                        <a:t>Operations</a:t>
                      </a:r>
                      <a:endParaRPr lang="en-US" sz="1000" dirty="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a:solidFill>
                            <a:srgbClr val="000000"/>
                          </a:solidFill>
                          <a:effectLst/>
                          <a:latin typeface="Arial" panose="020B0604020202020204" pitchFamily="34" charset="0"/>
                          <a:ea typeface="宋体" panose="02010600030101010101" pitchFamily="2" charset="-122"/>
                        </a:rPr>
                        <a:t>Instances</a:t>
                      </a:r>
                      <a:endParaRPr lang="en-US" sz="100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dirty="0">
                          <a:solidFill>
                            <a:srgbClr val="000000"/>
                          </a:solidFill>
                          <a:effectLst/>
                          <a:latin typeface="Arial" panose="020B0604020202020204" pitchFamily="34" charset="0"/>
                          <a:ea typeface="宋体" panose="02010600030101010101" pitchFamily="2" charset="-122"/>
                        </a:rPr>
                        <a:t>Mandatory</a:t>
                      </a:r>
                      <a:endParaRPr lang="en-US" sz="1000" dirty="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a:solidFill>
                            <a:srgbClr val="000000"/>
                          </a:solidFill>
                          <a:effectLst/>
                          <a:latin typeface="Arial" panose="020B0604020202020204" pitchFamily="34" charset="0"/>
                          <a:ea typeface="宋体" panose="02010600030101010101" pitchFamily="2" charset="-122"/>
                        </a:rPr>
                        <a:t>Type</a:t>
                      </a:r>
                      <a:endParaRPr lang="en-US" sz="100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dirty="0">
                          <a:solidFill>
                            <a:srgbClr val="000000"/>
                          </a:solidFill>
                          <a:effectLst/>
                          <a:latin typeface="Arial" panose="020B0604020202020204" pitchFamily="34" charset="0"/>
                          <a:ea typeface="宋体" panose="02010600030101010101" pitchFamily="2" charset="-122"/>
                        </a:rPr>
                        <a:t>Range or Enumeration</a:t>
                      </a:r>
                      <a:endParaRPr lang="en-US" sz="1000" dirty="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dirty="0">
                          <a:solidFill>
                            <a:srgbClr val="000000"/>
                          </a:solidFill>
                          <a:effectLst/>
                          <a:latin typeface="Arial" panose="020B0604020202020204" pitchFamily="34" charset="0"/>
                          <a:ea typeface="宋体" panose="02010600030101010101" pitchFamily="2" charset="-122"/>
                        </a:rPr>
                        <a:t>Units</a:t>
                      </a:r>
                      <a:endParaRPr lang="en-US" sz="1000" dirty="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a:solidFill>
                            <a:srgbClr val="000000"/>
                          </a:solidFill>
                          <a:effectLst/>
                          <a:latin typeface="Arial" panose="020B0604020202020204" pitchFamily="34" charset="0"/>
                          <a:ea typeface="宋体" panose="02010600030101010101" pitchFamily="2" charset="-122"/>
                        </a:rPr>
                        <a:t>Description</a:t>
                      </a:r>
                      <a:endParaRPr lang="en-US" sz="100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r>
              <a:tr h="0">
                <a:tc>
                  <a:txBody>
                    <a:bodyPr/>
                    <a:lstStyle/>
                    <a:p>
                      <a:pPr marL="36195" marR="36195">
                        <a:spcBef>
                          <a:spcPts val="600"/>
                        </a:spcBef>
                        <a:spcAft>
                          <a:spcPts val="0"/>
                        </a:spcAft>
                      </a:pPr>
                      <a:r>
                        <a:rPr lang="en-GB" sz="900">
                          <a:solidFill>
                            <a:srgbClr val="000000"/>
                          </a:solidFill>
                          <a:effectLst/>
                          <a:latin typeface="Arial" panose="020B0604020202020204" pitchFamily="34" charset="0"/>
                          <a:ea typeface="宋体" panose="02010600030101010101" pitchFamily="2" charset="-122"/>
                        </a:rPr>
                        <a:t>0</a:t>
                      </a:r>
                      <a:endParaRPr lang="en-US" sz="100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Name</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lgn="ctr">
                        <a:spcBef>
                          <a:spcPts val="600"/>
                        </a:spcBef>
                        <a:spcAft>
                          <a:spcPts val="0"/>
                        </a:spcAft>
                      </a:pPr>
                      <a:r>
                        <a:rPr lang="en-GB" sz="900" dirty="0">
                          <a:solidFill>
                            <a:srgbClr val="FF0000"/>
                          </a:solidFill>
                          <a:effectLst/>
                          <a:latin typeface="Arial" panose="020B0604020202020204" pitchFamily="34" charset="0"/>
                          <a:ea typeface="宋体" panose="02010600030101010101" pitchFamily="2" charset="-122"/>
                        </a:rPr>
                        <a:t>RW</a:t>
                      </a:r>
                      <a:endParaRPr lang="en-US" sz="1000" dirty="0">
                        <a:solidFill>
                          <a:srgbClr val="FF0000"/>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a:solidFill>
                            <a:srgbClr val="000000"/>
                          </a:solidFill>
                          <a:effectLst/>
                          <a:latin typeface="Arial" panose="020B0604020202020204" pitchFamily="34" charset="0"/>
                          <a:ea typeface="宋体" panose="02010600030101010101" pitchFamily="2" charset="-122"/>
                        </a:rPr>
                        <a:t>Single</a:t>
                      </a:r>
                      <a:endParaRPr lang="en-US" sz="100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Mandatory</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a:solidFill>
                            <a:srgbClr val="000000"/>
                          </a:solidFill>
                          <a:effectLst/>
                          <a:latin typeface="Arial" panose="020B0604020202020204" pitchFamily="34" charset="0"/>
                          <a:ea typeface="宋体" panose="02010600030101010101" pitchFamily="2" charset="-122"/>
                        </a:rPr>
                        <a:t>String</a:t>
                      </a:r>
                      <a:endParaRPr lang="en-US" sz="100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000">
                        <a:effectLst/>
                        <a:latin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000">
                        <a:effectLst/>
                        <a:latin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The resource defined in another object. For example, when it refers to the ‘Battery Level’ resource in the ‘Device’ Object, this data name should be /3/0/9  </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1</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Value</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lgn="ctr">
                        <a:spcBef>
                          <a:spcPts val="600"/>
                        </a:spcBef>
                        <a:spcAft>
                          <a:spcPts val="0"/>
                        </a:spcAft>
                      </a:pPr>
                      <a:r>
                        <a:rPr lang="en-GB" sz="900" dirty="0">
                          <a:solidFill>
                            <a:srgbClr val="FF0000"/>
                          </a:solidFill>
                          <a:effectLst/>
                          <a:latin typeface="Arial" panose="020B0604020202020204" pitchFamily="34" charset="0"/>
                          <a:ea typeface="宋体" panose="02010600030101010101" pitchFamily="2" charset="-122"/>
                        </a:rPr>
                        <a:t>RW</a:t>
                      </a:r>
                      <a:endParaRPr lang="en-US" sz="1000" dirty="0">
                        <a:solidFill>
                          <a:srgbClr val="FF0000"/>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Single</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Mandatory</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Opaque</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 </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000" dirty="0">
                        <a:effectLst/>
                        <a:latin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The data value relates to the data name. For example, if the value in /3/0/9 then this value maybe 30, which means 30%.</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marL="36195" marR="36195">
                        <a:spcBef>
                          <a:spcPts val="600"/>
                        </a:spcBef>
                        <a:spcAft>
                          <a:spcPts val="0"/>
                        </a:spcAft>
                      </a:pPr>
                      <a:r>
                        <a:rPr lang="en-US" sz="1000" dirty="0" smtClean="0">
                          <a:solidFill>
                            <a:schemeClr val="tx1"/>
                          </a:solidFill>
                          <a:effectLst/>
                          <a:latin typeface="Times New Roman" panose="02020603050405020304" pitchFamily="18" charset="0"/>
                          <a:ea typeface="宋体" panose="02010600030101010101" pitchFamily="2" charset="-122"/>
                        </a:rPr>
                        <a:t>2</a:t>
                      </a:r>
                      <a:endParaRPr lang="en-US" sz="1000" dirty="0">
                        <a:solidFill>
                          <a:schemeClr val="tx1"/>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6195" marR="36195">
                        <a:spcBef>
                          <a:spcPts val="600"/>
                        </a:spcBef>
                        <a:spcAft>
                          <a:spcPts val="0"/>
                        </a:spcAft>
                      </a:pPr>
                      <a:r>
                        <a:rPr lang="en-US" altLang="zh-CN" sz="1000" dirty="0" smtClean="0">
                          <a:solidFill>
                            <a:schemeClr val="tx1"/>
                          </a:solidFill>
                          <a:effectLst/>
                          <a:latin typeface="Times New Roman" panose="02020603050405020304" pitchFamily="18" charset="0"/>
                          <a:ea typeface="宋体" panose="02010600030101010101" pitchFamily="2" charset="-122"/>
                        </a:rPr>
                        <a:t>isRedundancy</a:t>
                      </a:r>
                      <a:endParaRPr lang="en-US" sz="1000" dirty="0">
                        <a:solidFill>
                          <a:schemeClr val="tx1"/>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6195" marR="36195" indent="0" algn="ctr" defTabSz="914400" rtl="0" eaLnBrk="1" fontAlgn="auto" latinLnBrk="0" hangingPunct="1">
                        <a:lnSpc>
                          <a:spcPct val="100000"/>
                        </a:lnSpc>
                        <a:spcBef>
                          <a:spcPts val="600"/>
                        </a:spcBef>
                        <a:spcAft>
                          <a:spcPts val="0"/>
                        </a:spcAft>
                        <a:buClrTx/>
                        <a:buSzTx/>
                        <a:buFontTx/>
                        <a:buNone/>
                        <a:tabLst/>
                        <a:defRPr/>
                      </a:pPr>
                      <a:r>
                        <a:rPr lang="en-GB" sz="1000" dirty="0" smtClean="0">
                          <a:solidFill>
                            <a:schemeClr val="tx1"/>
                          </a:solidFill>
                          <a:effectLst/>
                          <a:latin typeface="Arial" panose="020B0604020202020204" pitchFamily="34" charset="0"/>
                          <a:ea typeface="宋体" panose="02010600030101010101" pitchFamily="2" charset="-122"/>
                        </a:rPr>
                        <a:t>RW</a:t>
                      </a:r>
                      <a:endParaRPr lang="en-US" sz="1000" dirty="0">
                        <a:solidFill>
                          <a:schemeClr val="tx1"/>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6195" marR="36195">
                        <a:spcBef>
                          <a:spcPts val="600"/>
                        </a:spcBef>
                        <a:spcAft>
                          <a:spcPts val="0"/>
                        </a:spcAft>
                      </a:pPr>
                      <a:r>
                        <a:rPr lang="en-GB" sz="1000" dirty="0" smtClean="0">
                          <a:solidFill>
                            <a:schemeClr val="tx1"/>
                          </a:solidFill>
                          <a:effectLst/>
                          <a:latin typeface="Arial" panose="020B0604020202020204" pitchFamily="34" charset="0"/>
                          <a:ea typeface="宋体" panose="02010600030101010101" pitchFamily="2" charset="-122"/>
                        </a:rPr>
                        <a:t>Single</a:t>
                      </a:r>
                      <a:endParaRPr lang="en-US" sz="1000" dirty="0">
                        <a:solidFill>
                          <a:schemeClr val="tx1"/>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6195" marR="36195">
                        <a:spcBef>
                          <a:spcPts val="600"/>
                        </a:spcBef>
                        <a:spcAft>
                          <a:spcPts val="0"/>
                        </a:spcAft>
                      </a:pPr>
                      <a:r>
                        <a:rPr lang="en-US" sz="1000" dirty="0" smtClean="0">
                          <a:solidFill>
                            <a:schemeClr val="tx1"/>
                          </a:solidFill>
                          <a:effectLst/>
                          <a:latin typeface="Times New Roman" panose="02020603050405020304" pitchFamily="18" charset="0"/>
                          <a:ea typeface="宋体" panose="02010600030101010101" pitchFamily="2" charset="-122"/>
                        </a:rPr>
                        <a:t>Optional</a:t>
                      </a:r>
                      <a:endParaRPr lang="en-US" sz="1000" dirty="0">
                        <a:solidFill>
                          <a:schemeClr val="tx1"/>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6195" marR="36195">
                        <a:spcBef>
                          <a:spcPts val="600"/>
                        </a:spcBef>
                        <a:spcAft>
                          <a:spcPts val="0"/>
                        </a:spcAft>
                      </a:pPr>
                      <a:r>
                        <a:rPr lang="en-US" sz="1000" dirty="0" smtClean="0">
                          <a:solidFill>
                            <a:schemeClr val="tx1"/>
                          </a:solidFill>
                          <a:effectLst/>
                          <a:latin typeface="Times New Roman" panose="02020603050405020304" pitchFamily="18" charset="0"/>
                          <a:ea typeface="宋体" panose="02010600030101010101" pitchFamily="2" charset="-122"/>
                        </a:rPr>
                        <a:t>boolean</a:t>
                      </a:r>
                      <a:endParaRPr lang="en-US" sz="1000" dirty="0">
                        <a:solidFill>
                          <a:schemeClr val="tx1"/>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6195" marR="36195">
                        <a:spcBef>
                          <a:spcPts val="600"/>
                        </a:spcBef>
                        <a:spcAft>
                          <a:spcPts val="0"/>
                        </a:spcAft>
                      </a:pPr>
                      <a:endParaRPr lang="en-US" sz="1000" dirty="0">
                        <a:solidFill>
                          <a:schemeClr val="tx1"/>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endParaRPr lang="en-US" sz="1000" dirty="0">
                        <a:solidFill>
                          <a:schemeClr val="tx1"/>
                        </a:solidFill>
                        <a:effectLst/>
                        <a:latin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6195">
                        <a:spcBef>
                          <a:spcPts val="600"/>
                        </a:spcBef>
                        <a:spcAft>
                          <a:spcPts val="0"/>
                        </a:spcAft>
                      </a:pPr>
                      <a:r>
                        <a:rPr lang="en-US" sz="1000" dirty="0" smtClean="0">
                          <a:solidFill>
                            <a:schemeClr val="tx1"/>
                          </a:solidFill>
                          <a:effectLst/>
                          <a:latin typeface="Times New Roman" panose="02020603050405020304" pitchFamily="18" charset="0"/>
                          <a:ea typeface="宋体" panose="02010600030101010101" pitchFamily="2" charset="-122"/>
                        </a:rPr>
                        <a:t>If it</a:t>
                      </a:r>
                      <a:r>
                        <a:rPr lang="en-US" sz="1000" baseline="0" dirty="0" smtClean="0">
                          <a:solidFill>
                            <a:schemeClr val="tx1"/>
                          </a:solidFill>
                          <a:effectLst/>
                          <a:latin typeface="Times New Roman" panose="02020603050405020304" pitchFamily="18" charset="0"/>
                          <a:ea typeface="宋体" panose="02010600030101010101" pitchFamily="2" charset="-122"/>
                        </a:rPr>
                        <a:t> is true and the value is the same as the one reported lasted time, this value will be not included in the response</a:t>
                      </a:r>
                      <a:r>
                        <a:rPr lang="zh-CN" altLang="en-US" sz="1000" baseline="0" dirty="0" smtClean="0">
                          <a:solidFill>
                            <a:schemeClr val="tx1"/>
                          </a:solidFill>
                          <a:effectLst/>
                          <a:latin typeface="Times New Roman" panose="02020603050405020304" pitchFamily="18" charset="0"/>
                          <a:ea typeface="宋体" panose="02010600030101010101" pitchFamily="2" charset="-122"/>
                        </a:rPr>
                        <a:t> </a:t>
                      </a:r>
                      <a:r>
                        <a:rPr lang="en-US" altLang="zh-CN" sz="1000" baseline="0" dirty="0" smtClean="0">
                          <a:solidFill>
                            <a:schemeClr val="tx1"/>
                          </a:solidFill>
                          <a:effectLst/>
                          <a:latin typeface="Times New Roman" panose="02020603050405020304" pitchFamily="18" charset="0"/>
                          <a:ea typeface="宋体" panose="02010600030101010101" pitchFamily="2" charset="-122"/>
                        </a:rPr>
                        <a:t>to the server. If it is false, the values must be included in the response to the server. If this resource does not exist, it is the same as this is resource is false.</a:t>
                      </a:r>
                      <a:endParaRPr lang="en-US" sz="1000" dirty="0">
                        <a:solidFill>
                          <a:schemeClr val="tx1"/>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pic>
        <p:nvPicPr>
          <p:cNvPr id="7" name="图片 6"/>
          <p:cNvPicPr>
            <a:picLocks noChangeAspect="1"/>
          </p:cNvPicPr>
          <p:nvPr/>
        </p:nvPicPr>
        <p:blipFill>
          <a:blip r:embed="rId3"/>
          <a:stretch>
            <a:fillRect/>
          </a:stretch>
        </p:blipFill>
        <p:spPr>
          <a:xfrm>
            <a:off x="5214937" y="5187950"/>
            <a:ext cx="3697357" cy="1329748"/>
          </a:xfrm>
          <a:prstGeom prst="rect">
            <a:avLst/>
          </a:prstGeom>
        </p:spPr>
      </p:pic>
    </p:spTree>
    <p:extLst>
      <p:ext uri="{BB962C8B-B14F-4D97-AF65-F5344CB8AC3E}">
        <p14:creationId xmlns:p14="http://schemas.microsoft.com/office/powerpoint/2010/main" val="15659480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Aggregation </a:t>
            </a:r>
            <a:r>
              <a:rPr lang="fr-FR" altLang="en-US" dirty="0">
                <a:ea typeface="ＭＳ Ｐゴシック" panose="020B0600070205080204" pitchFamily="34" charset="-128"/>
              </a:rPr>
              <a:t>of DM and service data for data synchronization</a:t>
            </a:r>
            <a:endParaRPr lang="en-GB" altLang="en-US" sz="1800" dirty="0"/>
          </a:p>
        </p:txBody>
      </p:sp>
      <p:sp>
        <p:nvSpPr>
          <p:cNvPr id="8195" name="Rectangle 5"/>
          <p:cNvSpPr>
            <a:spLocks noGrp="1" noChangeArrowheads="1"/>
          </p:cNvSpPr>
          <p:nvPr>
            <p:ph type="body" idx="1"/>
          </p:nvPr>
        </p:nvSpPr>
        <p:spPr>
          <a:xfrm>
            <a:off x="33337" y="1149350"/>
            <a:ext cx="9220200" cy="5410200"/>
          </a:xfrm>
        </p:spPr>
        <p:txBody>
          <a:bodyPr>
            <a:normAutofit/>
          </a:bodyPr>
          <a:lstStyle/>
          <a:p>
            <a:pPr>
              <a:buClr>
                <a:srgbClr val="C00000"/>
              </a:buClr>
              <a:buFont typeface="Wingdings" panose="05000000000000000000" pitchFamily="2" charset="2"/>
              <a:buChar char="q"/>
            </a:pPr>
            <a:r>
              <a:rPr lang="en-GB" sz="2000" b="1" dirty="0" smtClean="0"/>
              <a:t> Impact : </a:t>
            </a:r>
          </a:p>
          <a:p>
            <a:pPr lvl="1">
              <a:buClr>
                <a:srgbClr val="C00000"/>
              </a:buClr>
              <a:buFont typeface="Wingdings" panose="05000000000000000000" pitchFamily="2" charset="2"/>
              <a:buChar char="q"/>
            </a:pPr>
            <a:r>
              <a:rPr lang="en-GB" altLang="zh-CN" sz="1600" dirty="0" smtClean="0"/>
              <a:t> A new object(Data Sync) and its related resources should be added in LwM2M 1.1.</a:t>
            </a:r>
          </a:p>
          <a:p>
            <a:pPr lvl="1">
              <a:buClr>
                <a:srgbClr val="C00000"/>
              </a:buClr>
              <a:buFont typeface="Wingdings" panose="05000000000000000000" pitchFamily="2" charset="2"/>
              <a:buChar char="q"/>
            </a:pPr>
            <a:r>
              <a:rPr lang="en-GB" altLang="zh-CN" sz="1600" dirty="0"/>
              <a:t> </a:t>
            </a:r>
            <a:r>
              <a:rPr lang="en-GB" altLang="zh-CN" sz="1600" dirty="0" smtClean="0"/>
              <a:t>The </a:t>
            </a:r>
            <a:r>
              <a:rPr lang="en-GB" altLang="zh-CN" sz="1600" dirty="0"/>
              <a:t>new object(Data Sync) and its related resources should be registered in OMNA by OMA</a:t>
            </a:r>
            <a:r>
              <a:rPr lang="en-GB" altLang="zh-CN" sz="1600" dirty="0" smtClean="0"/>
              <a:t>.</a:t>
            </a:r>
          </a:p>
          <a:p>
            <a:pPr lvl="1">
              <a:buClr>
                <a:srgbClr val="C00000"/>
              </a:buClr>
              <a:buFont typeface="Wingdings" panose="05000000000000000000" pitchFamily="2" charset="2"/>
              <a:buChar char="q"/>
            </a:pPr>
            <a:r>
              <a:rPr lang="en-GB" altLang="zh-CN" sz="1600" dirty="0"/>
              <a:t> </a:t>
            </a:r>
            <a:r>
              <a:rPr lang="en-GB" altLang="zh-CN" sz="1600" dirty="0" smtClean="0"/>
              <a:t>The access operation of resources in new object(Data Sync) MUST NOT affect related resources in other objects.</a:t>
            </a:r>
          </a:p>
          <a:p>
            <a:pPr lvl="1">
              <a:buClr>
                <a:srgbClr val="C00000"/>
              </a:buClr>
              <a:buFont typeface="Wingdings" panose="05000000000000000000" pitchFamily="2" charset="2"/>
              <a:buChar char="q"/>
            </a:pPr>
            <a:r>
              <a:rPr lang="en-GB" altLang="zh-CN" sz="1600" dirty="0" smtClean="0"/>
              <a:t> The servers using this new object should obey the ACL rules.</a:t>
            </a:r>
            <a:endParaRPr lang="en-GB" sz="1600" dirty="0" smtClean="0"/>
          </a:p>
          <a:p>
            <a:pPr>
              <a:buClr>
                <a:srgbClr val="C00000"/>
              </a:buClr>
              <a:buFont typeface="Wingdings" panose="05000000000000000000" pitchFamily="2" charset="2"/>
              <a:buChar char="q"/>
            </a:pPr>
            <a:r>
              <a:rPr lang="en-GB" sz="2000" b="1" dirty="0" smtClean="0"/>
              <a:t> Supporters:  Huawei/Neul</a:t>
            </a:r>
          </a:p>
        </p:txBody>
      </p:sp>
    </p:spTree>
    <p:extLst>
      <p:ext uri="{BB962C8B-B14F-4D97-AF65-F5344CB8AC3E}">
        <p14:creationId xmlns:p14="http://schemas.microsoft.com/office/powerpoint/2010/main" val="20783275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69657</TotalTime>
  <Pages>15</Pages>
  <Words>930</Words>
  <Application>Microsoft Office PowerPoint</Application>
  <PresentationFormat>自定义</PresentationFormat>
  <Paragraphs>76</Paragraphs>
  <Slides>4</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vt:i4>
      </vt:variant>
    </vt:vector>
  </HeadingPairs>
  <TitlesOfParts>
    <vt:vector size="13" baseType="lpstr">
      <vt:lpstr>ＭＳ Ｐゴシック</vt:lpstr>
      <vt:lpstr>宋体</vt:lpstr>
      <vt:lpstr>宋体</vt:lpstr>
      <vt:lpstr>Arial</vt:lpstr>
      <vt:lpstr>Arial Narrow</vt:lpstr>
      <vt:lpstr>Tahoma</vt:lpstr>
      <vt:lpstr>Times New Roman</vt:lpstr>
      <vt:lpstr>Wingdings</vt:lpstr>
      <vt:lpstr>OMA Template</vt:lpstr>
      <vt:lpstr>OMA-DM-LightweightM2M-2017-0074-INP_Aggregation_of_DM_and_service_data  Proposal for Aggregation of DM and service data for data synchronization in LwM2M 1.1 </vt:lpstr>
      <vt:lpstr>Aggregation of DM and service data for data synchronization</vt:lpstr>
      <vt:lpstr>Aggregation of DM and service data for data synchronization</vt:lpstr>
      <vt:lpstr>Aggregation of DM and service data for data synchronization</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Xiaoyang (Ada)</cp:lastModifiedBy>
  <cp:revision>715</cp:revision>
  <cp:lastPrinted>2017-02-03T15:27:40Z</cp:lastPrinted>
  <dcterms:created xsi:type="dcterms:W3CDTF">2002-03-19T14:05:12Z</dcterms:created>
  <dcterms:modified xsi:type="dcterms:W3CDTF">2017-03-14T09:41:58Z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(2)X7n+L+bF0XsZytGmMeRPcVLmScPFKOPO6x9OYz9KAPtT6q8GdTOsYWPAhxPGzTr213FlogRw
q9heD9zmuuI3s70kA212WKitUnHmTYvewuh2rEPxmSXAZtvVd5wzz0eLA01pgF/SKEGr+bOu
30dzsSDkAoaf/DDgX1oMKlg+XGXS7ePWAY/wwqfH3Nff8/0sxzeo5qsshlL2XWkxxbovHKo1
JGwiwZ5nOsQBEuKwZ8</vt:lpwstr>
  </property>
  <property fmtid="{D5CDD505-2E9C-101B-9397-08002B2CF9AE}" pid="3" name="_2015_ms_pID_7253431">
    <vt:lpwstr>sK8gjvDmfisjwk+8RqJo+UzUxTrjypGjgi6dfRQA8u8mB+m7c9qRlG
XrpaQkbk1C9K0lxrakDuJwbu0Y+Z4PjJMYWixVeK4kCVKCVc6Og+Mpa1Bk0nWcbIFZppQeqk
nQx7ZWszg23CIX2SoC8aGqyJqQ6Q9Uo52v5G7foeFyV/lf2e43+KP4a0ePCcgatRmz0QZVrc
o+zzKSQp3MeA1F+Y</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1488445699</vt:lpwstr>
  </property>
</Properties>
</file>