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321" r:id="rId2"/>
    <p:sldId id="319" r:id="rId3"/>
    <p:sldId id="320" r:id="rId4"/>
    <p:sldId id="322" r:id="rId5"/>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24" autoAdjust="0"/>
    <p:restoredTop sz="94624" autoAdjust="0"/>
  </p:normalViewPr>
  <p:slideViewPr>
    <p:cSldViewPr>
      <p:cViewPr varScale="1">
        <p:scale>
          <a:sx n="104" d="100"/>
          <a:sy n="104" d="100"/>
        </p:scale>
        <p:origin x="1470"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2837669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920080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464255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a:latin typeface="Arial Narrow" panose="020B0606020202030204" pitchFamily="34" charset="0"/>
              </a:rPr>
              <a:t/>
            </a:r>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xiaoyang.xiao@Huawei.com" TargetMode="External"/><Relationship Id="rId2" Type="http://schemas.openxmlformats.org/officeDocument/2006/relationships/image" Target="../media/image2.jpeg"/><Relationship Id="rId1" Type="http://schemas.openxmlformats.org/officeDocument/2006/relationships/slideLayout" Target="../slideLayouts/slideLayout13.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21 March 2017</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Ada</a:t>
            </a:r>
            <a:r>
              <a:rPr lang="en-US" altLang="zh-CN" b="1" dirty="0" smtClean="0">
                <a:latin typeface="Tahoma" pitchFamily="34" charset="0"/>
                <a:ea typeface="SimSun" pitchFamily="2" charset="-122"/>
              </a:rPr>
              <a:t>, </a:t>
            </a:r>
            <a:r>
              <a:rPr lang="en-US" altLang="zh-CN" b="1" dirty="0" smtClean="0">
                <a:latin typeface="Tahoma" pitchFamily="34" charset="0"/>
                <a:ea typeface="SimSun" pitchFamily="2" charset="-122"/>
                <a:hlinkClick r:id="rId3"/>
              </a:rPr>
              <a:t>xiaoyang.xiao@Huawei.com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Huawei</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GB" altLang="en-US" sz="1400" dirty="0" smtClean="0"/>
              <a:t>OMA-DM-LightweightM2M-2017-0074R02-INP_Aggregation_of_DM_and_service_data</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for </a:t>
            </a:r>
            <a:r>
              <a:rPr lang="fr-FR" altLang="en-US" sz="2800" dirty="0" smtClean="0">
                <a:ea typeface="ＭＳ Ｐゴシック" panose="020B0600070205080204" pitchFamily="34" charset="-128"/>
              </a:rPr>
              <a:t>Aggregation </a:t>
            </a:r>
            <a:r>
              <a:rPr lang="fr-FR" altLang="en-US" sz="2800" dirty="0">
                <a:ea typeface="ＭＳ Ｐゴシック" panose="020B0600070205080204" pitchFamily="34" charset="-128"/>
              </a:rPr>
              <a:t>of DM and service data for data synchronization</a:t>
            </a:r>
            <a:r>
              <a:rPr lang="en-GB" altLang="en-US" sz="2800" dirty="0" smtClean="0"/>
              <a:t> in LwM2M 1.1</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p14="http://schemas.microsoft.com/office/powerpoint/2010/main" val="16080225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Aggregation of DM and service data for data synchronization</a:t>
            </a:r>
            <a:endParaRPr lang="en-GB" altLang="en-US" sz="1800" dirty="0"/>
          </a:p>
        </p:txBody>
      </p:sp>
      <p:sp>
        <p:nvSpPr>
          <p:cNvPr id="8195" name="Rectangle 5"/>
          <p:cNvSpPr>
            <a:spLocks noGrp="1" noChangeArrowheads="1"/>
          </p:cNvSpPr>
          <p:nvPr>
            <p:ph type="body" idx="1"/>
          </p:nvPr>
        </p:nvSpPr>
        <p:spPr>
          <a:xfrm>
            <a:off x="33337" y="1149350"/>
            <a:ext cx="9220200" cy="5410200"/>
          </a:xfrm>
        </p:spPr>
        <p:txBody>
          <a:bodyPr>
            <a:normAutofit lnSpcReduction="10000"/>
          </a:bodyPr>
          <a:lstStyle/>
          <a:p>
            <a:pPr>
              <a:buClr>
                <a:srgbClr val="C00000"/>
              </a:buClr>
              <a:buFont typeface="Wingdings" panose="05000000000000000000" pitchFamily="2" charset="2"/>
              <a:buChar char="q"/>
            </a:pPr>
            <a:r>
              <a:rPr lang="en-GB" altLang="en-US" sz="2000" b="1" dirty="0" smtClean="0"/>
              <a:t>Rationale : LwM2M 1.0 data </a:t>
            </a:r>
            <a:r>
              <a:rPr lang="fr-FR" altLang="en-US" sz="2000" b="1" dirty="0">
                <a:ea typeface="ＭＳ Ｐゴシック" panose="020B0600070205080204" pitchFamily="34" charset="-128"/>
              </a:rPr>
              <a:t>synchronization</a:t>
            </a:r>
            <a:r>
              <a:rPr lang="fr-FR" altLang="en-US" sz="2000" dirty="0">
                <a:ea typeface="ＭＳ Ｐゴシック" panose="020B0600070205080204" pitchFamily="34" charset="-128"/>
              </a:rPr>
              <a:t> </a:t>
            </a:r>
            <a:r>
              <a:rPr lang="en-GB" altLang="en-US" sz="2000" b="1" dirty="0" smtClean="0"/>
              <a:t>limitation</a:t>
            </a:r>
          </a:p>
          <a:p>
            <a:pPr lvl="1">
              <a:buClr>
                <a:srgbClr val="C00000"/>
              </a:buClr>
              <a:buFont typeface="Wingdings" panose="05000000000000000000" pitchFamily="2" charset="2"/>
              <a:buChar char="q"/>
            </a:pPr>
            <a:r>
              <a:rPr lang="en-GB" altLang="en-US" sz="1600" b="1" dirty="0" smtClean="0"/>
              <a:t> </a:t>
            </a:r>
            <a:r>
              <a:rPr lang="en-GB" altLang="en-US" sz="1600" dirty="0" smtClean="0"/>
              <a:t>There’s a requirement for constrained devices to synchronize their data in a more efficient way especially when using the Cellular IoT bearers, e.g. NB-IoT, EC-MTC, LTE-M to save the battery power and the network bandwidth.</a:t>
            </a:r>
          </a:p>
          <a:p>
            <a:pPr lvl="1">
              <a:buClr>
                <a:srgbClr val="C00000"/>
              </a:buClr>
              <a:buFont typeface="Wingdings" panose="05000000000000000000" pitchFamily="2" charset="2"/>
              <a:buChar char="q"/>
            </a:pPr>
            <a:r>
              <a:rPr lang="en-GB" altLang="en-US" sz="1600" dirty="0" smtClean="0"/>
              <a:t> The data synchronization mechanism from LwM2M Client to LwM2M Server is now using Get or Observe/Notify, which only support to synchronize a data within an Object or an Object Instance or a Resource, and can’t synchronize the resources that belong to different Objects.</a:t>
            </a:r>
          </a:p>
          <a:p>
            <a:pPr lvl="1">
              <a:buClr>
                <a:srgbClr val="C00000"/>
              </a:buClr>
              <a:buFont typeface="Wingdings" panose="05000000000000000000" pitchFamily="2" charset="2"/>
              <a:buChar char="q"/>
            </a:pPr>
            <a:r>
              <a:rPr lang="en-GB" altLang="en-US" sz="1600" dirty="0" smtClean="0"/>
              <a:t> Usually the DM related resources and service data are defined in different objects. For example, for a smart </a:t>
            </a:r>
            <a:r>
              <a:rPr lang="en-GB" altLang="en-US" sz="1600" dirty="0"/>
              <a:t>water meter, </a:t>
            </a:r>
            <a:r>
              <a:rPr lang="en-GB" altLang="en-US" sz="1600" dirty="0" smtClean="0"/>
              <a:t>the </a:t>
            </a:r>
            <a:r>
              <a:rPr lang="en-GB" altLang="en-US" sz="1600" dirty="0"/>
              <a:t>Battery Level resource is defined in Object Device by OMA and the Total Flow Value is defined in a 3</a:t>
            </a:r>
            <a:r>
              <a:rPr lang="en-GB" altLang="en-US" sz="1600" baseline="30000" dirty="0"/>
              <a:t>rd</a:t>
            </a:r>
            <a:r>
              <a:rPr lang="en-GB" altLang="en-US" sz="1600" dirty="0"/>
              <a:t>-party </a:t>
            </a:r>
            <a:r>
              <a:rPr lang="en-GB" altLang="en-US" sz="1600" dirty="0" smtClean="0"/>
              <a:t>Object. When the meter sync its Battery Level and Total Flow Value periodically, it needs at least 2 messages exchange. This is not efficient for the network bandwidth</a:t>
            </a:r>
            <a:r>
              <a:rPr lang="en-GB" altLang="en-US" sz="1600" dirty="0"/>
              <a:t> </a:t>
            </a:r>
            <a:r>
              <a:rPr lang="en-GB" altLang="en-US" sz="1600" dirty="0" smtClean="0"/>
              <a:t>as well as the sleep cycle because of a longer wakeup.</a:t>
            </a:r>
          </a:p>
          <a:p>
            <a:pPr lvl="1">
              <a:buClr>
                <a:srgbClr val="C00000"/>
              </a:buClr>
              <a:buFont typeface="Wingdings" panose="05000000000000000000" pitchFamily="2" charset="2"/>
              <a:buChar char="q"/>
            </a:pPr>
            <a:r>
              <a:rPr lang="en-GB" altLang="en-US" sz="1600" dirty="0"/>
              <a:t> </a:t>
            </a:r>
            <a:r>
              <a:rPr lang="en-GB" altLang="en-US" sz="1600" dirty="0" smtClean="0"/>
              <a:t>One way to resolve the issue mentioned above is to register a 3</a:t>
            </a:r>
            <a:r>
              <a:rPr lang="en-GB" altLang="en-US" sz="1600" baseline="30000" dirty="0" smtClean="0"/>
              <a:t>rd</a:t>
            </a:r>
            <a:r>
              <a:rPr lang="en-GB" altLang="en-US" sz="1600" dirty="0" smtClean="0"/>
              <a:t>-party Object in OMNA which contain both DM and service data. However, there’s no</a:t>
            </a:r>
            <a:r>
              <a:rPr lang="en-GB" altLang="en-US" sz="1600" dirty="0"/>
              <a:t> </a:t>
            </a:r>
            <a:r>
              <a:rPr lang="en-GB" altLang="en-US" sz="1600" dirty="0" smtClean="0"/>
              <a:t>dynamic configuration of the </a:t>
            </a:r>
            <a:r>
              <a:rPr lang="en-GB" altLang="en-US" sz="1600" dirty="0"/>
              <a:t>resources </a:t>
            </a:r>
            <a:r>
              <a:rPr lang="en-GB" altLang="en-US" sz="1600" dirty="0" smtClean="0"/>
              <a:t>in an registered object in LwM2M 1.0 and  all the changes have to go to OMNA. It brings a large amount of maintenance works.</a:t>
            </a:r>
          </a:p>
          <a:p>
            <a:pPr marL="225425" lvl="1" indent="0">
              <a:buClr>
                <a:srgbClr val="C00000"/>
              </a:buClr>
              <a:buNone/>
            </a:pPr>
            <a:endParaRPr lang="en-GB" altLang="en-US" sz="2000" b="1" dirty="0"/>
          </a:p>
          <a:p>
            <a:pPr>
              <a:buClr>
                <a:srgbClr val="C00000"/>
              </a:buClr>
              <a:buFont typeface="Wingdings" panose="05000000000000000000" pitchFamily="2" charset="2"/>
              <a:buChar char="q"/>
            </a:pPr>
            <a:r>
              <a:rPr lang="en-GB" altLang="en-US" sz="2000" b="1" dirty="0"/>
              <a:t> </a:t>
            </a:r>
            <a:r>
              <a:rPr lang="en-GB" altLang="en-US" sz="2000" b="1" dirty="0" smtClean="0"/>
              <a:t>Proposal </a:t>
            </a:r>
            <a:r>
              <a:rPr lang="en-GB" altLang="zh-CN" sz="1800" b="1" dirty="0" smtClean="0"/>
              <a:t>: LwM2M 1.1 should solve the above limitation</a:t>
            </a:r>
          </a:p>
          <a:p>
            <a:pPr lvl="1">
              <a:buClr>
                <a:srgbClr val="C00000"/>
              </a:buClr>
              <a:buFont typeface="Wingdings" panose="05000000000000000000" pitchFamily="2" charset="2"/>
              <a:buChar char="q"/>
            </a:pPr>
            <a:r>
              <a:rPr lang="en-GB" altLang="zh-CN" sz="1600" dirty="0" smtClean="0"/>
              <a:t> A new object should be registered for data sync.</a:t>
            </a:r>
          </a:p>
          <a:p>
            <a:pPr lvl="1">
              <a:buClr>
                <a:srgbClr val="C00000"/>
              </a:buClr>
              <a:buFont typeface="Wingdings" panose="05000000000000000000" pitchFamily="2" charset="2"/>
              <a:buChar char="q"/>
            </a:pPr>
            <a:r>
              <a:rPr lang="en-GB" altLang="zh-CN" sz="1600" dirty="0" smtClean="0"/>
              <a:t> The resources to be synchronized can be configured in the data sync object dynamically.</a:t>
            </a:r>
          </a:p>
          <a:p>
            <a:pPr lvl="1">
              <a:buClr>
                <a:srgbClr val="C00000"/>
              </a:buClr>
              <a:buFont typeface="Wingdings" panose="05000000000000000000" pitchFamily="2" charset="2"/>
              <a:buChar char="q"/>
            </a:pPr>
            <a:r>
              <a:rPr lang="en-GB" altLang="zh-CN" sz="1600" dirty="0"/>
              <a:t> This </a:t>
            </a:r>
            <a:r>
              <a:rPr lang="en-GB" altLang="zh-CN" sz="1600" dirty="0" smtClean="0"/>
              <a:t>Data </a:t>
            </a:r>
            <a:r>
              <a:rPr lang="en-GB" sz="1600" dirty="0">
                <a:ea typeface="Times New Roman" panose="02020603050405020304" pitchFamily="18" charset="0"/>
                <a:cs typeface="Times New Roman" panose="02020603050405020304" pitchFamily="18" charset="0"/>
              </a:rPr>
              <a:t>Aggregation </a:t>
            </a:r>
            <a:r>
              <a:rPr lang="en-GB" altLang="zh-CN" sz="1600" dirty="0" smtClean="0"/>
              <a:t>object </a:t>
            </a:r>
            <a:r>
              <a:rPr lang="en-GB" altLang="zh-CN" sz="1600" dirty="0"/>
              <a:t>should support multiple instances, each instance represents a single resource in an existing object that can contain device management resource or service resource. </a:t>
            </a:r>
          </a:p>
          <a:p>
            <a:pPr lvl="1">
              <a:buClr>
                <a:srgbClr val="C00000"/>
              </a:buClr>
              <a:buFont typeface="Wingdings" panose="05000000000000000000" pitchFamily="2" charset="2"/>
              <a:buChar char="q"/>
            </a:pPr>
            <a:endParaRPr lang="en-GB" altLang="zh-CN" sz="1600" dirty="0" smtClean="0"/>
          </a:p>
          <a:p>
            <a:pPr lvl="1">
              <a:buClr>
                <a:srgbClr val="C00000"/>
              </a:buClr>
              <a:buFont typeface="Wingdings" panose="05000000000000000000" pitchFamily="2" charset="2"/>
              <a:buChar char="q"/>
            </a:pPr>
            <a:endParaRPr lang="en-GB" altLang="zh-CN" sz="1600" dirty="0" smtClean="0"/>
          </a:p>
          <a:p>
            <a:pPr lvl="1">
              <a:buClr>
                <a:srgbClr val="C00000"/>
              </a:buClr>
              <a:buFont typeface="Wingdings" panose="05000000000000000000" pitchFamily="2" charset="2"/>
              <a:buChar char="q"/>
            </a:pPr>
            <a:endParaRPr lang="en-GB" altLang="zh-CN" sz="14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Aggregation </a:t>
            </a:r>
            <a:r>
              <a:rPr lang="fr-FR" altLang="en-US" dirty="0">
                <a:ea typeface="ＭＳ Ｐゴシック" panose="020B0600070205080204" pitchFamily="34" charset="-128"/>
              </a:rPr>
              <a:t>of DM and service data for data synchronization</a:t>
            </a:r>
            <a:endParaRPr lang="en-GB" altLang="en-US" sz="1800" dirty="0"/>
          </a:p>
        </p:txBody>
      </p:sp>
      <p:sp>
        <p:nvSpPr>
          <p:cNvPr id="8195" name="Rectangle 5"/>
          <p:cNvSpPr>
            <a:spLocks noGrp="1" noChangeArrowheads="1"/>
          </p:cNvSpPr>
          <p:nvPr>
            <p:ph type="body" idx="1"/>
          </p:nvPr>
        </p:nvSpPr>
        <p:spPr>
          <a:xfrm>
            <a:off x="0" y="1149350"/>
            <a:ext cx="9220200" cy="5410200"/>
          </a:xfrm>
        </p:spPr>
        <p:txBody>
          <a:bodyPr>
            <a:normAutofit/>
          </a:bodyPr>
          <a:lstStyle/>
          <a:p>
            <a:pPr>
              <a:buClr>
                <a:srgbClr val="C00000"/>
              </a:buClr>
              <a:buFont typeface="Wingdings" panose="05000000000000000000" pitchFamily="2" charset="2"/>
              <a:buChar char="q"/>
            </a:pPr>
            <a:r>
              <a:rPr lang="en-GB" sz="2000" b="1" dirty="0" smtClean="0"/>
              <a:t> </a:t>
            </a:r>
            <a:r>
              <a:rPr lang="en-GB" sz="2000" b="1" dirty="0" smtClean="0">
                <a:ea typeface="Times New Roman" panose="02020603050405020304" pitchFamily="18" charset="0"/>
                <a:cs typeface="Times New Roman" panose="02020603050405020304" pitchFamily="18" charset="0"/>
              </a:rPr>
              <a:t>Illustration: </a:t>
            </a:r>
          </a:p>
          <a:p>
            <a:pPr lvl="1">
              <a:buClr>
                <a:srgbClr val="C00000"/>
              </a:buClr>
              <a:buFont typeface="Wingdings" panose="05000000000000000000" pitchFamily="2" charset="2"/>
              <a:buChar char="q"/>
            </a:pPr>
            <a:r>
              <a:rPr lang="en-GB" sz="1600" dirty="0" smtClean="0">
                <a:ea typeface="Times New Roman" panose="02020603050405020304" pitchFamily="18" charset="0"/>
                <a:cs typeface="Times New Roman" panose="02020603050405020304" pitchFamily="18" charset="0"/>
              </a:rPr>
              <a:t>  The resource definition of the data sync object could be like this:</a:t>
            </a:r>
          </a:p>
          <a:p>
            <a:pPr lvl="1">
              <a:buClr>
                <a:srgbClr val="C00000"/>
              </a:buClr>
              <a:buFont typeface="Wingdings" panose="05000000000000000000" pitchFamily="2" charset="2"/>
              <a:buChar char="q"/>
            </a:pPr>
            <a:endParaRPr lang="en-GB" sz="1600" dirty="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endParaRPr lang="en-GB" sz="1600" dirty="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endParaRPr lang="en-GB" sz="1600" dirty="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r>
              <a:rPr lang="en-GB" sz="1600" dirty="0" smtClean="0">
                <a:ea typeface="Times New Roman" panose="02020603050405020304" pitchFamily="18" charset="0"/>
                <a:cs typeface="Times New Roman" panose="02020603050405020304" pitchFamily="18" charset="0"/>
              </a:rPr>
              <a:t>1. Assume the Data </a:t>
            </a:r>
            <a:r>
              <a:rPr lang="en-GB" sz="1600" dirty="0" smtClean="0">
                <a:ea typeface="Times New Roman" panose="02020603050405020304" pitchFamily="18" charset="0"/>
                <a:cs typeface="Times New Roman" panose="02020603050405020304" pitchFamily="18" charset="0"/>
              </a:rPr>
              <a:t>Aggregation </a:t>
            </a:r>
            <a:r>
              <a:rPr lang="en-GB" sz="1600" dirty="0" smtClean="0">
                <a:ea typeface="Times New Roman" panose="02020603050405020304" pitchFamily="18" charset="0"/>
                <a:cs typeface="Times New Roman" panose="02020603050405020304" pitchFamily="18" charset="0"/>
              </a:rPr>
              <a:t>object ID is 100, and we create one Data </a:t>
            </a:r>
            <a:endParaRPr lang="en-GB" sz="1600" dirty="0" smtClean="0">
              <a:ea typeface="Times New Roman" panose="02020603050405020304" pitchFamily="18" charset="0"/>
              <a:cs typeface="Times New Roman" panose="02020603050405020304" pitchFamily="18" charset="0"/>
            </a:endParaRPr>
          </a:p>
          <a:p>
            <a:pPr marL="225425" lvl="1" indent="0">
              <a:buClr>
                <a:srgbClr val="C00000"/>
              </a:buClr>
              <a:buNone/>
            </a:pPr>
            <a:r>
              <a:rPr lang="en-GB" sz="1600" dirty="0">
                <a:ea typeface="Times New Roman" panose="02020603050405020304" pitchFamily="18" charset="0"/>
                <a:cs typeface="Times New Roman" panose="02020603050405020304" pitchFamily="18" charset="0"/>
              </a:rPr>
              <a:t>Aggregation object </a:t>
            </a:r>
            <a:r>
              <a:rPr lang="en-GB" sz="1600" dirty="0" smtClean="0">
                <a:ea typeface="Times New Roman" panose="02020603050405020304" pitchFamily="18" charset="0"/>
                <a:cs typeface="Times New Roman" panose="02020603050405020304" pitchFamily="18" charset="0"/>
              </a:rPr>
              <a:t>instance</a:t>
            </a: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r>
              <a:rPr lang="en-GB" sz="1600" dirty="0">
                <a:ea typeface="Times New Roman" panose="02020603050405020304" pitchFamily="18" charset="0"/>
                <a:cs typeface="Times New Roman" panose="02020603050405020304" pitchFamily="18" charset="0"/>
              </a:rPr>
              <a:t>2</a:t>
            </a:r>
            <a:r>
              <a:rPr lang="en-GB" sz="1600" dirty="0" smtClean="0">
                <a:ea typeface="Times New Roman" panose="02020603050405020304" pitchFamily="18" charset="0"/>
                <a:cs typeface="Times New Roman" panose="02020603050405020304" pitchFamily="18" charset="0"/>
              </a:rPr>
              <a:t>. Configure the DM data Battery Level from /3/0/9 to the first pair of name/value.</a:t>
            </a:r>
          </a:p>
          <a:p>
            <a:pPr lvl="1">
              <a:buClr>
                <a:srgbClr val="C00000"/>
              </a:buClr>
              <a:buFont typeface="Wingdings" panose="05000000000000000000" pitchFamily="2" charset="2"/>
              <a:buChar char="q"/>
            </a:pPr>
            <a:r>
              <a:rPr lang="en-GB" sz="1600" dirty="0" smtClean="0">
                <a:ea typeface="Times New Roman" panose="02020603050405020304" pitchFamily="18" charset="0"/>
                <a:cs typeface="Times New Roman" panose="02020603050405020304" pitchFamily="18" charset="0"/>
              </a:rPr>
              <a:t>3. Configure the service data Fill Level from /3000/0/1 to the second </a:t>
            </a:r>
            <a:r>
              <a:rPr lang="en-GB" sz="1600" dirty="0">
                <a:ea typeface="Times New Roman" panose="02020603050405020304" pitchFamily="18" charset="0"/>
                <a:cs typeface="Times New Roman" panose="02020603050405020304" pitchFamily="18" charset="0"/>
              </a:rPr>
              <a:t>first pair of </a:t>
            </a:r>
            <a:endParaRPr lang="en-GB" sz="1600" dirty="0" smtClean="0">
              <a:ea typeface="Times New Roman" panose="02020603050405020304" pitchFamily="18" charset="0"/>
              <a:cs typeface="Times New Roman" panose="02020603050405020304" pitchFamily="18" charset="0"/>
            </a:endParaRP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name/value</a:t>
            </a:r>
            <a:r>
              <a:rPr lang="en-GB" sz="1600" dirty="0">
                <a:ea typeface="Times New Roman" panose="02020603050405020304" pitchFamily="18" charset="0"/>
                <a:cs typeface="Times New Roman" panose="02020603050405020304" pitchFamily="18" charset="0"/>
              </a:rPr>
              <a:t>.(</a:t>
            </a:r>
            <a:r>
              <a:rPr lang="en-GB" sz="1600" dirty="0" smtClean="0">
                <a:ea typeface="Times New Roman" panose="02020603050405020304" pitchFamily="18" charset="0"/>
                <a:cs typeface="Times New Roman" panose="02020603050405020304" pitchFamily="18" charset="0"/>
              </a:rPr>
              <a:t>assume the service object ID is 3000)</a:t>
            </a:r>
          </a:p>
          <a:p>
            <a:pPr lvl="1">
              <a:buClr>
                <a:srgbClr val="C00000"/>
              </a:buClr>
              <a:buFont typeface="Wingdings" panose="05000000000000000000" pitchFamily="2" charset="2"/>
              <a:buChar char="q"/>
            </a:pPr>
            <a:r>
              <a:rPr lang="en-GB" sz="1600" dirty="0">
                <a:ea typeface="Times New Roman" panose="02020603050405020304" pitchFamily="18" charset="0"/>
                <a:cs typeface="Times New Roman" panose="02020603050405020304" pitchFamily="18" charset="0"/>
              </a:rPr>
              <a:t>4</a:t>
            </a:r>
            <a:r>
              <a:rPr lang="en-GB" sz="1600" dirty="0" smtClean="0">
                <a:ea typeface="Times New Roman" panose="02020603050405020304" pitchFamily="18" charset="0"/>
                <a:cs typeface="Times New Roman" panose="02020603050405020304" pitchFamily="18" charset="0"/>
              </a:rPr>
              <a:t>. Retrieve the </a:t>
            </a:r>
            <a:r>
              <a:rPr lang="en-GB" sz="1600" dirty="0" smtClean="0">
                <a:ea typeface="Times New Roman" panose="02020603050405020304" pitchFamily="18" charset="0"/>
                <a:cs typeface="Times New Roman" panose="02020603050405020304" pitchFamily="18" charset="0"/>
              </a:rPr>
              <a:t>Data </a:t>
            </a:r>
            <a:r>
              <a:rPr lang="en-GB" sz="1600" dirty="0">
                <a:ea typeface="Times New Roman" panose="02020603050405020304" pitchFamily="18" charset="0"/>
                <a:cs typeface="Times New Roman" panose="02020603050405020304" pitchFamily="18" charset="0"/>
              </a:rPr>
              <a:t>Aggregation object </a:t>
            </a:r>
            <a:r>
              <a:rPr lang="en-GB" sz="1600" dirty="0" smtClean="0">
                <a:ea typeface="Times New Roman" panose="02020603050405020304" pitchFamily="18" charset="0"/>
                <a:cs typeface="Times New Roman" panose="02020603050405020304" pitchFamily="18" charset="0"/>
              </a:rPr>
              <a:t>using GET method, to get both DM and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service data in a single message</a:t>
            </a:r>
          </a:p>
          <a:p>
            <a:pPr lvl="1">
              <a:buClr>
                <a:srgbClr val="C00000"/>
              </a:buClr>
              <a:buFont typeface="Wingdings" panose="05000000000000000000" pitchFamily="2" charset="2"/>
              <a:buChar char="q"/>
            </a:pPr>
            <a:endParaRPr lang="en-GB" sz="1200" dirty="0" smtClean="0">
              <a:ea typeface="Times New Roman" panose="02020603050405020304" pitchFamily="18" charset="0"/>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441754792"/>
              </p:ext>
            </p:extLst>
          </p:nvPr>
        </p:nvGraphicFramePr>
        <p:xfrm>
          <a:off x="328180" y="2476500"/>
          <a:ext cx="8909049" cy="1178706"/>
        </p:xfrm>
        <a:graphic>
          <a:graphicData uri="http://schemas.openxmlformats.org/drawingml/2006/table">
            <a:tbl>
              <a:tblPr firstRow="1" firstCol="1" bandRow="1"/>
              <a:tblGrid>
                <a:gridCol w="260349"/>
                <a:gridCol w="457200"/>
                <a:gridCol w="740208"/>
                <a:gridCol w="685800"/>
                <a:gridCol w="685800"/>
                <a:gridCol w="533400"/>
                <a:gridCol w="838200"/>
                <a:gridCol w="398577"/>
                <a:gridCol w="4309515"/>
              </a:tblGrid>
              <a:tr h="274587">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ID</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a:solidFill>
                            <a:srgbClr val="000000"/>
                          </a:solidFill>
                          <a:effectLst/>
                          <a:latin typeface="Arial" panose="020B0604020202020204" pitchFamily="34" charset="0"/>
                          <a:ea typeface="宋体" panose="02010600030101010101" pitchFamily="2" charset="-122"/>
                        </a:rPr>
                        <a:t>Name</a:t>
                      </a:r>
                      <a:endParaRPr lang="en-US" sz="100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Operations</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a:solidFill>
                            <a:srgbClr val="000000"/>
                          </a:solidFill>
                          <a:effectLst/>
                          <a:latin typeface="Arial" panose="020B0604020202020204" pitchFamily="34" charset="0"/>
                          <a:ea typeface="宋体" panose="02010600030101010101" pitchFamily="2" charset="-122"/>
                        </a:rPr>
                        <a:t>Instances</a:t>
                      </a:r>
                      <a:endParaRPr lang="en-US" sz="100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Mandatory</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a:solidFill>
                            <a:srgbClr val="000000"/>
                          </a:solidFill>
                          <a:effectLst/>
                          <a:latin typeface="Arial" panose="020B0604020202020204" pitchFamily="34" charset="0"/>
                          <a:ea typeface="宋体" panose="02010600030101010101" pitchFamily="2" charset="-122"/>
                        </a:rPr>
                        <a:t>Type</a:t>
                      </a:r>
                      <a:endParaRPr lang="en-US" sz="100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Range or Enumeration</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Units</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a:solidFill>
                            <a:srgbClr val="000000"/>
                          </a:solidFill>
                          <a:effectLst/>
                          <a:latin typeface="Arial" panose="020B0604020202020204" pitchFamily="34" charset="0"/>
                          <a:ea typeface="宋体" panose="02010600030101010101" pitchFamily="2" charset="-122"/>
                        </a:rPr>
                        <a:t>Description</a:t>
                      </a:r>
                      <a:endParaRPr lang="en-US" sz="100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r>
              <a:tr h="274587">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0</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Name</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lgn="ctr">
                        <a:spcBef>
                          <a:spcPts val="600"/>
                        </a:spcBef>
                        <a:spcAft>
                          <a:spcPts val="0"/>
                        </a:spcAft>
                      </a:pPr>
                      <a:r>
                        <a:rPr lang="en-GB" sz="900" dirty="0">
                          <a:solidFill>
                            <a:srgbClr val="FF0000"/>
                          </a:solidFill>
                          <a:effectLst/>
                          <a:latin typeface="Arial" panose="020B0604020202020204" pitchFamily="34" charset="0"/>
                          <a:ea typeface="宋体" panose="02010600030101010101" pitchFamily="2" charset="-122"/>
                        </a:rPr>
                        <a:t>RW</a:t>
                      </a:r>
                      <a:endParaRPr lang="en-US" sz="1000" dirty="0">
                        <a:solidFill>
                          <a:srgbClr val="FF0000"/>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smtClean="0">
                          <a:solidFill>
                            <a:srgbClr val="FF0000"/>
                          </a:solidFill>
                          <a:effectLst/>
                          <a:latin typeface="Arial" panose="020B0604020202020204" pitchFamily="34" charset="0"/>
                          <a:ea typeface="宋体" panose="02010600030101010101" pitchFamily="2" charset="-122"/>
                        </a:rPr>
                        <a:t>multiple</a:t>
                      </a:r>
                      <a:endParaRPr lang="en-US" sz="1000" dirty="0">
                        <a:solidFill>
                          <a:srgbClr val="FF0000"/>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Mandatory</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String</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00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00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The resource defined in another object. For example, when it refers to the ‘Battery Level’ resource in the ‘Device’ Object, this data name should be /3/0/9  </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91966">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1</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Value</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lgn="ctr">
                        <a:spcBef>
                          <a:spcPts val="600"/>
                        </a:spcBef>
                        <a:spcAft>
                          <a:spcPts val="0"/>
                        </a:spcAft>
                      </a:pPr>
                      <a:r>
                        <a:rPr lang="en-GB" sz="900" dirty="0">
                          <a:solidFill>
                            <a:srgbClr val="FF0000"/>
                          </a:solidFill>
                          <a:effectLst/>
                          <a:latin typeface="Arial" panose="020B0604020202020204" pitchFamily="34" charset="0"/>
                          <a:ea typeface="宋体" panose="02010600030101010101" pitchFamily="2" charset="-122"/>
                        </a:rPr>
                        <a:t>RW</a:t>
                      </a:r>
                      <a:endParaRPr lang="en-US" sz="1000" dirty="0">
                        <a:solidFill>
                          <a:srgbClr val="FF0000"/>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smtClean="0">
                          <a:solidFill>
                            <a:srgbClr val="FF0000"/>
                          </a:solidFill>
                          <a:effectLst/>
                          <a:latin typeface="Arial" panose="020B0604020202020204" pitchFamily="34" charset="0"/>
                          <a:ea typeface="宋体" panose="02010600030101010101" pitchFamily="2" charset="-122"/>
                        </a:rPr>
                        <a:t>multiple</a:t>
                      </a:r>
                      <a:endParaRPr lang="en-US" sz="1000" dirty="0">
                        <a:solidFill>
                          <a:srgbClr val="FF0000"/>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Mandatory</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Opaque</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 </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000" dirty="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The data value relates to the data name. For example, if the value in /3/0/9 then this value maybe 30, which means 30</a:t>
                      </a:r>
                      <a:r>
                        <a:rPr lang="en-GB" sz="900" dirty="0" smtClean="0">
                          <a:solidFill>
                            <a:srgbClr val="000000"/>
                          </a:solidFill>
                          <a:effectLst/>
                          <a:latin typeface="Arial" panose="020B0604020202020204" pitchFamily="34" charset="0"/>
                          <a:ea typeface="宋体" panose="02010600030101010101" pitchFamily="2" charset="-122"/>
                        </a:rPr>
                        <a:t>%. </a:t>
                      </a:r>
                      <a:r>
                        <a:rPr lang="en-GB" sz="900" kern="1200" dirty="0" smtClean="0">
                          <a:solidFill>
                            <a:srgbClr val="FF0000"/>
                          </a:solidFill>
                          <a:effectLst/>
                          <a:latin typeface="Arial" panose="020B0604020202020204" pitchFamily="34" charset="0"/>
                          <a:ea typeface="宋体" panose="02010600030101010101" pitchFamily="2" charset="-122"/>
                          <a:cs typeface="+mn-cs"/>
                        </a:rPr>
                        <a:t>And the sequence of the “value” resource instances is the same as the the sequence of the “name” resource instances which relate to the “value” resource instance.</a:t>
                      </a:r>
                      <a:endParaRPr lang="en-US" sz="900" kern="1200" dirty="0">
                        <a:solidFill>
                          <a:srgbClr val="FF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pic>
        <p:nvPicPr>
          <p:cNvPr id="2" name="图片 1"/>
          <p:cNvPicPr>
            <a:picLocks noChangeAspect="1"/>
          </p:cNvPicPr>
          <p:nvPr/>
        </p:nvPicPr>
        <p:blipFill>
          <a:blip r:embed="rId3"/>
          <a:stretch>
            <a:fillRect/>
          </a:stretch>
        </p:blipFill>
        <p:spPr>
          <a:xfrm>
            <a:off x="2776537" y="5645150"/>
            <a:ext cx="3533919" cy="838200"/>
          </a:xfrm>
          <a:prstGeom prst="rect">
            <a:avLst/>
          </a:prstGeom>
        </p:spPr>
      </p:pic>
      <p:graphicFrame>
        <p:nvGraphicFramePr>
          <p:cNvPr id="7" name="表格 6"/>
          <p:cNvGraphicFramePr>
            <a:graphicFrameLocks noGrp="1"/>
          </p:cNvGraphicFramePr>
          <p:nvPr>
            <p:extLst>
              <p:ext uri="{D42A27DB-BD31-4B8C-83A1-F6EECF244321}">
                <p14:modId xmlns:p14="http://schemas.microsoft.com/office/powerpoint/2010/main" val="430859887"/>
              </p:ext>
            </p:extLst>
          </p:nvPr>
        </p:nvGraphicFramePr>
        <p:xfrm>
          <a:off x="344489" y="1850693"/>
          <a:ext cx="8528047" cy="534064"/>
        </p:xfrm>
        <a:graphic>
          <a:graphicData uri="http://schemas.openxmlformats.org/drawingml/2006/table">
            <a:tbl>
              <a:tblPr/>
              <a:tblGrid>
                <a:gridCol w="1659823"/>
                <a:gridCol w="1717056"/>
                <a:gridCol w="1717056"/>
                <a:gridCol w="1717056"/>
                <a:gridCol w="1717056"/>
              </a:tblGrid>
              <a:tr h="235286">
                <a:tc>
                  <a:txBody>
                    <a:bodyPr/>
                    <a:lstStyle/>
                    <a:p>
                      <a:pPr algn="just">
                        <a:spcBef>
                          <a:spcPts val="600"/>
                        </a:spcBef>
                        <a:spcAft>
                          <a:spcPts val="300"/>
                        </a:spcAft>
                      </a:pPr>
                      <a:r>
                        <a:rPr lang="en-US" sz="1050" b="1" kern="100" dirty="0">
                          <a:solidFill>
                            <a:srgbClr val="000000"/>
                          </a:solidFill>
                          <a:latin typeface="Arial"/>
                          <a:ea typeface="宋体"/>
                          <a:cs typeface="Times New Roman"/>
                        </a:rPr>
                        <a:t>Name</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Object ID</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Instances</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Mandatory</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a:solidFill>
                            <a:srgbClr val="000000"/>
                          </a:solidFill>
                          <a:latin typeface="Arial"/>
                          <a:ea typeface="宋体"/>
                          <a:cs typeface="Times New Roman"/>
                        </a:rPr>
                        <a:t>Object URN</a:t>
                      </a:r>
                      <a:endParaRPr lang="zh-CN" sz="1050" kern="10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r>
              <a:tr h="298778">
                <a:tc>
                  <a:txBody>
                    <a:bodyPr/>
                    <a:lstStyle/>
                    <a:p>
                      <a:pPr algn="just">
                        <a:spcBef>
                          <a:spcPts val="600"/>
                        </a:spcBef>
                        <a:spcAft>
                          <a:spcPts val="300"/>
                        </a:spcAft>
                      </a:pPr>
                      <a:r>
                        <a:rPr lang="en-GB" sz="1050" dirty="0" smtClean="0">
                          <a:ea typeface="Times New Roman" panose="02020603050405020304" pitchFamily="18" charset="0"/>
                          <a:cs typeface="Times New Roman" panose="02020603050405020304" pitchFamily="18" charset="0"/>
                        </a:rPr>
                        <a:t>Data Aggregation</a:t>
                      </a:r>
                      <a:endParaRPr lang="zh-CN" sz="1050" kern="100" dirty="0">
                        <a:solidFill>
                          <a:schemeClr val="tx1"/>
                        </a:solidFill>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altLang="zh-CN" sz="1050" kern="100" dirty="0" smtClean="0">
                          <a:solidFill>
                            <a:srgbClr val="000000"/>
                          </a:solidFill>
                          <a:latin typeface="Arial"/>
                          <a:ea typeface="宋体"/>
                          <a:cs typeface="Times New Roman"/>
                        </a:rPr>
                        <a:t>100?</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altLang="zh-CN" sz="1050" kern="100" dirty="0" smtClean="0">
                          <a:latin typeface="Calibri"/>
                          <a:ea typeface="宋体"/>
                          <a:cs typeface="Times New Roman"/>
                        </a:rPr>
                        <a:t>multiple</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sz="1050" kern="100" dirty="0">
                          <a:solidFill>
                            <a:srgbClr val="000000"/>
                          </a:solidFill>
                          <a:latin typeface="Arial"/>
                          <a:ea typeface="宋体"/>
                          <a:cs typeface="Times New Roman"/>
                        </a:rPr>
                        <a:t>Optional</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sz="1050" kern="100" dirty="0" smtClean="0">
                          <a:latin typeface="Arial"/>
                          <a:ea typeface="宋体"/>
                          <a:cs typeface="Times New Roman"/>
                        </a:rPr>
                        <a:t>urn:oma:lwm2m:</a:t>
                      </a:r>
                      <a:r>
                        <a:rPr lang="en-US" altLang="zh-CN" sz="1050" kern="100" dirty="0" smtClean="0">
                          <a:latin typeface="Arial"/>
                          <a:ea typeface="宋体"/>
                          <a:cs typeface="Times New Roman"/>
                        </a:rPr>
                        <a:t>oma</a:t>
                      </a:r>
                      <a:r>
                        <a:rPr lang="en-US" sz="1050" kern="100" dirty="0" smtClean="0">
                          <a:latin typeface="Arial"/>
                          <a:ea typeface="宋体"/>
                          <a:cs typeface="Times New Roman"/>
                        </a:rPr>
                        <a:t>:100?</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8" name="图片 7"/>
          <p:cNvPicPr>
            <a:picLocks noChangeAspect="1"/>
          </p:cNvPicPr>
          <p:nvPr/>
        </p:nvPicPr>
        <p:blipFill>
          <a:blip r:embed="rId4"/>
          <a:stretch>
            <a:fillRect/>
          </a:stretch>
        </p:blipFill>
        <p:spPr>
          <a:xfrm>
            <a:off x="6396397" y="3748766"/>
            <a:ext cx="2840832" cy="2679657"/>
          </a:xfrm>
          <a:prstGeom prst="rect">
            <a:avLst/>
          </a:prstGeom>
        </p:spPr>
      </p:pic>
    </p:spTree>
    <p:extLst>
      <p:ext uri="{BB962C8B-B14F-4D97-AF65-F5344CB8AC3E}">
        <p14:creationId xmlns:p14="http://schemas.microsoft.com/office/powerpoint/2010/main" val="1565948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Aggregation </a:t>
            </a:r>
            <a:r>
              <a:rPr lang="fr-FR" altLang="en-US" dirty="0">
                <a:ea typeface="ＭＳ Ｐゴシック" panose="020B0600070205080204" pitchFamily="34" charset="-128"/>
              </a:rPr>
              <a:t>of DM and service data for data synchronization</a:t>
            </a:r>
            <a:endParaRPr lang="en-GB" altLang="en-US" sz="1800"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sz="2000" b="1" dirty="0" smtClean="0"/>
              <a:t> Impact : </a:t>
            </a:r>
          </a:p>
          <a:p>
            <a:pPr lvl="1">
              <a:buClr>
                <a:srgbClr val="C00000"/>
              </a:buClr>
              <a:buFont typeface="Wingdings" panose="05000000000000000000" pitchFamily="2" charset="2"/>
              <a:buChar char="q"/>
            </a:pPr>
            <a:r>
              <a:rPr lang="en-GB" altLang="zh-CN" sz="1600" dirty="0" smtClean="0"/>
              <a:t> A new </a:t>
            </a:r>
            <a:r>
              <a:rPr lang="en-GB" altLang="zh-CN" sz="1600" dirty="0" smtClean="0"/>
              <a:t>object(</a:t>
            </a:r>
            <a:r>
              <a:rPr lang="en-GB" sz="1600" dirty="0" smtClean="0">
                <a:ea typeface="Times New Roman" panose="02020603050405020304" pitchFamily="18" charset="0"/>
                <a:cs typeface="Times New Roman" panose="02020603050405020304" pitchFamily="18" charset="0"/>
              </a:rPr>
              <a:t>Data </a:t>
            </a:r>
            <a:r>
              <a:rPr lang="en-GB" sz="1600" dirty="0">
                <a:ea typeface="Times New Roman" panose="02020603050405020304" pitchFamily="18" charset="0"/>
                <a:cs typeface="Times New Roman" panose="02020603050405020304" pitchFamily="18" charset="0"/>
              </a:rPr>
              <a:t>Aggregation </a:t>
            </a:r>
            <a:r>
              <a:rPr lang="en-GB" altLang="zh-CN" sz="1600" dirty="0" smtClean="0"/>
              <a:t>) </a:t>
            </a:r>
            <a:r>
              <a:rPr lang="en-GB" altLang="zh-CN" sz="1600" dirty="0" smtClean="0"/>
              <a:t>and its related resources should be added in LwM2M 1.1.</a:t>
            </a:r>
          </a:p>
          <a:p>
            <a:pPr lvl="1">
              <a:buClr>
                <a:srgbClr val="C00000"/>
              </a:buClr>
              <a:buFont typeface="Wingdings" panose="05000000000000000000" pitchFamily="2" charset="2"/>
              <a:buChar char="q"/>
            </a:pPr>
            <a:r>
              <a:rPr lang="en-GB" altLang="zh-CN" sz="1600" dirty="0" smtClean="0"/>
              <a:t>The servers using this new object should obey the ACL rules.</a:t>
            </a:r>
            <a:endParaRPr lang="en-GB" sz="1600" dirty="0" smtClean="0"/>
          </a:p>
          <a:p>
            <a:pPr>
              <a:buClr>
                <a:srgbClr val="C00000"/>
              </a:buClr>
              <a:buFont typeface="Wingdings" panose="05000000000000000000" pitchFamily="2" charset="2"/>
              <a:buChar char="q"/>
            </a:pPr>
            <a:r>
              <a:rPr lang="en-GB" sz="2000" b="1" dirty="0" smtClean="0"/>
              <a:t> Supporters:  Huawei/Neul</a:t>
            </a:r>
          </a:p>
        </p:txBody>
      </p:sp>
    </p:spTree>
    <p:extLst>
      <p:ext uri="{BB962C8B-B14F-4D97-AF65-F5344CB8AC3E}">
        <p14:creationId xmlns:p14="http://schemas.microsoft.com/office/powerpoint/2010/main" val="20783275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76808</TotalTime>
  <Pages>15</Pages>
  <Words>805</Words>
  <Application>Microsoft Office PowerPoint</Application>
  <PresentationFormat>自定义</PresentationFormat>
  <Paragraphs>78</Paragraphs>
  <Slides>4</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vt:i4>
      </vt:variant>
    </vt:vector>
  </HeadingPairs>
  <TitlesOfParts>
    <vt:vector size="14" baseType="lpstr">
      <vt:lpstr>ＭＳ Ｐゴシック</vt:lpstr>
      <vt:lpstr>宋体</vt:lpstr>
      <vt:lpstr>宋体</vt:lpstr>
      <vt:lpstr>Arial</vt:lpstr>
      <vt:lpstr>Arial Narrow</vt:lpstr>
      <vt:lpstr>Calibri</vt:lpstr>
      <vt:lpstr>Tahoma</vt:lpstr>
      <vt:lpstr>Times New Roman</vt:lpstr>
      <vt:lpstr>Wingdings</vt:lpstr>
      <vt:lpstr>OMA Template</vt:lpstr>
      <vt:lpstr>OMA-DM-LightweightM2M-2017-0074R02-INP_Aggregation_of_DM_and_service_data  Proposal for Aggregation of DM and service data for data synchronization in LwM2M 1.1 </vt:lpstr>
      <vt:lpstr>Aggregation of DM and service data for data synchronization</vt:lpstr>
      <vt:lpstr>Aggregation of DM and service data for data synchronization</vt:lpstr>
      <vt:lpstr>Aggregation of DM and service data for data synchronization</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Xiaoyang (Ada)</cp:lastModifiedBy>
  <cp:revision>744</cp:revision>
  <cp:lastPrinted>2017-02-03T15:27:40Z</cp:lastPrinted>
  <dcterms:created xsi:type="dcterms:W3CDTF">2002-03-19T14:05:12Z</dcterms:created>
  <dcterms:modified xsi:type="dcterms:W3CDTF">2017-03-21T06:03:03Z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(2)X7n+L+bF0XsZytGmMeRPcVLmScPFKOPO6x9OYz9KAPtT6q8GdTOsYWPAhxPGzTr213FlogRw
q9heD9zmuuI3s70kA212WKitUnHmTYvewuh2rEPxmSXAZtvVd5wzz0eLA01pgF/SKEGr+bOu
30dzsSDkAoaf/DDgX1oMKlg+XGXS7ePWAY/wwqfH3Nff8/0sxzeo5qsshlL2XWkxxbovHKo1
JGwiwZ5nOsQBEuKwZ8</vt:lpwstr>
  </property>
  <property fmtid="{D5CDD505-2E9C-101B-9397-08002B2CF9AE}" pid="3" name="_2015_ms_pID_7253431">
    <vt:lpwstr>sK8gjvDmfisjwk+8RqJo+UzUxTrjypGjgi6dfRQA8u8mB+m7c9qRlG
XrpaQkbk1C9K0lxrakDuJwbu0Y+Z4PjJMYWixVeK4kCVKCVc6Og+Mpa1Bk0nWcbIFZppQeqk
nQx7ZWszg23CIX2SoC8aGqyJqQ6Q9Uo52v5G7foeFyV/lf2e43+KP4a0ePCcgatRmz0QZVrc
o+zzKSQp3MeA1F+Y</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1488445699</vt:lpwstr>
  </property>
</Properties>
</file>