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8"/>
  </p:notesMasterIdLst>
  <p:handoutMasterIdLst>
    <p:handoutMasterId r:id="rId9"/>
  </p:handoutMasterIdLst>
  <p:sldIdLst>
    <p:sldId id="321" r:id="rId2"/>
    <p:sldId id="319" r:id="rId3"/>
    <p:sldId id="320" r:id="rId4"/>
    <p:sldId id="322" r:id="rId5"/>
    <p:sldId id="323" r:id="rId6"/>
    <p:sldId id="324" r:id="rId7"/>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AEA"/>
    <a:srgbClr val="860043"/>
    <a:srgbClr val="330066"/>
    <a:srgbClr val="543800"/>
    <a:srgbClr val="660033"/>
    <a:srgbClr val="FDB5C3"/>
    <a:srgbClr val="99FFCC"/>
    <a:srgbClr val="FFCCCC"/>
    <a:srgbClr val="FEEDCE"/>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224" autoAdjust="0"/>
    <p:restoredTop sz="94624" autoAdjust="0"/>
  </p:normalViewPr>
  <p:slideViewPr>
    <p:cSldViewPr>
      <p:cViewPr varScale="1">
        <p:scale>
          <a:sx n="104" d="100"/>
          <a:sy n="104" d="100"/>
        </p:scale>
        <p:origin x="1470"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428" y="72"/>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2837669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1920080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16877109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3596395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4642552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517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74812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a:ea typeface="ＭＳ Ｐゴシック" panose="020B0600070205080204" pitchFamily="34" charset="-128"/>
              </a:rPr>
              <a:t>OMA-LWM2M-2017-0033-INP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a:latin typeface="Arial Narrow" panose="020B0606020202030204" pitchFamily="34" charset="0"/>
              </a:rPr>
              <a:t/>
            </a:r>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5" r:id="rId13"/>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xiaoyang.xiao@Huawei.com" TargetMode="External"/><Relationship Id="rId2" Type="http://schemas.openxmlformats.org/officeDocument/2006/relationships/image" Target="../media/image2.jpeg"/><Relationship Id="rId1" Type="http://schemas.openxmlformats.org/officeDocument/2006/relationships/slideLayout" Target="../slideLayouts/slideLayout13.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Submitted To:	DM</a:t>
            </a:r>
          </a:p>
          <a:p>
            <a:pPr>
              <a:lnSpc>
                <a:spcPct val="95000"/>
              </a:lnSpc>
              <a:spcAft>
                <a:spcPct val="35000"/>
              </a:spcAft>
            </a:pPr>
            <a:r>
              <a:rPr lang="en-US" altLang="zh-CN" b="1" dirty="0">
                <a:latin typeface="Tahoma" pitchFamily="34" charset="0"/>
                <a:ea typeface="SimSun" pitchFamily="2" charset="-122"/>
              </a:rPr>
              <a:t>	Date:	</a:t>
            </a:r>
            <a:r>
              <a:rPr lang="en-US" altLang="zh-CN" b="1" dirty="0" smtClean="0">
                <a:latin typeface="Tahoma" pitchFamily="34" charset="0"/>
                <a:ea typeface="SimSun" pitchFamily="2" charset="-122"/>
              </a:rPr>
              <a:t>21 March 2017</a:t>
            </a:r>
            <a:r>
              <a:rPr lang="en-US" altLang="zh-CN" b="1" dirty="0">
                <a:latin typeface="Tahoma" pitchFamily="34" charset="0"/>
                <a:ea typeface="SimSun" pitchFamily="2" charset="-122"/>
              </a:rPr>
              <a:t>	</a:t>
            </a: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Ada</a:t>
            </a:r>
            <a:r>
              <a:rPr lang="en-US" altLang="zh-CN" b="1" dirty="0" smtClean="0">
                <a:latin typeface="Tahoma" pitchFamily="34" charset="0"/>
                <a:ea typeface="SimSun" pitchFamily="2" charset="-122"/>
              </a:rPr>
              <a:t>, </a:t>
            </a:r>
            <a:r>
              <a:rPr lang="en-US" altLang="zh-CN" b="1" dirty="0" smtClean="0">
                <a:latin typeface="Tahoma" pitchFamily="34" charset="0"/>
                <a:ea typeface="SimSun" pitchFamily="2" charset="-122"/>
                <a:hlinkClick r:id="rId3"/>
              </a:rPr>
              <a:t>xiaoyang.xiao@Huawei.com</a:t>
            </a:r>
            <a:endParaRPr lang="en-US" altLang="zh-CN" b="1" dirty="0" smtClean="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Source:	</a:t>
            </a:r>
            <a:r>
              <a:rPr lang="en-US" altLang="zh-CN" b="1" dirty="0" smtClean="0">
                <a:latin typeface="Tahoma" pitchFamily="34" charset="0"/>
                <a:ea typeface="SimSun" pitchFamily="2" charset="-122"/>
              </a:rPr>
              <a:t>Huawei</a:t>
            </a:r>
            <a:endParaRPr lang="en-US" altLang="zh-CN" b="1" dirty="0">
              <a:latin typeface="Tahoma" pitchFamily="34" charset="0"/>
              <a:ea typeface="SimSun" pitchFamily="2"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GB" altLang="en-US" sz="1400" dirty="0" smtClean="0"/>
              <a:t>OMA-DM-LightweightM2M-2017-0074R02-INP_Aggregation_of_DM_and_service_data</a:t>
            </a:r>
            <a:r>
              <a:rPr lang="en-US" altLang="zh-CN" sz="2000" dirty="0" smtClean="0">
                <a:ea typeface="SimSun" pitchFamily="2" charset="-122"/>
              </a:rPr>
              <a:t/>
            </a:r>
            <a:br>
              <a:rPr lang="en-US" altLang="zh-CN" sz="2000" dirty="0" smtClean="0">
                <a:ea typeface="SimSun" pitchFamily="2" charset="-122"/>
              </a:rPr>
            </a:br>
            <a:r>
              <a:rPr lang="en-US" altLang="zh-CN" sz="1400" dirty="0" smtClean="0">
                <a:ea typeface="SimSun" pitchFamily="2" charset="-122"/>
              </a:rPr>
              <a:t/>
            </a:r>
            <a:br>
              <a:rPr lang="en-US" altLang="zh-CN" sz="1400" dirty="0" smtClean="0">
                <a:ea typeface="SimSun" pitchFamily="2" charset="-122"/>
              </a:rPr>
            </a:br>
            <a:r>
              <a:rPr lang="en-GB" altLang="en-US" sz="2800" dirty="0" smtClean="0"/>
              <a:t>Proposal for </a:t>
            </a:r>
            <a:r>
              <a:rPr lang="fr-FR" altLang="en-US" sz="2800" dirty="0" smtClean="0">
                <a:ea typeface="ＭＳ Ｐゴシック" panose="020B0600070205080204" pitchFamily="34" charset="-128"/>
              </a:rPr>
              <a:t>Aggregation </a:t>
            </a:r>
            <a:r>
              <a:rPr lang="fr-FR" altLang="en-US" sz="2800" dirty="0">
                <a:ea typeface="ＭＳ Ｐゴシック" panose="020B0600070205080204" pitchFamily="34" charset="-128"/>
              </a:rPr>
              <a:t>of DM and service data for data synchronization</a:t>
            </a:r>
            <a:r>
              <a:rPr lang="en-GB" altLang="en-US" sz="2800" dirty="0" smtClean="0"/>
              <a:t> in LwM2M 1.1</a:t>
            </a:r>
            <a:r>
              <a:rPr lang="en-US" altLang="zh-CN" dirty="0" smtClean="0">
                <a:ea typeface="SimSun" pitchFamily="2" charset="-122"/>
              </a:rPr>
              <a:t/>
            </a:r>
            <a:br>
              <a:rPr lang="en-US" altLang="zh-CN" dirty="0" smtClean="0">
                <a:ea typeface="SimSun" pitchFamily="2" charset="-122"/>
              </a:rPr>
            </a:br>
            <a:endParaRPr lang="en-US" altLang="zh-CN" sz="1800" dirty="0" smtClean="0">
              <a:ea typeface="SimSun"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4"/>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SimSun" pitchFamily="2" charset="-122"/>
                <a:cs typeface="Times New Roman" pitchFamily="18" charset="0"/>
              </a:rPr>
              <a:t>Intellectual Property Rights</a:t>
            </a:r>
          </a:p>
          <a:p>
            <a:pPr>
              <a:spcBef>
                <a:spcPct val="35000"/>
              </a:spcBef>
            </a:pPr>
            <a:r>
              <a:rPr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extLst>
      <p:ext uri="{BB962C8B-B14F-4D97-AF65-F5344CB8AC3E}">
        <p14:creationId xmlns:p14="http://schemas.microsoft.com/office/powerpoint/2010/main" val="16080225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Aggregation of DM and service data for data synchronization</a:t>
            </a:r>
            <a:endParaRPr lang="en-GB" altLang="en-US" sz="1800" dirty="0"/>
          </a:p>
        </p:txBody>
      </p:sp>
      <p:sp>
        <p:nvSpPr>
          <p:cNvPr id="8195" name="Rectangle 5"/>
          <p:cNvSpPr>
            <a:spLocks noGrp="1" noChangeArrowheads="1"/>
          </p:cNvSpPr>
          <p:nvPr>
            <p:ph type="body" idx="1"/>
          </p:nvPr>
        </p:nvSpPr>
        <p:spPr>
          <a:xfrm>
            <a:off x="33337" y="1149350"/>
            <a:ext cx="9220200" cy="5410200"/>
          </a:xfrm>
        </p:spPr>
        <p:txBody>
          <a:bodyPr>
            <a:normAutofit lnSpcReduction="10000"/>
          </a:bodyPr>
          <a:lstStyle/>
          <a:p>
            <a:pPr>
              <a:buClr>
                <a:srgbClr val="C00000"/>
              </a:buClr>
              <a:buFont typeface="Wingdings" panose="05000000000000000000" pitchFamily="2" charset="2"/>
              <a:buChar char="q"/>
            </a:pPr>
            <a:r>
              <a:rPr lang="en-GB" altLang="en-US" sz="2000" b="1" dirty="0" smtClean="0"/>
              <a:t>Rationale : LwM2M 1.0 data </a:t>
            </a:r>
            <a:r>
              <a:rPr lang="fr-FR" altLang="en-US" sz="2000" b="1" dirty="0">
                <a:ea typeface="ＭＳ Ｐゴシック" panose="020B0600070205080204" pitchFamily="34" charset="-128"/>
              </a:rPr>
              <a:t>synchronization</a:t>
            </a:r>
            <a:r>
              <a:rPr lang="fr-FR" altLang="en-US" sz="2000" dirty="0">
                <a:ea typeface="ＭＳ Ｐゴシック" panose="020B0600070205080204" pitchFamily="34" charset="-128"/>
              </a:rPr>
              <a:t> </a:t>
            </a:r>
            <a:r>
              <a:rPr lang="en-GB" altLang="en-US" sz="2000" b="1" dirty="0" smtClean="0"/>
              <a:t>limitation</a:t>
            </a:r>
          </a:p>
          <a:p>
            <a:pPr lvl="1">
              <a:buClr>
                <a:srgbClr val="C00000"/>
              </a:buClr>
              <a:buFont typeface="Wingdings" panose="05000000000000000000" pitchFamily="2" charset="2"/>
              <a:buChar char="q"/>
            </a:pPr>
            <a:r>
              <a:rPr lang="en-GB" altLang="en-US" sz="1600" b="1" dirty="0" smtClean="0"/>
              <a:t> </a:t>
            </a:r>
            <a:r>
              <a:rPr lang="en-GB" altLang="en-US" sz="1600" dirty="0" smtClean="0"/>
              <a:t>There’s a requirement for constrained devices to synchronize their data in a more efficient way especially when using the Cellular IoT bearers, e.g. NB-IoT, EC-MTC, LTE-M to save the battery power and the network bandwidth.</a:t>
            </a:r>
          </a:p>
          <a:p>
            <a:pPr lvl="1">
              <a:buClr>
                <a:srgbClr val="C00000"/>
              </a:buClr>
              <a:buFont typeface="Wingdings" panose="05000000000000000000" pitchFamily="2" charset="2"/>
              <a:buChar char="q"/>
            </a:pPr>
            <a:r>
              <a:rPr lang="en-GB" altLang="en-US" sz="1600" dirty="0" smtClean="0"/>
              <a:t> The data synchronization mechanism from LwM2M Client to LwM2M Server is now using Get or Observe/Notify, which only support to synchronize a data within an Object or an Object Instance or a Resource, and can’t synchronize the resources that belong to different Objects.</a:t>
            </a:r>
          </a:p>
          <a:p>
            <a:pPr lvl="1">
              <a:buClr>
                <a:srgbClr val="C00000"/>
              </a:buClr>
              <a:buFont typeface="Wingdings" panose="05000000000000000000" pitchFamily="2" charset="2"/>
              <a:buChar char="q"/>
            </a:pPr>
            <a:r>
              <a:rPr lang="en-GB" altLang="en-US" sz="1600" dirty="0" smtClean="0"/>
              <a:t> Usually the DM related resources and service data are defined in different objects. For example, for a smart </a:t>
            </a:r>
            <a:r>
              <a:rPr lang="en-GB" altLang="en-US" sz="1600" dirty="0"/>
              <a:t>water meter, </a:t>
            </a:r>
            <a:r>
              <a:rPr lang="en-GB" altLang="en-US" sz="1600" dirty="0" smtClean="0"/>
              <a:t>the </a:t>
            </a:r>
            <a:r>
              <a:rPr lang="en-GB" altLang="en-US" sz="1600" dirty="0"/>
              <a:t>Battery Level resource is defined in Object Device by OMA and the Total Flow Value is defined in a 3</a:t>
            </a:r>
            <a:r>
              <a:rPr lang="en-GB" altLang="en-US" sz="1600" baseline="30000" dirty="0"/>
              <a:t>rd</a:t>
            </a:r>
            <a:r>
              <a:rPr lang="en-GB" altLang="en-US" sz="1600" dirty="0"/>
              <a:t>-party </a:t>
            </a:r>
            <a:r>
              <a:rPr lang="en-GB" altLang="en-US" sz="1600" dirty="0" smtClean="0"/>
              <a:t>Object. When the meter sync its Battery Level and Total Flow Value periodically, it needs at least 2 messages exchange. This is not efficient for the network bandwidth</a:t>
            </a:r>
            <a:r>
              <a:rPr lang="en-GB" altLang="en-US" sz="1600" dirty="0"/>
              <a:t> </a:t>
            </a:r>
            <a:r>
              <a:rPr lang="en-GB" altLang="en-US" sz="1600" dirty="0" smtClean="0"/>
              <a:t>as well as the sleep cycle because of a longer wakeup.</a:t>
            </a:r>
          </a:p>
          <a:p>
            <a:pPr lvl="1">
              <a:buClr>
                <a:srgbClr val="C00000"/>
              </a:buClr>
              <a:buFont typeface="Wingdings" panose="05000000000000000000" pitchFamily="2" charset="2"/>
              <a:buChar char="q"/>
            </a:pPr>
            <a:r>
              <a:rPr lang="en-GB" altLang="en-US" sz="1600" dirty="0"/>
              <a:t> </a:t>
            </a:r>
            <a:r>
              <a:rPr lang="en-GB" altLang="en-US" sz="1600" dirty="0" smtClean="0"/>
              <a:t>One way to resolve the issue mentioned above is to register a 3</a:t>
            </a:r>
            <a:r>
              <a:rPr lang="en-GB" altLang="en-US" sz="1600" baseline="30000" dirty="0" smtClean="0"/>
              <a:t>rd</a:t>
            </a:r>
            <a:r>
              <a:rPr lang="en-GB" altLang="en-US" sz="1600" dirty="0" smtClean="0"/>
              <a:t>-party Object in OMNA which contain both DM and service data. However, there’s no</a:t>
            </a:r>
            <a:r>
              <a:rPr lang="en-GB" altLang="en-US" sz="1600" dirty="0"/>
              <a:t> </a:t>
            </a:r>
            <a:r>
              <a:rPr lang="en-GB" altLang="en-US" sz="1600" dirty="0" smtClean="0"/>
              <a:t>dynamic configuration of the </a:t>
            </a:r>
            <a:r>
              <a:rPr lang="en-GB" altLang="en-US" sz="1600" dirty="0"/>
              <a:t>resources </a:t>
            </a:r>
            <a:r>
              <a:rPr lang="en-GB" altLang="en-US" sz="1600" dirty="0" smtClean="0"/>
              <a:t>in an registered object in LwM2M 1.0 and  all the changes have to go to OMNA. It brings a large amount of maintenance works.</a:t>
            </a:r>
          </a:p>
          <a:p>
            <a:pPr marL="225425" lvl="1" indent="0">
              <a:buClr>
                <a:srgbClr val="C00000"/>
              </a:buClr>
              <a:buNone/>
            </a:pPr>
            <a:endParaRPr lang="en-GB" altLang="en-US" sz="2000" b="1" dirty="0"/>
          </a:p>
          <a:p>
            <a:pPr>
              <a:buClr>
                <a:srgbClr val="C00000"/>
              </a:buClr>
              <a:buFont typeface="Wingdings" panose="05000000000000000000" pitchFamily="2" charset="2"/>
              <a:buChar char="q"/>
            </a:pPr>
            <a:r>
              <a:rPr lang="en-GB" altLang="en-US" sz="2000" b="1" dirty="0"/>
              <a:t> </a:t>
            </a:r>
            <a:r>
              <a:rPr lang="en-GB" altLang="en-US" sz="2000" b="1" dirty="0" smtClean="0"/>
              <a:t>Proposal </a:t>
            </a:r>
            <a:r>
              <a:rPr lang="en-GB" altLang="zh-CN" sz="1800" b="1" dirty="0" smtClean="0"/>
              <a:t>: LwM2M 1.1 should solve the above limitation</a:t>
            </a:r>
          </a:p>
          <a:p>
            <a:pPr lvl="1">
              <a:buClr>
                <a:srgbClr val="C00000"/>
              </a:buClr>
              <a:buFont typeface="Wingdings" panose="05000000000000000000" pitchFamily="2" charset="2"/>
              <a:buChar char="q"/>
            </a:pPr>
            <a:r>
              <a:rPr lang="en-GB" altLang="zh-CN" sz="1600" dirty="0" smtClean="0"/>
              <a:t> A new object should be registered for data sync.</a:t>
            </a:r>
          </a:p>
          <a:p>
            <a:pPr lvl="1">
              <a:buClr>
                <a:srgbClr val="C00000"/>
              </a:buClr>
              <a:buFont typeface="Wingdings" panose="05000000000000000000" pitchFamily="2" charset="2"/>
              <a:buChar char="q"/>
            </a:pPr>
            <a:r>
              <a:rPr lang="en-GB" altLang="zh-CN" sz="1600" dirty="0" smtClean="0"/>
              <a:t> The resources to be synchronized can be configured in the D</a:t>
            </a:r>
            <a:r>
              <a:rPr lang="en-GB" altLang="zh-CN" sz="1600" dirty="0" smtClean="0"/>
              <a:t>ata </a:t>
            </a:r>
            <a:r>
              <a:rPr lang="en-GB" sz="1600" dirty="0">
                <a:ea typeface="Times New Roman" panose="02020603050405020304" pitchFamily="18" charset="0"/>
                <a:cs typeface="Times New Roman" panose="02020603050405020304" pitchFamily="18" charset="0"/>
              </a:rPr>
              <a:t>Aggregation </a:t>
            </a:r>
            <a:r>
              <a:rPr lang="en-GB" altLang="zh-CN" sz="1600" dirty="0" smtClean="0"/>
              <a:t>object </a:t>
            </a:r>
            <a:r>
              <a:rPr lang="en-GB" altLang="zh-CN" sz="1600" dirty="0" smtClean="0"/>
              <a:t>dynamically.</a:t>
            </a:r>
          </a:p>
          <a:p>
            <a:pPr lvl="1">
              <a:buClr>
                <a:srgbClr val="C00000"/>
              </a:buClr>
              <a:buFont typeface="Wingdings" panose="05000000000000000000" pitchFamily="2" charset="2"/>
              <a:buChar char="q"/>
            </a:pPr>
            <a:r>
              <a:rPr lang="en-GB" altLang="zh-CN" sz="1600" dirty="0"/>
              <a:t> This </a:t>
            </a:r>
            <a:r>
              <a:rPr lang="en-GB" altLang="zh-CN" sz="1600" dirty="0" smtClean="0"/>
              <a:t>Data </a:t>
            </a:r>
            <a:r>
              <a:rPr lang="en-GB" sz="1600" dirty="0">
                <a:ea typeface="Times New Roman" panose="02020603050405020304" pitchFamily="18" charset="0"/>
                <a:cs typeface="Times New Roman" panose="02020603050405020304" pitchFamily="18" charset="0"/>
              </a:rPr>
              <a:t>Aggregation </a:t>
            </a:r>
            <a:r>
              <a:rPr lang="en-GB" altLang="zh-CN" sz="1600" dirty="0" smtClean="0"/>
              <a:t>object </a:t>
            </a:r>
            <a:r>
              <a:rPr lang="en-GB" altLang="zh-CN" sz="1600" dirty="0"/>
              <a:t>should support multiple instances, each instance represents a single resource in an existing object that can contain device management resource or service resource. </a:t>
            </a:r>
          </a:p>
          <a:p>
            <a:pPr lvl="1">
              <a:buClr>
                <a:srgbClr val="C00000"/>
              </a:buClr>
              <a:buFont typeface="Wingdings" panose="05000000000000000000" pitchFamily="2" charset="2"/>
              <a:buChar char="q"/>
            </a:pPr>
            <a:endParaRPr lang="en-GB" altLang="zh-CN" sz="1600" dirty="0" smtClean="0"/>
          </a:p>
          <a:p>
            <a:pPr lvl="1">
              <a:buClr>
                <a:srgbClr val="C00000"/>
              </a:buClr>
              <a:buFont typeface="Wingdings" panose="05000000000000000000" pitchFamily="2" charset="2"/>
              <a:buChar char="q"/>
            </a:pPr>
            <a:endParaRPr lang="en-GB" altLang="zh-CN" sz="1600" dirty="0" smtClean="0"/>
          </a:p>
          <a:p>
            <a:pPr lvl="1">
              <a:buClr>
                <a:srgbClr val="C00000"/>
              </a:buClr>
              <a:buFont typeface="Wingdings" panose="05000000000000000000" pitchFamily="2" charset="2"/>
              <a:buChar char="q"/>
            </a:pPr>
            <a:endParaRPr lang="en-GB" altLang="zh-CN" sz="1400" b="1"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Aggregation </a:t>
            </a:r>
            <a:r>
              <a:rPr lang="fr-FR" altLang="en-US" dirty="0">
                <a:ea typeface="ＭＳ Ｐゴシック" panose="020B0600070205080204" pitchFamily="34" charset="-128"/>
              </a:rPr>
              <a:t>of DM and service data for data synchronization</a:t>
            </a:r>
            <a:endParaRPr lang="en-GB" altLang="en-US" sz="1800" dirty="0"/>
          </a:p>
        </p:txBody>
      </p:sp>
      <p:sp>
        <p:nvSpPr>
          <p:cNvPr id="8195" name="Rectangle 5"/>
          <p:cNvSpPr>
            <a:spLocks noGrp="1" noChangeArrowheads="1"/>
          </p:cNvSpPr>
          <p:nvPr>
            <p:ph type="body" idx="1"/>
          </p:nvPr>
        </p:nvSpPr>
        <p:spPr>
          <a:xfrm>
            <a:off x="0" y="1149350"/>
            <a:ext cx="9220200" cy="5410200"/>
          </a:xfrm>
        </p:spPr>
        <p:txBody>
          <a:bodyPr>
            <a:normAutofit/>
          </a:bodyPr>
          <a:lstStyle/>
          <a:p>
            <a:pPr>
              <a:buClr>
                <a:srgbClr val="C00000"/>
              </a:buClr>
              <a:buFont typeface="Wingdings" panose="05000000000000000000" pitchFamily="2" charset="2"/>
              <a:buChar char="q"/>
            </a:pPr>
            <a:r>
              <a:rPr lang="en-GB" sz="2000" b="1" dirty="0" smtClean="0"/>
              <a:t> </a:t>
            </a:r>
            <a:r>
              <a:rPr lang="en-GB" sz="2000" b="1" dirty="0" smtClean="0">
                <a:ea typeface="Times New Roman" panose="02020603050405020304" pitchFamily="18" charset="0"/>
                <a:cs typeface="Times New Roman" panose="02020603050405020304" pitchFamily="18" charset="0"/>
              </a:rPr>
              <a:t>Illustration: </a:t>
            </a:r>
          </a:p>
          <a:p>
            <a:pPr lvl="1">
              <a:buClr>
                <a:srgbClr val="C00000"/>
              </a:buClr>
              <a:buFont typeface="Wingdings" panose="05000000000000000000" pitchFamily="2" charset="2"/>
              <a:buChar char="q"/>
            </a:pPr>
            <a:r>
              <a:rPr lang="en-GB" sz="1600" dirty="0" smtClean="0">
                <a:ea typeface="Times New Roman" panose="02020603050405020304" pitchFamily="18" charset="0"/>
                <a:cs typeface="Times New Roman" panose="02020603050405020304" pitchFamily="18" charset="0"/>
              </a:rPr>
              <a:t>  The resource definition of the data sync object could be like this:</a:t>
            </a:r>
          </a:p>
          <a:p>
            <a:pPr lvl="1">
              <a:buClr>
                <a:srgbClr val="C00000"/>
              </a:buClr>
              <a:buFont typeface="Wingdings" panose="05000000000000000000" pitchFamily="2" charset="2"/>
              <a:buChar char="q"/>
            </a:pPr>
            <a:endParaRPr lang="en-GB" sz="1600" dirty="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q"/>
            </a:pPr>
            <a:endParaRPr lang="en-GB" sz="1600" dirty="0" smtClean="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q"/>
            </a:pPr>
            <a:endParaRPr lang="en-GB" sz="1600" dirty="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q"/>
            </a:pPr>
            <a:endParaRPr lang="en-GB" sz="1600" dirty="0" smtClean="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q"/>
            </a:pPr>
            <a:endParaRPr lang="en-GB" sz="1600" dirty="0" smtClean="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q"/>
            </a:pPr>
            <a:endParaRPr lang="en-GB" sz="1600" dirty="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q"/>
            </a:pPr>
            <a:r>
              <a:rPr lang="en-GB" sz="1600" dirty="0" smtClean="0">
                <a:ea typeface="Times New Roman" panose="02020603050405020304" pitchFamily="18" charset="0"/>
                <a:cs typeface="Times New Roman" panose="02020603050405020304" pitchFamily="18" charset="0"/>
              </a:rPr>
              <a:t>1. Assume the Data Aggregation object ID is 100, and we create one Data </a:t>
            </a:r>
          </a:p>
          <a:p>
            <a:pPr marL="225425" lvl="1" indent="0">
              <a:buClr>
                <a:srgbClr val="C00000"/>
              </a:buClr>
              <a:buNone/>
            </a:pPr>
            <a:r>
              <a:rPr lang="en-GB" sz="1600" dirty="0">
                <a:ea typeface="Times New Roman" panose="02020603050405020304" pitchFamily="18" charset="0"/>
                <a:cs typeface="Times New Roman" panose="02020603050405020304" pitchFamily="18" charset="0"/>
              </a:rPr>
              <a:t>Aggregation object </a:t>
            </a:r>
            <a:r>
              <a:rPr lang="en-GB" sz="1600" dirty="0" smtClean="0">
                <a:ea typeface="Times New Roman" panose="02020603050405020304" pitchFamily="18" charset="0"/>
                <a:cs typeface="Times New Roman" panose="02020603050405020304" pitchFamily="18" charset="0"/>
              </a:rPr>
              <a:t>instance</a:t>
            </a:r>
          </a:p>
          <a:p>
            <a:pPr lvl="1">
              <a:buClr>
                <a:srgbClr val="C00000"/>
              </a:buClr>
              <a:buFont typeface="Wingdings" panose="05000000000000000000" pitchFamily="2" charset="2"/>
              <a:buChar char="q"/>
            </a:pPr>
            <a:r>
              <a:rPr lang="en-GB" sz="1600" dirty="0">
                <a:ea typeface="Times New Roman" panose="02020603050405020304" pitchFamily="18" charset="0"/>
                <a:cs typeface="Times New Roman" panose="02020603050405020304" pitchFamily="18" charset="0"/>
              </a:rPr>
              <a:t>2</a:t>
            </a:r>
            <a:r>
              <a:rPr lang="en-GB" sz="1600" dirty="0" smtClean="0">
                <a:ea typeface="Times New Roman" panose="02020603050405020304" pitchFamily="18" charset="0"/>
                <a:cs typeface="Times New Roman" panose="02020603050405020304" pitchFamily="18" charset="0"/>
              </a:rPr>
              <a:t>. Configure the DM data Battery Level from /3/0/9 to the first pair of name/value.</a:t>
            </a:r>
          </a:p>
          <a:p>
            <a:pPr lvl="1">
              <a:buClr>
                <a:srgbClr val="C00000"/>
              </a:buClr>
              <a:buFont typeface="Wingdings" panose="05000000000000000000" pitchFamily="2" charset="2"/>
              <a:buChar char="q"/>
            </a:pPr>
            <a:r>
              <a:rPr lang="en-GB" sz="1600" dirty="0" smtClean="0">
                <a:ea typeface="Times New Roman" panose="02020603050405020304" pitchFamily="18" charset="0"/>
                <a:cs typeface="Times New Roman" panose="02020603050405020304" pitchFamily="18" charset="0"/>
              </a:rPr>
              <a:t>3. Configure the service data Fill Level from /3000/0/1 to the second </a:t>
            </a:r>
            <a:r>
              <a:rPr lang="en-GB" sz="1600" dirty="0">
                <a:ea typeface="Times New Roman" panose="02020603050405020304" pitchFamily="18" charset="0"/>
                <a:cs typeface="Times New Roman" panose="02020603050405020304" pitchFamily="18" charset="0"/>
              </a:rPr>
              <a:t>first pair of </a:t>
            </a:r>
            <a:endParaRPr lang="en-GB" sz="1600" dirty="0" smtClean="0">
              <a:ea typeface="Times New Roman" panose="02020603050405020304" pitchFamily="18" charset="0"/>
              <a:cs typeface="Times New Roman" panose="02020603050405020304" pitchFamily="18" charset="0"/>
            </a:endParaRPr>
          </a:p>
          <a:p>
            <a:pPr marL="225425" lvl="1" indent="0">
              <a:buClr>
                <a:srgbClr val="C00000"/>
              </a:buClr>
              <a:buNone/>
            </a:pPr>
            <a:r>
              <a:rPr lang="en-GB" sz="1600" dirty="0" smtClean="0">
                <a:ea typeface="Times New Roman" panose="02020603050405020304" pitchFamily="18" charset="0"/>
                <a:cs typeface="Times New Roman" panose="02020603050405020304" pitchFamily="18" charset="0"/>
              </a:rPr>
              <a:t>name/value</a:t>
            </a:r>
            <a:r>
              <a:rPr lang="en-GB" sz="1600" dirty="0">
                <a:ea typeface="Times New Roman" panose="02020603050405020304" pitchFamily="18" charset="0"/>
                <a:cs typeface="Times New Roman" panose="02020603050405020304" pitchFamily="18" charset="0"/>
              </a:rPr>
              <a:t>.(</a:t>
            </a:r>
            <a:r>
              <a:rPr lang="en-GB" sz="1600" dirty="0" smtClean="0">
                <a:ea typeface="Times New Roman" panose="02020603050405020304" pitchFamily="18" charset="0"/>
                <a:cs typeface="Times New Roman" panose="02020603050405020304" pitchFamily="18" charset="0"/>
              </a:rPr>
              <a:t>assume the service object ID is 3000)</a:t>
            </a:r>
          </a:p>
          <a:p>
            <a:pPr lvl="1">
              <a:buClr>
                <a:srgbClr val="C00000"/>
              </a:buClr>
              <a:buFont typeface="Wingdings" panose="05000000000000000000" pitchFamily="2" charset="2"/>
              <a:buChar char="q"/>
            </a:pPr>
            <a:r>
              <a:rPr lang="en-GB" sz="1600" dirty="0">
                <a:ea typeface="Times New Roman" panose="02020603050405020304" pitchFamily="18" charset="0"/>
                <a:cs typeface="Times New Roman" panose="02020603050405020304" pitchFamily="18" charset="0"/>
              </a:rPr>
              <a:t>4</a:t>
            </a:r>
            <a:r>
              <a:rPr lang="en-GB" sz="1600" dirty="0" smtClean="0">
                <a:ea typeface="Times New Roman" panose="02020603050405020304" pitchFamily="18" charset="0"/>
                <a:cs typeface="Times New Roman" panose="02020603050405020304" pitchFamily="18" charset="0"/>
              </a:rPr>
              <a:t>. Retrieve the Data </a:t>
            </a:r>
            <a:r>
              <a:rPr lang="en-GB" sz="1600" dirty="0">
                <a:ea typeface="Times New Roman" panose="02020603050405020304" pitchFamily="18" charset="0"/>
                <a:cs typeface="Times New Roman" panose="02020603050405020304" pitchFamily="18" charset="0"/>
              </a:rPr>
              <a:t>Aggregation object </a:t>
            </a:r>
            <a:r>
              <a:rPr lang="en-GB" sz="1600" dirty="0" smtClean="0">
                <a:ea typeface="Times New Roman" panose="02020603050405020304" pitchFamily="18" charset="0"/>
                <a:cs typeface="Times New Roman" panose="02020603050405020304" pitchFamily="18" charset="0"/>
              </a:rPr>
              <a:t>using GET method, to get both DM and </a:t>
            </a:r>
          </a:p>
          <a:p>
            <a:pPr marL="225425" lvl="1" indent="0">
              <a:buClr>
                <a:srgbClr val="C00000"/>
              </a:buClr>
              <a:buNone/>
            </a:pPr>
            <a:r>
              <a:rPr lang="en-GB" sz="1600" dirty="0" smtClean="0">
                <a:ea typeface="Times New Roman" panose="02020603050405020304" pitchFamily="18" charset="0"/>
                <a:cs typeface="Times New Roman" panose="02020603050405020304" pitchFamily="18" charset="0"/>
              </a:rPr>
              <a:t>service data in a single message</a:t>
            </a:r>
          </a:p>
          <a:p>
            <a:pPr lvl="1">
              <a:buClr>
                <a:srgbClr val="C00000"/>
              </a:buClr>
              <a:buFont typeface="Wingdings" panose="05000000000000000000" pitchFamily="2" charset="2"/>
              <a:buChar char="q"/>
            </a:pPr>
            <a:endParaRPr lang="en-GB" sz="1200" dirty="0" smtClean="0">
              <a:ea typeface="Times New Roman" panose="02020603050405020304" pitchFamily="18" charset="0"/>
              <a:cs typeface="Times New Roman" panose="02020603050405020304"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3441754792"/>
              </p:ext>
            </p:extLst>
          </p:nvPr>
        </p:nvGraphicFramePr>
        <p:xfrm>
          <a:off x="328180" y="2476500"/>
          <a:ext cx="8909049" cy="1178706"/>
        </p:xfrm>
        <a:graphic>
          <a:graphicData uri="http://schemas.openxmlformats.org/drawingml/2006/table">
            <a:tbl>
              <a:tblPr firstRow="1" firstCol="1" bandRow="1"/>
              <a:tblGrid>
                <a:gridCol w="260349"/>
                <a:gridCol w="457200"/>
                <a:gridCol w="740208"/>
                <a:gridCol w="685800"/>
                <a:gridCol w="685800"/>
                <a:gridCol w="533400"/>
                <a:gridCol w="838200"/>
                <a:gridCol w="398577"/>
                <a:gridCol w="4309515"/>
              </a:tblGrid>
              <a:tr h="274587">
                <a:tc>
                  <a:txBody>
                    <a:bodyPr/>
                    <a:lstStyle/>
                    <a:p>
                      <a:pPr marL="36195" marR="36195" algn="ctr">
                        <a:spcBef>
                          <a:spcPts val="600"/>
                        </a:spcBef>
                        <a:spcAft>
                          <a:spcPts val="0"/>
                        </a:spcAft>
                      </a:pPr>
                      <a:r>
                        <a:rPr lang="en-GB" sz="900" b="1" dirty="0">
                          <a:solidFill>
                            <a:srgbClr val="000000"/>
                          </a:solidFill>
                          <a:effectLst/>
                          <a:latin typeface="Arial" panose="020B0604020202020204" pitchFamily="34" charset="0"/>
                          <a:ea typeface="宋体" panose="02010600030101010101" pitchFamily="2" charset="-122"/>
                        </a:rPr>
                        <a:t>ID</a:t>
                      </a:r>
                      <a:endParaRPr lang="en-US" sz="1000" dirty="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a:solidFill>
                            <a:srgbClr val="000000"/>
                          </a:solidFill>
                          <a:effectLst/>
                          <a:latin typeface="Arial" panose="020B0604020202020204" pitchFamily="34" charset="0"/>
                          <a:ea typeface="宋体" panose="02010600030101010101" pitchFamily="2" charset="-122"/>
                        </a:rPr>
                        <a:t>Name</a:t>
                      </a:r>
                      <a:endParaRPr lang="en-US" sz="100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dirty="0">
                          <a:solidFill>
                            <a:srgbClr val="000000"/>
                          </a:solidFill>
                          <a:effectLst/>
                          <a:latin typeface="Arial" panose="020B0604020202020204" pitchFamily="34" charset="0"/>
                          <a:ea typeface="宋体" panose="02010600030101010101" pitchFamily="2" charset="-122"/>
                        </a:rPr>
                        <a:t>Operations</a:t>
                      </a:r>
                      <a:endParaRPr lang="en-US" sz="1000" dirty="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a:solidFill>
                            <a:srgbClr val="000000"/>
                          </a:solidFill>
                          <a:effectLst/>
                          <a:latin typeface="Arial" panose="020B0604020202020204" pitchFamily="34" charset="0"/>
                          <a:ea typeface="宋体" panose="02010600030101010101" pitchFamily="2" charset="-122"/>
                        </a:rPr>
                        <a:t>Instances</a:t>
                      </a:r>
                      <a:endParaRPr lang="en-US" sz="100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dirty="0">
                          <a:solidFill>
                            <a:srgbClr val="000000"/>
                          </a:solidFill>
                          <a:effectLst/>
                          <a:latin typeface="Arial" panose="020B0604020202020204" pitchFamily="34" charset="0"/>
                          <a:ea typeface="宋体" panose="02010600030101010101" pitchFamily="2" charset="-122"/>
                        </a:rPr>
                        <a:t>Mandatory</a:t>
                      </a:r>
                      <a:endParaRPr lang="en-US" sz="1000" dirty="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a:solidFill>
                            <a:srgbClr val="000000"/>
                          </a:solidFill>
                          <a:effectLst/>
                          <a:latin typeface="Arial" panose="020B0604020202020204" pitchFamily="34" charset="0"/>
                          <a:ea typeface="宋体" panose="02010600030101010101" pitchFamily="2" charset="-122"/>
                        </a:rPr>
                        <a:t>Type</a:t>
                      </a:r>
                      <a:endParaRPr lang="en-US" sz="100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dirty="0">
                          <a:solidFill>
                            <a:srgbClr val="000000"/>
                          </a:solidFill>
                          <a:effectLst/>
                          <a:latin typeface="Arial" panose="020B0604020202020204" pitchFamily="34" charset="0"/>
                          <a:ea typeface="宋体" panose="02010600030101010101" pitchFamily="2" charset="-122"/>
                        </a:rPr>
                        <a:t>Range or Enumeration</a:t>
                      </a:r>
                      <a:endParaRPr lang="en-US" sz="1000" dirty="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dirty="0">
                          <a:solidFill>
                            <a:srgbClr val="000000"/>
                          </a:solidFill>
                          <a:effectLst/>
                          <a:latin typeface="Arial" panose="020B0604020202020204" pitchFamily="34" charset="0"/>
                          <a:ea typeface="宋体" panose="02010600030101010101" pitchFamily="2" charset="-122"/>
                        </a:rPr>
                        <a:t>Units</a:t>
                      </a:r>
                      <a:endParaRPr lang="en-US" sz="1000" dirty="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marL="36195" marR="36195" algn="ctr">
                        <a:spcBef>
                          <a:spcPts val="600"/>
                        </a:spcBef>
                        <a:spcAft>
                          <a:spcPts val="0"/>
                        </a:spcAft>
                      </a:pPr>
                      <a:r>
                        <a:rPr lang="en-GB" sz="900" b="1" dirty="0">
                          <a:solidFill>
                            <a:srgbClr val="000000"/>
                          </a:solidFill>
                          <a:effectLst/>
                          <a:latin typeface="Arial" panose="020B0604020202020204" pitchFamily="34" charset="0"/>
                          <a:ea typeface="宋体" panose="02010600030101010101" pitchFamily="2" charset="-122"/>
                        </a:rPr>
                        <a:t>Description</a:t>
                      </a:r>
                      <a:endParaRPr lang="en-US" sz="1000" dirty="0">
                        <a:effectLst/>
                        <a:latin typeface="Times New Roman" panose="02020603050405020304" pitchFamily="18" charset="0"/>
                        <a:ea typeface="宋体" panose="02010600030101010101" pitchFamily="2" charset="-122"/>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r>
              <a:tr h="274587">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0</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Name</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lgn="ctr">
                        <a:spcBef>
                          <a:spcPts val="600"/>
                        </a:spcBef>
                        <a:spcAft>
                          <a:spcPts val="0"/>
                        </a:spcAft>
                      </a:pPr>
                      <a:r>
                        <a:rPr lang="en-GB" sz="900" dirty="0">
                          <a:solidFill>
                            <a:srgbClr val="FF0000"/>
                          </a:solidFill>
                          <a:effectLst/>
                          <a:latin typeface="Arial" panose="020B0604020202020204" pitchFamily="34" charset="0"/>
                          <a:ea typeface="宋体" panose="02010600030101010101" pitchFamily="2" charset="-122"/>
                        </a:rPr>
                        <a:t>RW</a:t>
                      </a:r>
                      <a:endParaRPr lang="en-US" sz="1000" dirty="0">
                        <a:solidFill>
                          <a:srgbClr val="FF0000"/>
                        </a:solidFill>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smtClean="0">
                          <a:solidFill>
                            <a:srgbClr val="FF0000"/>
                          </a:solidFill>
                          <a:effectLst/>
                          <a:latin typeface="Arial" panose="020B0604020202020204" pitchFamily="34" charset="0"/>
                          <a:ea typeface="宋体" panose="02010600030101010101" pitchFamily="2" charset="-122"/>
                        </a:rPr>
                        <a:t>multiple</a:t>
                      </a:r>
                      <a:endParaRPr lang="en-US" sz="1000" dirty="0">
                        <a:solidFill>
                          <a:srgbClr val="FF0000"/>
                        </a:solidFill>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Mandatory</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String</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000">
                        <a:effectLst/>
                        <a:latin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000">
                        <a:effectLst/>
                        <a:latin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The resource defined in another object. For example, when it refers to the ‘Battery Level’ resource in the ‘Device’ Object, this data name should be /3/0/9  </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91966">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1</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Value</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lgn="ctr">
                        <a:spcBef>
                          <a:spcPts val="600"/>
                        </a:spcBef>
                        <a:spcAft>
                          <a:spcPts val="0"/>
                        </a:spcAft>
                      </a:pPr>
                      <a:r>
                        <a:rPr lang="en-GB" sz="900" dirty="0">
                          <a:solidFill>
                            <a:srgbClr val="FF0000"/>
                          </a:solidFill>
                          <a:effectLst/>
                          <a:latin typeface="Arial" panose="020B0604020202020204" pitchFamily="34" charset="0"/>
                          <a:ea typeface="宋体" panose="02010600030101010101" pitchFamily="2" charset="-122"/>
                        </a:rPr>
                        <a:t>RW</a:t>
                      </a:r>
                      <a:endParaRPr lang="en-US" sz="1000" dirty="0">
                        <a:solidFill>
                          <a:srgbClr val="FF0000"/>
                        </a:solidFill>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smtClean="0">
                          <a:solidFill>
                            <a:srgbClr val="FF0000"/>
                          </a:solidFill>
                          <a:effectLst/>
                          <a:latin typeface="Arial" panose="020B0604020202020204" pitchFamily="34" charset="0"/>
                          <a:ea typeface="宋体" panose="02010600030101010101" pitchFamily="2" charset="-122"/>
                        </a:rPr>
                        <a:t>multiple</a:t>
                      </a:r>
                      <a:endParaRPr lang="en-US" sz="1000" dirty="0">
                        <a:solidFill>
                          <a:srgbClr val="FF0000"/>
                        </a:solidFill>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Mandatory</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Opaque</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6195"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 </a:t>
                      </a:r>
                      <a:endParaRPr lang="en-US" sz="1000" dirty="0">
                        <a:effectLst/>
                        <a:latin typeface="Times New Roman" panose="02020603050405020304" pitchFamily="18" charset="0"/>
                        <a:ea typeface="宋体" panose="02010600030101010101" pitchFamily="2" charset="-122"/>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en-US" sz="1000" dirty="0">
                        <a:effectLst/>
                        <a:latin typeface="Times New Roman" panose="02020603050405020304" pitchFamily="18"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R="36195">
                        <a:spcBef>
                          <a:spcPts val="600"/>
                        </a:spcBef>
                        <a:spcAft>
                          <a:spcPts val="0"/>
                        </a:spcAft>
                      </a:pPr>
                      <a:r>
                        <a:rPr lang="en-GB" sz="900" dirty="0">
                          <a:solidFill>
                            <a:srgbClr val="000000"/>
                          </a:solidFill>
                          <a:effectLst/>
                          <a:latin typeface="Arial" panose="020B0604020202020204" pitchFamily="34" charset="0"/>
                          <a:ea typeface="宋体" panose="02010600030101010101" pitchFamily="2" charset="-122"/>
                        </a:rPr>
                        <a:t>The data value relates to the data name. For example, if the value in /3/0/9 then this value maybe 30, which means 30</a:t>
                      </a:r>
                      <a:r>
                        <a:rPr lang="en-GB" sz="900" dirty="0" smtClean="0">
                          <a:solidFill>
                            <a:srgbClr val="000000"/>
                          </a:solidFill>
                          <a:effectLst/>
                          <a:latin typeface="Arial" panose="020B0604020202020204" pitchFamily="34" charset="0"/>
                          <a:ea typeface="宋体" panose="02010600030101010101" pitchFamily="2" charset="-122"/>
                        </a:rPr>
                        <a:t>%. </a:t>
                      </a:r>
                      <a:r>
                        <a:rPr lang="en-GB" sz="900" kern="1200" dirty="0" smtClean="0">
                          <a:solidFill>
                            <a:srgbClr val="FF0000"/>
                          </a:solidFill>
                          <a:effectLst/>
                          <a:latin typeface="Arial" panose="020B0604020202020204" pitchFamily="34" charset="0"/>
                          <a:ea typeface="宋体" panose="02010600030101010101" pitchFamily="2" charset="-122"/>
                          <a:cs typeface="+mn-cs"/>
                        </a:rPr>
                        <a:t>And the sequence of the “value” resource instances is the same as the the sequence of the “name” resource instances which relate to the “value” resource instance.</a:t>
                      </a:r>
                      <a:endParaRPr lang="en-US" sz="900" kern="1200" dirty="0">
                        <a:solidFill>
                          <a:srgbClr val="FF0000"/>
                        </a:solidFill>
                        <a:effectLst/>
                        <a:latin typeface="Arial" panose="020B0604020202020204" pitchFamily="34" charset="0"/>
                        <a:ea typeface="宋体" panose="02010600030101010101" pitchFamily="2" charset="-122"/>
                        <a:cs typeface="+mn-cs"/>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pic>
        <p:nvPicPr>
          <p:cNvPr id="2" name="图片 1"/>
          <p:cNvPicPr>
            <a:picLocks noChangeAspect="1"/>
          </p:cNvPicPr>
          <p:nvPr/>
        </p:nvPicPr>
        <p:blipFill>
          <a:blip r:embed="rId3"/>
          <a:stretch>
            <a:fillRect/>
          </a:stretch>
        </p:blipFill>
        <p:spPr>
          <a:xfrm>
            <a:off x="2776537" y="5645150"/>
            <a:ext cx="3533919" cy="838200"/>
          </a:xfrm>
          <a:prstGeom prst="rect">
            <a:avLst/>
          </a:prstGeom>
        </p:spPr>
      </p:pic>
      <p:graphicFrame>
        <p:nvGraphicFramePr>
          <p:cNvPr id="7" name="表格 6"/>
          <p:cNvGraphicFramePr>
            <a:graphicFrameLocks noGrp="1"/>
          </p:cNvGraphicFramePr>
          <p:nvPr>
            <p:extLst>
              <p:ext uri="{D42A27DB-BD31-4B8C-83A1-F6EECF244321}">
                <p14:modId xmlns:p14="http://schemas.microsoft.com/office/powerpoint/2010/main" val="430859887"/>
              </p:ext>
            </p:extLst>
          </p:nvPr>
        </p:nvGraphicFramePr>
        <p:xfrm>
          <a:off x="344489" y="1850693"/>
          <a:ext cx="8528047" cy="534064"/>
        </p:xfrm>
        <a:graphic>
          <a:graphicData uri="http://schemas.openxmlformats.org/drawingml/2006/table">
            <a:tbl>
              <a:tblPr/>
              <a:tblGrid>
                <a:gridCol w="1659823"/>
                <a:gridCol w="1717056"/>
                <a:gridCol w="1717056"/>
                <a:gridCol w="1717056"/>
                <a:gridCol w="1717056"/>
              </a:tblGrid>
              <a:tr h="235286">
                <a:tc>
                  <a:txBody>
                    <a:bodyPr/>
                    <a:lstStyle/>
                    <a:p>
                      <a:pPr algn="just">
                        <a:spcBef>
                          <a:spcPts val="600"/>
                        </a:spcBef>
                        <a:spcAft>
                          <a:spcPts val="300"/>
                        </a:spcAft>
                      </a:pPr>
                      <a:r>
                        <a:rPr lang="en-US" sz="1050" b="1" kern="100" dirty="0">
                          <a:solidFill>
                            <a:srgbClr val="000000"/>
                          </a:solidFill>
                          <a:latin typeface="Arial"/>
                          <a:ea typeface="宋体"/>
                          <a:cs typeface="Times New Roman"/>
                        </a:rPr>
                        <a:t>Name</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050" b="1" kern="100" dirty="0">
                          <a:solidFill>
                            <a:srgbClr val="000000"/>
                          </a:solidFill>
                          <a:latin typeface="Arial"/>
                          <a:ea typeface="宋体"/>
                          <a:cs typeface="Times New Roman"/>
                        </a:rPr>
                        <a:t>Object ID</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050" b="1" kern="100" dirty="0">
                          <a:solidFill>
                            <a:srgbClr val="000000"/>
                          </a:solidFill>
                          <a:latin typeface="Arial"/>
                          <a:ea typeface="宋体"/>
                          <a:cs typeface="Times New Roman"/>
                        </a:rPr>
                        <a:t>Instances</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050" b="1" kern="100" dirty="0">
                          <a:solidFill>
                            <a:srgbClr val="000000"/>
                          </a:solidFill>
                          <a:latin typeface="Arial"/>
                          <a:ea typeface="宋体"/>
                          <a:cs typeface="Times New Roman"/>
                        </a:rPr>
                        <a:t>Mandatory</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050" b="1" kern="100">
                          <a:solidFill>
                            <a:srgbClr val="000000"/>
                          </a:solidFill>
                          <a:latin typeface="Arial"/>
                          <a:ea typeface="宋体"/>
                          <a:cs typeface="Times New Roman"/>
                        </a:rPr>
                        <a:t>Object URN</a:t>
                      </a:r>
                      <a:endParaRPr lang="zh-CN" sz="1050" kern="10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r>
              <a:tr h="298778">
                <a:tc>
                  <a:txBody>
                    <a:bodyPr/>
                    <a:lstStyle/>
                    <a:p>
                      <a:pPr algn="just">
                        <a:spcBef>
                          <a:spcPts val="600"/>
                        </a:spcBef>
                        <a:spcAft>
                          <a:spcPts val="300"/>
                        </a:spcAft>
                      </a:pPr>
                      <a:r>
                        <a:rPr lang="en-GB" sz="1050" dirty="0" smtClean="0">
                          <a:ea typeface="Times New Roman" panose="02020603050405020304" pitchFamily="18" charset="0"/>
                          <a:cs typeface="Times New Roman" panose="02020603050405020304" pitchFamily="18" charset="0"/>
                        </a:rPr>
                        <a:t>Data Aggregation</a:t>
                      </a:r>
                      <a:endParaRPr lang="zh-CN" sz="1050" kern="100" dirty="0">
                        <a:solidFill>
                          <a:schemeClr val="tx1"/>
                        </a:solidFill>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US" altLang="zh-CN" sz="1050" kern="100" dirty="0" smtClean="0">
                          <a:solidFill>
                            <a:srgbClr val="000000"/>
                          </a:solidFill>
                          <a:latin typeface="Arial"/>
                          <a:ea typeface="宋体"/>
                          <a:cs typeface="Times New Roman"/>
                        </a:rPr>
                        <a:t>100?</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US" altLang="zh-CN" sz="1050" kern="100" dirty="0" smtClean="0">
                          <a:latin typeface="Calibri"/>
                          <a:ea typeface="宋体"/>
                          <a:cs typeface="Times New Roman"/>
                        </a:rPr>
                        <a:t>multiple</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US" sz="1050" kern="100" dirty="0">
                          <a:solidFill>
                            <a:srgbClr val="000000"/>
                          </a:solidFill>
                          <a:latin typeface="Arial"/>
                          <a:ea typeface="宋体"/>
                          <a:cs typeface="Times New Roman"/>
                        </a:rPr>
                        <a:t>Optional</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US" sz="1050" kern="100" dirty="0" smtClean="0">
                          <a:latin typeface="Arial"/>
                          <a:ea typeface="宋体"/>
                          <a:cs typeface="Times New Roman"/>
                        </a:rPr>
                        <a:t>urn:oma:lwm2m:</a:t>
                      </a:r>
                      <a:r>
                        <a:rPr lang="en-US" altLang="zh-CN" sz="1050" kern="100" dirty="0" smtClean="0">
                          <a:latin typeface="Arial"/>
                          <a:ea typeface="宋体"/>
                          <a:cs typeface="Times New Roman"/>
                        </a:rPr>
                        <a:t>oma</a:t>
                      </a:r>
                      <a:r>
                        <a:rPr lang="en-US" sz="1050" kern="100" dirty="0" smtClean="0">
                          <a:latin typeface="Arial"/>
                          <a:ea typeface="宋体"/>
                          <a:cs typeface="Times New Roman"/>
                        </a:rPr>
                        <a:t>:100?</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8" name="图片 7"/>
          <p:cNvPicPr>
            <a:picLocks noChangeAspect="1"/>
          </p:cNvPicPr>
          <p:nvPr/>
        </p:nvPicPr>
        <p:blipFill>
          <a:blip r:embed="rId4"/>
          <a:stretch>
            <a:fillRect/>
          </a:stretch>
        </p:blipFill>
        <p:spPr>
          <a:xfrm>
            <a:off x="6396397" y="3748766"/>
            <a:ext cx="2840832" cy="2679657"/>
          </a:xfrm>
          <a:prstGeom prst="rect">
            <a:avLst/>
          </a:prstGeom>
        </p:spPr>
      </p:pic>
    </p:spTree>
    <p:extLst>
      <p:ext uri="{BB962C8B-B14F-4D97-AF65-F5344CB8AC3E}">
        <p14:creationId xmlns:p14="http://schemas.microsoft.com/office/powerpoint/2010/main" val="15659480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Aggregation </a:t>
            </a:r>
            <a:r>
              <a:rPr lang="fr-FR" altLang="en-US" dirty="0">
                <a:ea typeface="ＭＳ Ｐゴシック" panose="020B0600070205080204" pitchFamily="34" charset="-128"/>
              </a:rPr>
              <a:t>of DM and service data for data synchronization</a:t>
            </a:r>
            <a:endParaRPr lang="en-GB" altLang="en-US" sz="1800" dirty="0"/>
          </a:p>
        </p:txBody>
      </p:sp>
      <p:sp>
        <p:nvSpPr>
          <p:cNvPr id="8195" name="Rectangle 5"/>
          <p:cNvSpPr>
            <a:spLocks noGrp="1" noChangeArrowheads="1"/>
          </p:cNvSpPr>
          <p:nvPr>
            <p:ph type="body" idx="1"/>
          </p:nvPr>
        </p:nvSpPr>
        <p:spPr>
          <a:xfrm>
            <a:off x="33337" y="1149350"/>
            <a:ext cx="9220200" cy="5410200"/>
          </a:xfrm>
        </p:spPr>
        <p:txBody>
          <a:bodyPr>
            <a:normAutofit/>
          </a:bodyPr>
          <a:lstStyle/>
          <a:p>
            <a:pPr>
              <a:buClr>
                <a:srgbClr val="C00000"/>
              </a:buClr>
              <a:buFont typeface="Wingdings" panose="05000000000000000000" pitchFamily="2" charset="2"/>
              <a:buChar char="q"/>
            </a:pPr>
            <a:r>
              <a:rPr lang="en-GB" sz="2000" b="1" dirty="0" smtClean="0"/>
              <a:t> Impact : </a:t>
            </a:r>
          </a:p>
          <a:p>
            <a:pPr lvl="1">
              <a:buClr>
                <a:srgbClr val="C00000"/>
              </a:buClr>
              <a:buFont typeface="Wingdings" panose="05000000000000000000" pitchFamily="2" charset="2"/>
              <a:buChar char="q"/>
            </a:pPr>
            <a:r>
              <a:rPr lang="en-GB" altLang="zh-CN" sz="1600" dirty="0" smtClean="0"/>
              <a:t> A new object(</a:t>
            </a:r>
            <a:r>
              <a:rPr lang="en-GB" sz="1600" dirty="0" smtClean="0">
                <a:ea typeface="Times New Roman" panose="02020603050405020304" pitchFamily="18" charset="0"/>
                <a:cs typeface="Times New Roman" panose="02020603050405020304" pitchFamily="18" charset="0"/>
              </a:rPr>
              <a:t>Data </a:t>
            </a:r>
            <a:r>
              <a:rPr lang="en-GB" sz="1600" dirty="0">
                <a:ea typeface="Times New Roman" panose="02020603050405020304" pitchFamily="18" charset="0"/>
                <a:cs typeface="Times New Roman" panose="02020603050405020304" pitchFamily="18" charset="0"/>
              </a:rPr>
              <a:t>Aggregation </a:t>
            </a:r>
            <a:r>
              <a:rPr lang="en-GB" altLang="zh-CN" sz="1600" dirty="0" smtClean="0"/>
              <a:t>) and its related resources should be added in LwM2M 1.1.</a:t>
            </a:r>
          </a:p>
          <a:p>
            <a:pPr lvl="1">
              <a:buClr>
                <a:srgbClr val="C00000"/>
              </a:buClr>
              <a:buFont typeface="Wingdings" panose="05000000000000000000" pitchFamily="2" charset="2"/>
              <a:buChar char="q"/>
            </a:pPr>
            <a:r>
              <a:rPr lang="en-GB" altLang="zh-CN" sz="1600" dirty="0" smtClean="0"/>
              <a:t>The servers using this new object should obey the ACL rules.</a:t>
            </a:r>
            <a:endParaRPr lang="en-GB" sz="1600" dirty="0" smtClean="0"/>
          </a:p>
          <a:p>
            <a:pPr>
              <a:buClr>
                <a:srgbClr val="C00000"/>
              </a:buClr>
              <a:buFont typeface="Wingdings" panose="05000000000000000000" pitchFamily="2" charset="2"/>
              <a:buChar char="q"/>
            </a:pPr>
            <a:r>
              <a:rPr lang="en-GB" sz="2000" b="1" dirty="0" smtClean="0"/>
              <a:t> Supporters:  Huawei/Neul</a:t>
            </a:r>
          </a:p>
        </p:txBody>
      </p:sp>
    </p:spTree>
    <p:extLst>
      <p:ext uri="{BB962C8B-B14F-4D97-AF65-F5344CB8AC3E}">
        <p14:creationId xmlns:p14="http://schemas.microsoft.com/office/powerpoint/2010/main" val="20783275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en-US" dirty="0" smtClean="0"/>
              <a:t>Related scenarios from email discussion</a:t>
            </a:r>
            <a:endParaRPr lang="en-GB" altLang="en-US" dirty="0"/>
          </a:p>
        </p:txBody>
      </p:sp>
      <p:sp>
        <p:nvSpPr>
          <p:cNvPr id="8195" name="Rectangle 5"/>
          <p:cNvSpPr>
            <a:spLocks noGrp="1" noChangeArrowheads="1"/>
          </p:cNvSpPr>
          <p:nvPr>
            <p:ph type="body" idx="1"/>
          </p:nvPr>
        </p:nvSpPr>
        <p:spPr>
          <a:xfrm>
            <a:off x="33337" y="1149350"/>
            <a:ext cx="9220200" cy="5410200"/>
          </a:xfrm>
        </p:spPr>
        <p:txBody>
          <a:bodyPr>
            <a:normAutofit/>
          </a:bodyPr>
          <a:lstStyle/>
          <a:p>
            <a:pPr>
              <a:buClr>
                <a:srgbClr val="C00000"/>
              </a:buClr>
              <a:buFont typeface="Wingdings" panose="05000000000000000000" pitchFamily="2" charset="2"/>
              <a:buChar char="q"/>
            </a:pPr>
            <a:r>
              <a:rPr lang="en-GB" sz="2000" b="1" dirty="0" smtClean="0"/>
              <a:t>Scenarios 1 (from ARM) :</a:t>
            </a:r>
          </a:p>
          <a:p>
            <a:pPr marL="0" indent="0">
              <a:buClr>
                <a:srgbClr val="C00000"/>
              </a:buClr>
              <a:buNone/>
            </a:pPr>
            <a:r>
              <a:rPr lang="en-GB" sz="2000" dirty="0" smtClean="0"/>
              <a:t>Client has 10 objects, one of which is used to store GPS coordinates. Client needs to report data to Server at T0, T1, T2</a:t>
            </a:r>
            <a:r>
              <a:rPr lang="en-US" sz="2000" dirty="0" smtClean="0"/>
              <a:t>…</a:t>
            </a:r>
          </a:p>
          <a:p>
            <a:pPr marL="0" indent="0">
              <a:buClr>
                <a:srgbClr val="C00000"/>
              </a:buClr>
              <a:buNone/>
            </a:pPr>
            <a:r>
              <a:rPr lang="en-US" sz="2000" dirty="0" smtClean="0"/>
              <a:t>At T0, client reports all objects to the server, and the server is now aware of the status of the client. Before T1 is coming, only </a:t>
            </a:r>
            <a:r>
              <a:rPr lang="en-US" altLang="zh-CN" sz="2000" dirty="0" smtClean="0"/>
              <a:t>GPS coordinates change.  </a:t>
            </a:r>
          </a:p>
          <a:p>
            <a:pPr marL="0" indent="0">
              <a:buClr>
                <a:srgbClr val="C00000"/>
              </a:buClr>
              <a:buNone/>
            </a:pPr>
            <a:r>
              <a:rPr lang="en-GB" sz="2000" dirty="0" smtClean="0"/>
              <a:t>If saving </a:t>
            </a:r>
            <a:r>
              <a:rPr lang="en-GB" sz="2000" dirty="0"/>
              <a:t>bandwidth </a:t>
            </a:r>
            <a:r>
              <a:rPr lang="en-GB" sz="2000" dirty="0" smtClean="0"/>
              <a:t>is cared about (as </a:t>
            </a:r>
            <a:r>
              <a:rPr lang="en-GB" sz="2000" dirty="0"/>
              <a:t>most </a:t>
            </a:r>
            <a:r>
              <a:rPr lang="en-GB" sz="2000" dirty="0" err="1"/>
              <a:t>telco</a:t>
            </a:r>
            <a:r>
              <a:rPr lang="en-GB" sz="2000" dirty="0"/>
              <a:t> operators do</a:t>
            </a:r>
            <a:r>
              <a:rPr lang="en-GB" sz="2000" dirty="0" smtClean="0"/>
              <a:t>),  only information </a:t>
            </a:r>
            <a:r>
              <a:rPr lang="en-GB" sz="2000" dirty="0"/>
              <a:t>from objects where data has changed </a:t>
            </a:r>
            <a:r>
              <a:rPr lang="en-GB" sz="2000" dirty="0" smtClean="0"/>
              <a:t>is sent, not </a:t>
            </a:r>
            <a:r>
              <a:rPr lang="en-GB" sz="2000" dirty="0"/>
              <a:t>everything else.</a:t>
            </a:r>
            <a:endParaRPr lang="en-US" sz="2000" dirty="0"/>
          </a:p>
          <a:p>
            <a:pPr marL="0" indent="0">
              <a:buClr>
                <a:srgbClr val="C00000"/>
              </a:buClr>
              <a:buNone/>
            </a:pPr>
            <a:endParaRPr lang="en-GB" sz="2000" dirty="0" smtClean="0"/>
          </a:p>
          <a:p>
            <a:pPr>
              <a:buClr>
                <a:srgbClr val="C00000"/>
              </a:buClr>
              <a:buFont typeface="Wingdings" panose="05000000000000000000" pitchFamily="2" charset="2"/>
              <a:buChar char="q"/>
            </a:pPr>
            <a:endParaRPr lang="en-GB" sz="2000" b="1" dirty="0" smtClean="0"/>
          </a:p>
          <a:p>
            <a:pPr marL="0" indent="0">
              <a:buClr>
                <a:srgbClr val="C00000"/>
              </a:buClr>
              <a:buNone/>
            </a:pPr>
            <a:endParaRPr lang="en-GB" sz="2000" b="1" dirty="0"/>
          </a:p>
          <a:p>
            <a:pPr>
              <a:buClr>
                <a:srgbClr val="C00000"/>
              </a:buClr>
              <a:buFont typeface="Wingdings" panose="05000000000000000000" pitchFamily="2" charset="2"/>
              <a:buChar char="q"/>
            </a:pPr>
            <a:endParaRPr lang="en-GB" sz="2000" b="1" dirty="0" smtClean="0"/>
          </a:p>
        </p:txBody>
      </p:sp>
    </p:spTree>
    <p:extLst>
      <p:ext uri="{BB962C8B-B14F-4D97-AF65-F5344CB8AC3E}">
        <p14:creationId xmlns:p14="http://schemas.microsoft.com/office/powerpoint/2010/main" val="7134111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en-US" dirty="0" smtClean="0"/>
              <a:t>Related scenarios from email discussion</a:t>
            </a:r>
            <a:endParaRPr lang="en-GB" altLang="en-US" dirty="0"/>
          </a:p>
        </p:txBody>
      </p:sp>
      <p:sp>
        <p:nvSpPr>
          <p:cNvPr id="8195" name="Rectangle 5"/>
          <p:cNvSpPr>
            <a:spLocks noGrp="1" noChangeArrowheads="1"/>
          </p:cNvSpPr>
          <p:nvPr>
            <p:ph type="body" idx="1"/>
          </p:nvPr>
        </p:nvSpPr>
        <p:spPr>
          <a:xfrm>
            <a:off x="33337" y="1149350"/>
            <a:ext cx="9220200" cy="5410200"/>
          </a:xfrm>
        </p:spPr>
        <p:txBody>
          <a:bodyPr>
            <a:normAutofit/>
          </a:bodyPr>
          <a:lstStyle/>
          <a:p>
            <a:pPr>
              <a:buClr>
                <a:srgbClr val="C00000"/>
              </a:buClr>
              <a:buFont typeface="Wingdings" panose="05000000000000000000" pitchFamily="2" charset="2"/>
              <a:buChar char="q"/>
            </a:pPr>
            <a:r>
              <a:rPr lang="en-GB" sz="2000" b="1" dirty="0" smtClean="0"/>
              <a:t>Scenarios 2 (from Telit):</a:t>
            </a:r>
          </a:p>
          <a:p>
            <a:pPr marL="0" indent="0">
              <a:buClr>
                <a:srgbClr val="C00000"/>
              </a:buClr>
              <a:buNone/>
            </a:pPr>
            <a:r>
              <a:rPr lang="en-US" sz="2000" dirty="0" smtClean="0"/>
              <a:t>In </a:t>
            </a:r>
            <a:r>
              <a:rPr lang="en-US" sz="2000" dirty="0"/>
              <a:t>the case of an asset tracker where one object is GPS coordinates and others contain analog and digital inputs (like oil pressure, temperature outside, temperature inside vehicle, doors opened/closed</a:t>
            </a:r>
            <a:r>
              <a:rPr lang="en-US" sz="2000" dirty="0" smtClean="0"/>
              <a:t>).</a:t>
            </a:r>
          </a:p>
          <a:p>
            <a:pPr marL="0" indent="0">
              <a:buClr>
                <a:srgbClr val="C00000"/>
              </a:buClr>
              <a:buNone/>
            </a:pPr>
            <a:r>
              <a:rPr lang="en-US" sz="2000" dirty="0"/>
              <a:t>In tracking applications all data has context based on location. There is value in knowing all object and resource values at each interval (whether time or distance). If a truck is driving down a freeway and the device is sending data at 1-10minute intervals it is conceivable that all the values are the same except the X and Y coordinate. (no one opened the door to jump out the moving vehicle, temperatures and oil pressure didn’t change much or at all in that short time/distance</a:t>
            </a:r>
            <a:r>
              <a:rPr lang="en-US" sz="2000" dirty="0" smtClean="0"/>
              <a:t>)</a:t>
            </a:r>
          </a:p>
          <a:p>
            <a:pPr marL="0" indent="0">
              <a:buClr>
                <a:srgbClr val="C00000"/>
              </a:buClr>
              <a:buNone/>
            </a:pPr>
            <a:r>
              <a:rPr lang="en-US" sz="2000" dirty="0"/>
              <a:t>If the device agent doesn’t send the data just because it isn’t different from the last time data was sent </a:t>
            </a:r>
            <a:r>
              <a:rPr lang="en-US" sz="2000" dirty="0" smtClean="0"/>
              <a:t>the </a:t>
            </a:r>
            <a:r>
              <a:rPr lang="en-US" sz="2000" dirty="0"/>
              <a:t>server application now has to start making assumptions and fill in the blanks for each position point. But those assumptions are based on the absence of data and what if the servers assumptions about the absence of data is wrong? What if the device didn’t send the objects because of a bug in the code or an error in the configuration instead of it just not changing? </a:t>
            </a:r>
            <a:endParaRPr lang="en-US" sz="2000" dirty="0"/>
          </a:p>
          <a:p>
            <a:pPr>
              <a:buClr>
                <a:srgbClr val="C00000"/>
              </a:buClr>
              <a:buFont typeface="Wingdings" panose="05000000000000000000" pitchFamily="2" charset="2"/>
              <a:buChar char="q"/>
            </a:pPr>
            <a:endParaRPr lang="en-US" sz="2000" b="1" dirty="0"/>
          </a:p>
          <a:p>
            <a:pPr>
              <a:buClr>
                <a:srgbClr val="C00000"/>
              </a:buClr>
              <a:buFont typeface="Wingdings" panose="05000000000000000000" pitchFamily="2" charset="2"/>
              <a:buChar char="q"/>
            </a:pPr>
            <a:endParaRPr lang="en-GB" sz="2000" b="1" dirty="0" smtClean="0"/>
          </a:p>
          <a:p>
            <a:pPr marL="0" indent="0">
              <a:buClr>
                <a:srgbClr val="C00000"/>
              </a:buClr>
              <a:buNone/>
            </a:pPr>
            <a:endParaRPr lang="en-GB" sz="2000" b="1" dirty="0"/>
          </a:p>
          <a:p>
            <a:pPr>
              <a:buClr>
                <a:srgbClr val="C00000"/>
              </a:buClr>
              <a:buFont typeface="Wingdings" panose="05000000000000000000" pitchFamily="2" charset="2"/>
              <a:buChar char="q"/>
            </a:pPr>
            <a:endParaRPr lang="en-GB" sz="2000" b="1" dirty="0" smtClean="0"/>
          </a:p>
        </p:txBody>
      </p:sp>
    </p:spTree>
    <p:extLst>
      <p:ext uri="{BB962C8B-B14F-4D97-AF65-F5344CB8AC3E}">
        <p14:creationId xmlns:p14="http://schemas.microsoft.com/office/powerpoint/2010/main" val="9711383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77391</TotalTime>
  <Pages>15</Pages>
  <Words>1137</Words>
  <Application>Microsoft Office PowerPoint</Application>
  <PresentationFormat>自定义</PresentationFormat>
  <Paragraphs>92</Paragraphs>
  <Slides>6</Slides>
  <Notes>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vt:i4>
      </vt:variant>
    </vt:vector>
  </HeadingPairs>
  <TitlesOfParts>
    <vt:vector size="16" baseType="lpstr">
      <vt:lpstr>MS PGothic</vt:lpstr>
      <vt:lpstr>宋体</vt:lpstr>
      <vt:lpstr>宋体</vt:lpstr>
      <vt:lpstr>Arial</vt:lpstr>
      <vt:lpstr>Arial Narrow</vt:lpstr>
      <vt:lpstr>Calibri</vt:lpstr>
      <vt:lpstr>Tahoma</vt:lpstr>
      <vt:lpstr>Times New Roman</vt:lpstr>
      <vt:lpstr>Wingdings</vt:lpstr>
      <vt:lpstr>OMA Template</vt:lpstr>
      <vt:lpstr>OMA-DM-LightweightM2M-2017-0074R02-INP_Aggregation_of_DM_and_service_data  Proposal for Aggregation of DM and service data for data synchronization in LwM2M 1.1 </vt:lpstr>
      <vt:lpstr>Aggregation of DM and service data for data synchronization</vt:lpstr>
      <vt:lpstr>Aggregation of DM and service data for data synchronization</vt:lpstr>
      <vt:lpstr>Aggregation of DM and service data for data synchronization</vt:lpstr>
      <vt:lpstr>Related scenarios from email discussion</vt:lpstr>
      <vt:lpstr>Related scenarios from email discussion</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Xiaoyang (Ada)</cp:lastModifiedBy>
  <cp:revision>752</cp:revision>
  <cp:lastPrinted>2017-02-03T15:27:40Z</cp:lastPrinted>
  <dcterms:created xsi:type="dcterms:W3CDTF">2002-03-19T14:05:12Z</dcterms:created>
  <dcterms:modified xsi:type="dcterms:W3CDTF">2017-05-15T11:46:34Z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(2)Sv4fQrVPpmjno/cN7veIhrHeUqU56wqQ41OXo7PpaQUIN9+cNsYfdMUtcJvHEF3Z5RiGSkKm
t7npTezhRaOrxD3mXXpvWRAQw4VN//KH8BKQcCbDHu8d33z5XXRXpYWamgFVX+hJWSDvdTG6
ptYP2jrLzp1ditagKde0Nwe0+/FAQwKQCpS4LeUVK8bzA7xrfJ0BI+rhIpFh+f2GTrLFfwMt
ZSXpyuGEc+BcCliyKg</vt:lpwstr>
  </property>
  <property fmtid="{D5CDD505-2E9C-101B-9397-08002B2CF9AE}" pid="3" name="_2015_ms_pID_7253431">
    <vt:lpwstr>Q5kidQx69vkFIzIalo6nBAimnFT6/HX+Luvtw19RzXYbZho9rz7WFx
d0bl2VEUJ/nOh8KHlY6slDLP8xEH3hAbrOsLaz6VdF+hRFFg+DamCKkk9ufz9iYMtziOQbNw
ihu3QdB5v8yo/B/uPCYsx9z/nOe8e2yKja/N7CCgg+Rip4TUU94EYO5SoWRymijQulzotLm4
IwrASc5NZRZ0B2i7</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1492827056</vt:lpwstr>
  </property>
</Properties>
</file>