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319" r:id="rId2"/>
    <p:sldId id="320" r:id="rId3"/>
  </p:sldIdLst>
  <p:sldSz cx="9363075" cy="7023100"/>
  <p:notesSz cx="6797675" cy="9928225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2">
          <p15:clr>
            <a:srgbClr val="A4A3A4"/>
          </p15:clr>
        </p15:guide>
        <p15:guide id="2" pos="29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AEA"/>
    <a:srgbClr val="860043"/>
    <a:srgbClr val="330066"/>
    <a:srgbClr val="543800"/>
    <a:srgbClr val="660033"/>
    <a:srgbClr val="FDB5C3"/>
    <a:srgbClr val="99FFCC"/>
    <a:srgbClr val="FFCCCC"/>
    <a:srgbClr val="FEEDCE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84" autoAdjust="0"/>
    <p:restoredTop sz="86435" autoAdjust="0"/>
  </p:normalViewPr>
  <p:slideViewPr>
    <p:cSldViewPr>
      <p:cViewPr varScale="1">
        <p:scale>
          <a:sx n="57" d="100"/>
          <a:sy n="57" d="100"/>
        </p:scale>
        <p:origin x="1282" y="62"/>
      </p:cViewPr>
      <p:guideLst>
        <p:guide orient="horz" pos="2212"/>
        <p:guide pos="29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1614" y="-1608"/>
      </p:cViewPr>
      <p:guideLst>
        <p:guide orient="horz" pos="3128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870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33852"/>
            <a:ext cx="4984750" cy="44877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79500" y="862013"/>
            <a:ext cx="4638675" cy="3479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274961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02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049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938" y="3979863"/>
            <a:ext cx="6553200" cy="17954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694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8163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8163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8163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9674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028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233363"/>
            <a:ext cx="2193925" cy="63198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100" y="233363"/>
            <a:ext cx="6432550" cy="63198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801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tshållare för text 2"/>
          <p:cNvSpPr>
            <a:spLocks noGrp="1"/>
          </p:cNvSpPr>
          <p:nvPr>
            <p:ph idx="1"/>
          </p:nvPr>
        </p:nvSpPr>
        <p:spPr>
          <a:xfrm>
            <a:off x="773755" y="1238181"/>
            <a:ext cx="7818818" cy="4769301"/>
          </a:xfrm>
          <a:prstGeom prst="rect">
            <a:avLst/>
          </a:prstGeom>
        </p:spPr>
        <p:txBody>
          <a:bodyPr/>
          <a:lstStyle>
            <a:lvl1pPr marL="202752" indent="-202752">
              <a:buSzPct val="100000"/>
              <a:buFontTx/>
              <a:buBlip>
                <a:blip r:embed="rId2"/>
              </a:buBlip>
              <a:defRPr/>
            </a:lvl1pPr>
            <a:lvl2pPr marL="419405" indent="-204826">
              <a:buSzPct val="100000"/>
              <a:buFontTx/>
              <a:buBlip>
                <a:blip r:embed="rId2"/>
              </a:buBlip>
              <a:defRPr/>
            </a:lvl2pPr>
            <a:lvl3pPr marL="624230" indent="-195072">
              <a:buSzPct val="100000"/>
              <a:buFontTx/>
              <a:buBlip>
                <a:blip r:embed="rId2"/>
              </a:buBlip>
              <a:defRPr/>
            </a:lvl3pPr>
            <a:lvl4pPr marL="819302" indent="-203201">
              <a:buSzPct val="100000"/>
              <a:buFontTx/>
              <a:buBlip>
                <a:blip r:embed="rId2"/>
              </a:buBlip>
              <a:defRPr/>
            </a:lvl4pPr>
            <a:lvl5pPr marL="1033882" indent="-204826">
              <a:buSzPct val="100000"/>
              <a:buFontTx/>
              <a:buBlip>
                <a:blip r:embed="rId2"/>
              </a:buBlip>
              <a:defRPr/>
            </a:lvl5pPr>
            <a:lvl6pPr marL="1228954" indent="-195072">
              <a:buSzPct val="100000"/>
              <a:buFontTx/>
              <a:buBlip>
                <a:blip r:embed="rId2"/>
              </a:buBlip>
              <a:defRPr/>
            </a:lvl6pPr>
            <a:lvl7pPr marL="1438657" indent="-199949">
              <a:buSzPct val="100000"/>
              <a:buFontTx/>
              <a:buBlip>
                <a:blip r:embed="rId2"/>
              </a:buBlip>
              <a:defRPr/>
            </a:lvl7pPr>
            <a:lvl8pPr marL="1658112" indent="-214579">
              <a:buSzPct val="100000"/>
              <a:buFontTx/>
              <a:buBlip>
                <a:blip r:embed="rId2"/>
              </a:buBlip>
              <a:defRPr/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 dirty="0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1"/>
          </p:nvPr>
        </p:nvSpPr>
        <p:spPr>
          <a:xfrm>
            <a:off x="396630" y="6603665"/>
            <a:ext cx="273090" cy="16094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82407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18517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4812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8138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8138" cy="15367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5049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169988"/>
            <a:ext cx="4313238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169988"/>
            <a:ext cx="4313237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744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645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6150" y="1571625"/>
            <a:ext cx="4138613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6150" y="2227263"/>
            <a:ext cx="4138613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7157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9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491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0775" y="279400"/>
            <a:ext cx="5233988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04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oma bg_v3_2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63075" cy="701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346950" y="6272213"/>
            <a:ext cx="16287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28" name="Line 9"/>
          <p:cNvSpPr>
            <a:spLocks noChangeShapeType="1"/>
          </p:cNvSpPr>
          <p:nvPr userDrawn="1"/>
        </p:nvSpPr>
        <p:spPr bwMode="auto">
          <a:xfrm>
            <a:off x="300038" y="990600"/>
            <a:ext cx="8763000" cy="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/>
          </a:ln>
          <a:effectLst>
            <a:prstShdw prst="shdw17" dist="17961" dir="2700000">
              <a:srgbClr val="1F1F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0" y="6553200"/>
            <a:ext cx="9363075" cy="76200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30" name="Rectangle 17"/>
          <p:cNvSpPr>
            <a:spLocks noChangeArrowheads="1"/>
          </p:cNvSpPr>
          <p:nvPr userDrawn="1"/>
        </p:nvSpPr>
        <p:spPr bwMode="auto">
          <a:xfrm>
            <a:off x="0" y="6629400"/>
            <a:ext cx="48006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 b="1" dirty="0">
                <a:cs typeface="Times New Roman" panose="02020603050405020304" pitchFamily="18" charset="0"/>
              </a:rPr>
              <a:t>© 2017 Open Mobile Alliance Ltd.  All Rights Reserved.</a:t>
            </a:r>
            <a:endParaRPr lang="en-US" altLang="en-US" sz="1000" b="1" dirty="0"/>
          </a:p>
          <a:p>
            <a:r>
              <a:rPr lang="en-US" altLang="en-US" sz="9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Used with the permission of the Open Mobile Alliance Ltd. under the terms as stated in this document.</a:t>
            </a:r>
            <a:endParaRPr lang="en-US" altLang="en-US" sz="900" b="1" dirty="0">
              <a:solidFill>
                <a:srgbClr val="999999"/>
              </a:solidFill>
              <a:latin typeface="Arial Narrow" panose="020B0606020202030204" pitchFamily="34" charset="0"/>
            </a:endParaRPr>
          </a:p>
        </p:txBody>
      </p:sp>
      <p:sp>
        <p:nvSpPr>
          <p:cNvPr id="1031" name="Rectangle 18"/>
          <p:cNvSpPr>
            <a:spLocks noChangeArrowheads="1"/>
          </p:cNvSpPr>
          <p:nvPr userDrawn="1"/>
        </p:nvSpPr>
        <p:spPr bwMode="auto">
          <a:xfrm>
            <a:off x="4724400" y="6629400"/>
            <a:ext cx="3352800" cy="311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ja-JP" sz="1600" baseline="0" dirty="0">
                <a:ea typeface="ＭＳ Ｐゴシック" panose="020B0600070205080204" pitchFamily="34" charset="-128"/>
              </a:rPr>
              <a:t>OMA-LwM2M-2017-0060R01-INP</a:t>
            </a:r>
            <a:endParaRPr lang="en-US" altLang="en-US" sz="1600" b="1" baseline="0" dirty="0">
              <a:latin typeface="Arial Narrow" panose="020B0606020202030204" pitchFamily="34" charset="0"/>
            </a:endParaRPr>
          </a:p>
        </p:txBody>
      </p:sp>
      <p:sp>
        <p:nvSpPr>
          <p:cNvPr id="1032" name="Rectangle 19"/>
          <p:cNvSpPr>
            <a:spLocks noChangeArrowheads="1"/>
          </p:cNvSpPr>
          <p:nvPr userDrawn="1"/>
        </p:nvSpPr>
        <p:spPr bwMode="auto">
          <a:xfrm>
            <a:off x="8001000" y="6629400"/>
            <a:ext cx="1362075" cy="4048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90000"/>
              </a:lnSpc>
              <a:defRPr/>
            </a:pPr>
            <a:r>
              <a:rPr lang="en-US" altLang="en-US" sz="1800" b="1">
                <a:latin typeface="Arial Narrow" panose="020B0606020202030204" pitchFamily="34" charset="0"/>
              </a:rPr>
              <a:t>Slide #</a:t>
            </a:r>
            <a:fld id="{FD6CA7DB-08DD-4033-8306-D47E4195CDD5}" type="slidenum">
              <a:rPr lang="en-US" altLang="en-US" sz="1800" b="1" smtClean="0">
                <a:latin typeface="Arial Narrow" panose="020B0606020202030204" pitchFamily="34" charset="0"/>
              </a:rPr>
              <a:pPr algn="r">
                <a:lnSpc>
                  <a:spcPct val="90000"/>
                </a:lnSpc>
                <a:defRPr/>
              </a:pPr>
              <a:t>‹#›</a:t>
            </a:fld>
            <a:br>
              <a:rPr lang="en-US" altLang="en-US" sz="1800" b="1">
                <a:latin typeface="Arial Narrow" panose="020B0606020202030204" pitchFamily="34" charset="0"/>
              </a:rPr>
            </a:br>
            <a:r>
              <a:rPr lang="en-US" altLang="en-US" sz="500">
                <a:solidFill>
                  <a:srgbClr val="999999"/>
                </a:solidFill>
              </a:rPr>
              <a:t>[OMA-Template-SlideDeck-20140101-I]</a:t>
            </a:r>
            <a:endParaRPr lang="en-US" altLang="en-US" sz="1800" b="1">
              <a:latin typeface="Arial Narrow" panose="020B0606020202030204" pitchFamily="34" charset="0"/>
            </a:endParaRPr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altLang="en-US"/>
          </a:p>
        </p:txBody>
      </p:sp>
      <p:sp>
        <p:nvSpPr>
          <p:cNvPr id="1034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169988"/>
            <a:ext cx="8778875" cy="538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1st Level Bullet</a:t>
            </a:r>
          </a:p>
          <a:p>
            <a:pPr lvl="1"/>
            <a:r>
              <a:rPr lang="en-US" altLang="en-US" dirty="0"/>
              <a:t>2nd Level Bullet</a:t>
            </a:r>
          </a:p>
          <a:p>
            <a:pPr lvl="2"/>
            <a:r>
              <a:rPr lang="en-US" altLang="en-US" dirty="0"/>
              <a:t>3rd Level Bullet</a:t>
            </a:r>
          </a:p>
          <a:p>
            <a:pPr lvl="3"/>
            <a:r>
              <a:rPr lang="en-US" altLang="en-US" dirty="0"/>
              <a:t>4th Level Bullet</a:t>
            </a:r>
          </a:p>
          <a:p>
            <a:pPr lvl="4"/>
            <a:r>
              <a:rPr lang="en-US" altLang="en-US" dirty="0"/>
              <a:t>5th Level Bullet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5" r:id="rId13"/>
  </p:sldLayoutIdLst>
  <p:txStyles>
    <p:titleStyle>
      <a:lvl1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2pPr>
      <a:lvl3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3pPr>
      <a:lvl4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4pPr>
      <a:lvl5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5pPr>
      <a:lvl6pPr marL="4572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6pPr>
      <a:lvl7pPr marL="9144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7pPr>
      <a:lvl8pPr marL="13716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8pPr>
      <a:lvl9pPr marL="18288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9pPr>
    </p:titleStyle>
    <p:bodyStyle>
      <a:lvl1pPr marL="111125" indent="-111125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600">
          <a:solidFill>
            <a:srgbClr val="000066"/>
          </a:solidFill>
          <a:latin typeface="+mn-lt"/>
          <a:ea typeface="+mn-ea"/>
          <a:cs typeface="+mn-cs"/>
        </a:defRPr>
      </a:lvl1pPr>
      <a:lvl2pPr marL="341313" indent="-115888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200">
          <a:solidFill>
            <a:srgbClr val="480024"/>
          </a:solidFill>
          <a:latin typeface="+mn-lt"/>
        </a:defRPr>
      </a:lvl2pPr>
      <a:lvl3pPr marL="569913" indent="-114300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rgbClr val="0B2200"/>
          </a:solidFill>
          <a:latin typeface="+mn-lt"/>
        </a:defRPr>
      </a:lvl3pPr>
      <a:lvl4pPr marL="795338" indent="-111125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>
          <a:solidFill>
            <a:srgbClr val="543800"/>
          </a:solidFill>
          <a:latin typeface="+mn-lt"/>
        </a:defRPr>
      </a:lvl4pPr>
      <a:lvl5pPr marL="10287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5pPr>
      <a:lvl6pPr marL="14859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6pPr>
      <a:lvl7pPr marL="19431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7pPr>
      <a:lvl8pPr marL="24003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8pPr>
      <a:lvl9pPr marL="28575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5"/>
          <p:cNvSpPr>
            <a:spLocks noGrp="1" noChangeArrowheads="1"/>
          </p:cNvSpPr>
          <p:nvPr>
            <p:ph idx="1"/>
          </p:nvPr>
        </p:nvSpPr>
        <p:spPr>
          <a:xfrm>
            <a:off x="773755" y="1238181"/>
            <a:ext cx="8403582" cy="5168969"/>
          </a:xfrm>
        </p:spPr>
        <p:txBody>
          <a:bodyPr/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/>
              <a:t>  Rationale :</a:t>
            </a:r>
            <a:r>
              <a:rPr lang="zh-CN" altLang="en-US" sz="2000" b="1" dirty="0"/>
              <a:t>    </a:t>
            </a:r>
            <a:r>
              <a:rPr lang="en-US" altLang="zh-CN" sz="2000" dirty="0"/>
              <a:t>L</a:t>
            </a:r>
            <a:r>
              <a:rPr lang="fr-FR" altLang="zh-CN" sz="2000" dirty="0"/>
              <a:t>wM2M 1.0 </a:t>
            </a:r>
            <a:r>
              <a:rPr lang="fr-FR" altLang="zh-CN" sz="2000" dirty="0" err="1"/>
              <a:t>addressing</a:t>
            </a:r>
            <a:r>
              <a:rPr lang="fr-FR" altLang="zh-CN" sz="2000" dirty="0"/>
              <a:t> limitation 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fr-FR" altLang="en-US" sz="1600" b="1" dirty="0"/>
              <a:t>   </a:t>
            </a:r>
            <a:r>
              <a:rPr lang="fr-FR" altLang="en-US" sz="1600" dirty="0"/>
              <a:t>LwM2M </a:t>
            </a:r>
            <a:r>
              <a:rPr lang="fr-FR" altLang="en-US" sz="1600" dirty="0" err="1"/>
              <a:t>resources</a:t>
            </a:r>
            <a:r>
              <a:rPr lang="fr-FR" altLang="en-US" sz="1600" dirty="0"/>
              <a:t> </a:t>
            </a:r>
            <a:r>
              <a:rPr lang="fr-FR" altLang="en-US" sz="1600" dirty="0" err="1"/>
              <a:t>can</a:t>
            </a:r>
            <a:r>
              <a:rPr lang="fr-FR" altLang="en-US" sz="1600" dirty="0"/>
              <a:t> have multiples instances but </a:t>
            </a:r>
            <a:r>
              <a:rPr lang="fr-FR" altLang="en-US" sz="1600" dirty="0" err="1"/>
              <a:t>can</a:t>
            </a:r>
            <a:r>
              <a:rPr lang="fr-FR" altLang="en-US" sz="1600" dirty="0"/>
              <a:t> </a:t>
            </a:r>
            <a:r>
              <a:rPr lang="fr-FR" altLang="en-US" sz="1600" dirty="0" err="1"/>
              <a:t>only</a:t>
            </a:r>
            <a:r>
              <a:rPr lang="fr-FR" altLang="en-US" sz="1600" dirty="0"/>
              <a:t> </a:t>
            </a:r>
            <a:r>
              <a:rPr lang="fr-FR" altLang="en-US" sz="1600" dirty="0" err="1"/>
              <a:t>be</a:t>
            </a:r>
            <a:r>
              <a:rPr lang="fr-FR" altLang="en-US" sz="1600" dirty="0"/>
              <a:t> </a:t>
            </a:r>
            <a:r>
              <a:rPr lang="fr-FR" altLang="en-US" sz="1600" dirty="0" err="1"/>
              <a:t>addressed</a:t>
            </a:r>
            <a:r>
              <a:rPr lang="fr-FR" altLang="en-US" sz="1600" dirty="0"/>
              <a:t> as a </a:t>
            </a:r>
            <a:r>
              <a:rPr lang="fr-FR" altLang="en-US" sz="1600" dirty="0" err="1"/>
              <a:t>whole</a:t>
            </a:r>
            <a:r>
              <a:rPr lang="fr-FR" altLang="en-US" sz="1600" dirty="0"/>
              <a:t> (</a:t>
            </a:r>
            <a:r>
              <a:rPr lang="fr-FR" altLang="en-US" sz="1600" dirty="0" err="1"/>
              <a:t>array</a:t>
            </a:r>
            <a:r>
              <a:rPr lang="fr-FR" altLang="en-US" sz="1600" dirty="0"/>
              <a:t>)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fr-FR" altLang="en-US" sz="1600" dirty="0"/>
              <a:t>   The rational </a:t>
            </a:r>
            <a:r>
              <a:rPr lang="fr-FR" altLang="en-US" sz="1600" dirty="0" err="1"/>
              <a:t>should</a:t>
            </a:r>
            <a:r>
              <a:rPr lang="fr-FR" altLang="en-US" sz="1600" dirty="0"/>
              <a:t> to </a:t>
            </a:r>
            <a:r>
              <a:rPr lang="fr-FR" altLang="en-US" sz="1600" dirty="0" err="1"/>
              <a:t>individually</a:t>
            </a:r>
            <a:r>
              <a:rPr lang="fr-FR" altLang="en-US" sz="1600" dirty="0"/>
              <a:t>  </a:t>
            </a:r>
            <a:r>
              <a:rPr lang="fr-FR" altLang="en-US" sz="1600" dirty="0" err="1"/>
              <a:t>address</a:t>
            </a:r>
            <a:r>
              <a:rPr lang="fr-FR" altLang="en-US" sz="1600" dirty="0"/>
              <a:t> a certain Instance of an (Object </a:t>
            </a:r>
            <a:r>
              <a:rPr lang="fr-FR" altLang="en-US" sz="1600" dirty="0" err="1"/>
              <a:t>Instanc</a:t>
            </a:r>
            <a:r>
              <a:rPr lang="fr-FR" altLang="en-US" sz="1600" dirty="0"/>
              <a:t>) Resource </a:t>
            </a:r>
          </a:p>
          <a:p>
            <a:pPr marL="225425" lvl="1" indent="0">
              <a:buClr>
                <a:srgbClr val="C00000"/>
              </a:buClr>
              <a:buNone/>
            </a:pPr>
            <a:r>
              <a:rPr lang="fr-FR" altLang="en-US" sz="1600" dirty="0"/>
              <a:t>                      </a:t>
            </a:r>
            <a:r>
              <a:rPr lang="fr-FR" altLang="en-US" sz="1600" dirty="0" err="1"/>
              <a:t>e.g</a:t>
            </a:r>
            <a:r>
              <a:rPr lang="fr-FR" altLang="en-US" sz="1600" dirty="0"/>
              <a:t>. to </a:t>
            </a:r>
            <a:r>
              <a:rPr lang="fr-FR" altLang="en-US" sz="1600" dirty="0" err="1"/>
              <a:t>get</a:t>
            </a:r>
            <a:r>
              <a:rPr lang="fr-FR" altLang="en-US" sz="1600" dirty="0"/>
              <a:t> the value of an </a:t>
            </a:r>
            <a:r>
              <a:rPr lang="fr-FR" altLang="en-US" sz="1600" dirty="0" err="1"/>
              <a:t>individual</a:t>
            </a:r>
            <a:r>
              <a:rPr lang="fr-FR" altLang="en-US" sz="1600" dirty="0"/>
              <a:t> power source </a:t>
            </a:r>
            <a:r>
              <a:rPr lang="fr-FR" altLang="en-US" sz="1600" dirty="0" err="1"/>
              <a:t>maintained</a:t>
            </a:r>
            <a:r>
              <a:rPr lang="fr-FR" altLang="en-US" sz="1600" dirty="0"/>
              <a:t> in the </a:t>
            </a:r>
            <a:r>
              <a:rPr lang="fr-FR" altLang="en-US" sz="1600" dirty="0" err="1"/>
              <a:t>Device</a:t>
            </a:r>
            <a:r>
              <a:rPr lang="fr-FR" altLang="en-US" sz="1600" dirty="0"/>
              <a:t> Id:3 Object  </a:t>
            </a:r>
          </a:p>
          <a:p>
            <a:pPr marL="225425" lvl="1" indent="0">
              <a:buClr>
                <a:srgbClr val="C00000"/>
              </a:buClr>
              <a:buNone/>
            </a:pPr>
            <a:endParaRPr lang="en-GB" altLang="en-US" sz="1200" b="1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/>
              <a:t> Proposal  :</a:t>
            </a:r>
            <a:r>
              <a:rPr lang="en-GB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ea typeface="Times New Roman" panose="02020603050405020304" pitchFamily="18" charset="0"/>
                <a:cs typeface="Times New Roman" panose="02020603050405020304" pitchFamily="18" charset="0"/>
              </a:rPr>
              <a:t>extending the Object path of some LwM2M  commands up to the Resource Instance ID </a:t>
            </a:r>
            <a:r>
              <a:rPr lang="fr-FR" altLang="zh-CN" sz="1800" b="1" dirty="0"/>
              <a:t> </a:t>
            </a:r>
          </a:p>
          <a:p>
            <a:pPr marL="0" indent="0">
              <a:buClr>
                <a:srgbClr val="C00000"/>
              </a:buClr>
              <a:buNone/>
            </a:pPr>
            <a:endParaRPr lang="fr-FR" altLang="zh-CN" sz="1200" b="1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fr-FR" sz="2000" b="1" dirty="0"/>
              <a:t> </a:t>
            </a:r>
            <a:r>
              <a:rPr lang="en-GB" sz="20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Illustration  : </a:t>
            </a:r>
            <a:r>
              <a:rPr lang="en-GB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Getting the value (mV) of the external battery supported by the Device Object ID:3 of a LwM2M Client  </a:t>
            </a:r>
          </a:p>
          <a:p>
            <a:pPr marL="225425" lvl="1" indent="0">
              <a:buClr>
                <a:srgbClr val="C00000"/>
              </a:buClr>
              <a:buNone/>
            </a:pPr>
            <a:r>
              <a:rPr lang="en-GB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a)  LwM2M 1.0 Getting resources 6 &amp; 7     (e.g. external battery is the second power resource instance)</a:t>
            </a:r>
          </a:p>
          <a:p>
            <a:pPr marL="225425" lvl="1" indent="0">
              <a:spcBef>
                <a:spcPts val="0"/>
              </a:spcBef>
              <a:buClr>
                <a:srgbClr val="C00000"/>
              </a:buClr>
              <a:buNone/>
            </a:pPr>
            <a:r>
              <a:rPr lang="en-GB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GB" sz="160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tlv</a:t>
            </a:r>
            <a:r>
              <a:rPr lang="en-GB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:              READ /3/0/6             86 06           41 00 01           41 01 02 </a:t>
            </a:r>
          </a:p>
          <a:p>
            <a:pPr marL="225425" lvl="1" indent="0">
              <a:spcBef>
                <a:spcPts val="0"/>
              </a:spcBef>
              <a:buClr>
                <a:srgbClr val="C00000"/>
              </a:buClr>
              <a:buNone/>
            </a:pPr>
            <a:r>
              <a:rPr lang="en-GB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GB" sz="160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tlv</a:t>
            </a:r>
            <a:r>
              <a:rPr lang="en-GB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:              READ /3/0/7             88 07  08     42 00 0E D8     42 01 13 88</a:t>
            </a:r>
          </a:p>
          <a:p>
            <a:pPr marL="225425" lvl="1" indent="0">
              <a:buClr>
                <a:srgbClr val="C00000"/>
              </a:buClr>
              <a:buNone/>
            </a:pPr>
            <a:r>
              <a:rPr lang="en-GB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</a:p>
          <a:p>
            <a:pPr marL="225425" lvl="1" indent="0">
              <a:buClr>
                <a:srgbClr val="C00000"/>
              </a:buClr>
              <a:buNone/>
            </a:pPr>
            <a:r>
              <a:rPr lang="en-GB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b) LwM2M 1.1 Getting the value (mV) of the external battery (if any)   </a:t>
            </a:r>
          </a:p>
          <a:p>
            <a:pPr lvl="2">
              <a:buClr>
                <a:srgbClr val="C00000"/>
              </a:buClr>
            </a:pPr>
            <a:r>
              <a:rPr lang="en-GB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Same step as before                                READ /3/0/6             86 06           41 00 01           41 01 02 </a:t>
            </a:r>
          </a:p>
          <a:p>
            <a:pPr lvl="2">
              <a:buClr>
                <a:srgbClr val="C00000"/>
              </a:buClr>
            </a:pPr>
            <a:r>
              <a:rPr lang="en-GB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 Ext Bat Resource is directly addressed   READ /3/0/7/1         0x1388            </a:t>
            </a:r>
          </a:p>
        </p:txBody>
      </p:sp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dirty="0">
                <a:ea typeface="ＭＳ Ｐゴシック" panose="020B0600070205080204" pitchFamily="34" charset="-128"/>
              </a:rPr>
              <a:t>1-LwM2M Extended </a:t>
            </a:r>
            <a:r>
              <a:rPr lang="fr-FR" altLang="en-US" dirty="0" err="1">
                <a:ea typeface="ＭＳ Ｐゴシック" panose="020B0600070205080204" pitchFamily="34" charset="-128"/>
              </a:rPr>
              <a:t>Addressing</a:t>
            </a:r>
            <a:r>
              <a:rPr lang="fr-FR" altLang="en-US" dirty="0">
                <a:ea typeface="ＭＳ Ｐゴシック" panose="020B0600070205080204" pitchFamily="34" charset="-128"/>
              </a:rPr>
              <a:t> </a:t>
            </a:r>
            <a:r>
              <a:rPr lang="fr-FR" altLang="en-US" sz="1800" dirty="0">
                <a:ea typeface="ＭＳ Ｐゴシック" panose="020B0600070205080204" pitchFamily="34" charset="-128"/>
              </a:rPr>
              <a:t>(1/2) </a:t>
            </a:r>
            <a:endParaRPr lang="en-GB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5"/>
          <p:cNvSpPr>
            <a:spLocks noGrp="1" noChangeArrowheads="1"/>
          </p:cNvSpPr>
          <p:nvPr>
            <p:ph idx="1"/>
          </p:nvPr>
        </p:nvSpPr>
        <p:spPr>
          <a:xfrm>
            <a:off x="292100" y="1169988"/>
            <a:ext cx="8961437" cy="5237162"/>
          </a:xfrm>
        </p:spPr>
        <p:txBody>
          <a:bodyPr/>
          <a:lstStyle/>
          <a:p>
            <a:pPr lvl="1" indent="-341313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400" b="1" dirty="0">
                <a:solidFill>
                  <a:schemeClr val="accent1">
                    <a:lumMod val="50000"/>
                  </a:schemeClr>
                </a:solidFill>
              </a:rPr>
              <a:t> Impact </a:t>
            </a:r>
            <a:r>
              <a:rPr lang="en-GB" altLang="en-US" b="1" dirty="0"/>
              <a:t>of the proposal  vs current LwM2M  TS 1.0</a:t>
            </a:r>
          </a:p>
          <a:p>
            <a:pPr marL="0" lvl="1" indent="0">
              <a:buClr>
                <a:srgbClr val="C00000"/>
              </a:buClr>
              <a:buNone/>
            </a:pPr>
            <a:endParaRPr lang="en-GB" altLang="en-US" b="1" dirty="0"/>
          </a:p>
          <a:p>
            <a:pPr lvl="1" indent="-341313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GB" altLang="en-US" sz="1600" b="1" dirty="0">
                <a:solidFill>
                  <a:schemeClr val="tx2">
                    <a:lumMod val="85000"/>
                    <a:lumOff val="15000"/>
                  </a:schemeClr>
                </a:solidFill>
              </a:rPr>
              <a:t>Bootstrap Interface    </a:t>
            </a:r>
            <a:r>
              <a:rPr lang="en-GB" altLang="en-US" sz="1600" b="1" dirty="0">
                <a:solidFill>
                  <a:schemeClr val="accent5">
                    <a:lumMod val="25000"/>
                  </a:schemeClr>
                </a:solidFill>
              </a:rPr>
              <a:t>: none</a:t>
            </a:r>
          </a:p>
          <a:p>
            <a:pPr lvl="1" indent="-341313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GB" altLang="en-US" sz="1600" b="1" dirty="0">
                <a:solidFill>
                  <a:schemeClr val="tx2">
                    <a:lumMod val="85000"/>
                    <a:lumOff val="15000"/>
                  </a:schemeClr>
                </a:solidFill>
              </a:rPr>
              <a:t>Notification Interface </a:t>
            </a:r>
            <a:r>
              <a:rPr lang="en-GB" altLang="en-US" sz="1600" b="1" dirty="0">
                <a:solidFill>
                  <a:schemeClr val="accent5">
                    <a:lumMod val="25000"/>
                  </a:schemeClr>
                </a:solidFill>
              </a:rPr>
              <a:t>: none</a:t>
            </a:r>
          </a:p>
          <a:p>
            <a:pPr lvl="1" indent="-341313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GB" altLang="en-US" sz="1600" b="1" dirty="0">
                <a:solidFill>
                  <a:schemeClr val="tx2">
                    <a:lumMod val="85000"/>
                    <a:lumOff val="15000"/>
                  </a:schemeClr>
                </a:solidFill>
              </a:rPr>
              <a:t>Device Management &amp; Service Enablement </a:t>
            </a:r>
          </a:p>
          <a:p>
            <a:pPr lvl="2" indent="-341313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GB" altLang="en-US" sz="1600" b="1" dirty="0">
                <a:solidFill>
                  <a:schemeClr val="accent5">
                    <a:lumMod val="25000"/>
                  </a:schemeClr>
                </a:solidFill>
              </a:rPr>
              <a:t>Read Command : </a:t>
            </a:r>
            <a:r>
              <a:rPr lang="en-GB" altLang="en-US" sz="1600" b="1" dirty="0">
                <a:solidFill>
                  <a:srgbClr val="C00000"/>
                </a:solidFill>
              </a:rPr>
              <a:t>Extended path   / Object/ Object Instance / Resource / Resource Instance</a:t>
            </a:r>
          </a:p>
          <a:p>
            <a:pPr lvl="2" indent="-341313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GB" altLang="en-US" sz="1600" b="1" dirty="0">
                <a:solidFill>
                  <a:schemeClr val="accent5">
                    <a:lumMod val="25000"/>
                  </a:schemeClr>
                </a:solidFill>
              </a:rPr>
              <a:t>Discover Command : no change</a:t>
            </a:r>
          </a:p>
          <a:p>
            <a:pPr lvl="2" indent="-341313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GB" altLang="en-US" sz="1600" b="1" dirty="0">
                <a:solidFill>
                  <a:schemeClr val="accent5">
                    <a:lumMod val="25000"/>
                  </a:schemeClr>
                </a:solidFill>
              </a:rPr>
              <a:t>Write Command </a:t>
            </a:r>
            <a:r>
              <a:rPr lang="en-GB" altLang="en-US" sz="1600" b="1" dirty="0">
                <a:solidFill>
                  <a:srgbClr val="C00000"/>
                </a:solidFill>
              </a:rPr>
              <a:t>: Extended path   / Object/ Object Instance / Resource / Resource Instance</a:t>
            </a:r>
          </a:p>
          <a:p>
            <a:pPr lvl="2" indent="-341313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GB" altLang="en-US" sz="1600" b="1" dirty="0">
                <a:solidFill>
                  <a:schemeClr val="accent5">
                    <a:lumMod val="25000"/>
                  </a:schemeClr>
                </a:solidFill>
              </a:rPr>
              <a:t>Write-Attributes command : no change</a:t>
            </a:r>
          </a:p>
          <a:p>
            <a:pPr lvl="2" indent="-341313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GB" altLang="en-US" sz="1600" b="1" dirty="0">
                <a:solidFill>
                  <a:schemeClr val="accent5">
                    <a:lumMod val="25000"/>
                  </a:schemeClr>
                </a:solidFill>
              </a:rPr>
              <a:t>Execute Command : no change</a:t>
            </a:r>
          </a:p>
          <a:p>
            <a:pPr lvl="2" indent="-341313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GB" altLang="en-US" sz="1600" b="1" dirty="0">
                <a:solidFill>
                  <a:schemeClr val="accent5">
                    <a:lumMod val="25000"/>
                  </a:schemeClr>
                </a:solidFill>
              </a:rPr>
              <a:t>Create Command : no change</a:t>
            </a:r>
          </a:p>
          <a:p>
            <a:pPr lvl="2" indent="-341313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GB" altLang="en-US" sz="1600" b="1" dirty="0">
                <a:solidFill>
                  <a:schemeClr val="accent5">
                    <a:lumMod val="25000"/>
                  </a:schemeClr>
                </a:solidFill>
              </a:rPr>
              <a:t>Delete command : no change</a:t>
            </a:r>
          </a:p>
          <a:p>
            <a:pPr lvl="2" indent="-341313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GB" altLang="en-US" sz="1600" b="1" dirty="0">
                <a:solidFill>
                  <a:schemeClr val="accent5">
                    <a:lumMod val="25000"/>
                  </a:schemeClr>
                </a:solidFill>
              </a:rPr>
              <a:t>ACL : </a:t>
            </a:r>
            <a:r>
              <a:rPr lang="en-GB" altLang="en-US" sz="1600" b="1" dirty="0">
                <a:solidFill>
                  <a:srgbClr val="C00000"/>
                </a:solidFill>
              </a:rPr>
              <a:t>Extended path   / Object/ Object Instance / Resource / Resource Instance</a:t>
            </a:r>
            <a:endParaRPr lang="en-GB" altLang="en-US" sz="1400" b="1" dirty="0"/>
          </a:p>
          <a:p>
            <a:pPr>
              <a:buClr>
                <a:srgbClr val="C00000"/>
              </a:buClr>
              <a:buSzPct val="73000"/>
              <a:buFont typeface="Wingdings" panose="05000000000000000000" pitchFamily="2" charset="2"/>
              <a:buChar char="q"/>
            </a:pPr>
            <a:r>
              <a:rPr lang="en-US" sz="2800" dirty="0"/>
              <a:t> </a:t>
            </a:r>
            <a:r>
              <a:rPr lang="en-US" sz="2400" dirty="0"/>
              <a:t>Supporters : </a:t>
            </a:r>
            <a:r>
              <a:rPr lang="en-US" sz="2000" b="1" dirty="0">
                <a:solidFill>
                  <a:srgbClr val="002060"/>
                </a:solidFill>
              </a:rPr>
              <a:t>Gemalto</a:t>
            </a:r>
            <a:r>
              <a:rPr lang="en-US" sz="2000" b="1" dirty="0">
                <a:solidFill>
                  <a:srgbClr val="FF0000"/>
                </a:solidFill>
              </a:rPr>
              <a:t>*,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b="1" dirty="0">
                <a:solidFill>
                  <a:srgbClr val="002060"/>
                </a:solidFill>
              </a:rPr>
              <a:t>Sierra Wireless, ARM, ORANGE</a:t>
            </a:r>
          </a:p>
          <a:p>
            <a:pPr>
              <a:buFontTx/>
              <a:buNone/>
            </a:pPr>
            <a:r>
              <a:rPr lang="en-GB" altLang="en-US" sz="2000" b="1" u="sng" dirty="0">
                <a:solidFill>
                  <a:srgbClr val="C00000"/>
                </a:solidFill>
              </a:rPr>
              <a:t>*</a:t>
            </a:r>
            <a:r>
              <a:rPr lang="en-GB" altLang="en-US" b="1" u="sng" dirty="0">
                <a:solidFill>
                  <a:srgbClr val="C00000"/>
                </a:solidFill>
              </a:rPr>
              <a:t> </a:t>
            </a:r>
            <a:r>
              <a:rPr lang="en-GB" altLang="en-US" sz="1600" b="1" u="sng" dirty="0">
                <a:solidFill>
                  <a:srgbClr val="C00000"/>
                </a:solidFill>
              </a:rPr>
              <a:t>Submitter</a:t>
            </a:r>
          </a:p>
          <a:p>
            <a:pPr>
              <a:buFontTx/>
              <a:buNone/>
            </a:pPr>
            <a:endParaRPr lang="en-GB" altLang="en-US" dirty="0"/>
          </a:p>
          <a:p>
            <a:pPr>
              <a:buFontTx/>
              <a:buNone/>
            </a:pPr>
            <a:endParaRPr lang="en-GB" altLang="en-US" dirty="0"/>
          </a:p>
          <a:p>
            <a:pPr>
              <a:buFontTx/>
              <a:buNone/>
            </a:pPr>
            <a:endParaRPr lang="en-GB" altLang="en-US" dirty="0"/>
          </a:p>
          <a:p>
            <a:pPr>
              <a:buFontTx/>
              <a:buNone/>
            </a:pPr>
            <a:endParaRPr lang="en-US" altLang="en-US" dirty="0"/>
          </a:p>
          <a:p>
            <a:pPr>
              <a:buFontTx/>
              <a:buNone/>
            </a:pPr>
            <a:endParaRPr lang="en-US" altLang="en-US" b="1" dirty="0"/>
          </a:p>
          <a:p>
            <a:pPr>
              <a:buFontTx/>
              <a:buNone/>
            </a:pPr>
            <a:endParaRPr lang="en-GB" altLang="en-US" dirty="0"/>
          </a:p>
        </p:txBody>
      </p:sp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6388" y="233363"/>
            <a:ext cx="8748712" cy="703262"/>
          </a:xfrm>
        </p:spPr>
        <p:txBody>
          <a:bodyPr/>
          <a:lstStyle/>
          <a:p>
            <a:r>
              <a:rPr lang="fr-FR" altLang="en-US" dirty="0">
                <a:ea typeface="ＭＳ Ｐゴシック" panose="020B0600070205080204" pitchFamily="34" charset="-128"/>
              </a:rPr>
              <a:t>1-LwM2M Extended </a:t>
            </a:r>
            <a:r>
              <a:rPr lang="fr-FR" altLang="en-US" dirty="0" err="1">
                <a:ea typeface="ＭＳ Ｐゴシック" panose="020B0600070205080204" pitchFamily="34" charset="-128"/>
              </a:rPr>
              <a:t>Addressing</a:t>
            </a:r>
            <a:r>
              <a:rPr lang="fr-FR" altLang="en-US" dirty="0">
                <a:ea typeface="ＭＳ Ｐゴシック" panose="020B0600070205080204" pitchFamily="34" charset="-128"/>
              </a:rPr>
              <a:t> </a:t>
            </a:r>
            <a:r>
              <a:rPr lang="fr-FR" altLang="en-US" sz="1800" dirty="0">
                <a:ea typeface="ＭＳ Ｐゴシック" panose="020B0600070205080204" pitchFamily="34" charset="-128"/>
              </a:rPr>
              <a:t>(2/2)  </a:t>
            </a:r>
            <a:endParaRPr lang="en-GB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354125875"/>
      </p:ext>
    </p:extLst>
  </p:cSld>
  <p:clrMapOvr>
    <a:masterClrMapping/>
  </p:clrMapOvr>
</p:sld>
</file>

<file path=ppt/theme/theme1.xml><?xml version="1.0" encoding="utf-8"?>
<a:theme xmlns:a="http://schemas.openxmlformats.org/drawingml/2006/main" name="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MA Template">
      <a:majorFont>
        <a:latin typeface="Tahoma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D:\Data\OMA\OMA Template.pot</Template>
  <TotalTime>64052</TotalTime>
  <Pages>15</Pages>
  <Words>315</Words>
  <Application>Microsoft Office PowerPoint</Application>
  <PresentationFormat>Custom</PresentationFormat>
  <Paragraphs>36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ＭＳ Ｐゴシック</vt:lpstr>
      <vt:lpstr>Arial</vt:lpstr>
      <vt:lpstr>Arial Narrow</vt:lpstr>
      <vt:lpstr>Courier New</vt:lpstr>
      <vt:lpstr>Tahoma</vt:lpstr>
      <vt:lpstr>Times New Roman</vt:lpstr>
      <vt:lpstr>Wingdings</vt:lpstr>
      <vt:lpstr>OMA Template</vt:lpstr>
      <vt:lpstr>1-LwM2M Extended Addressing (1/2) </vt:lpstr>
      <vt:lpstr>1-LwM2M Extended Addressing (2/2)  </vt:lpstr>
    </vt:vector>
  </TitlesOfParts>
  <Company>OMA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</dc:title>
  <dc:subject>Slide Deck</dc:subject>
  <dc:creator>OMA</dc:creator>
  <cp:lastModifiedBy>Subramani, Padmakumar (Nokia - IN)</cp:lastModifiedBy>
  <cp:revision>713</cp:revision>
  <cp:lastPrinted>2017-02-03T15:27:40Z</cp:lastPrinted>
  <dcterms:created xsi:type="dcterms:W3CDTF">2002-03-19T14:05:12Z</dcterms:created>
  <dcterms:modified xsi:type="dcterms:W3CDTF">2017-03-09T09:33:05Z</dcterms:modified>
</cp:coreProperties>
</file>