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
  </p:notesMasterIdLst>
  <p:handoutMasterIdLst>
    <p:handoutMasterId r:id="rId12"/>
  </p:handoutMasterIdLst>
  <p:sldIdLst>
    <p:sldId id="326" r:id="rId2"/>
    <p:sldId id="319" r:id="rId3"/>
    <p:sldId id="327" r:id="rId4"/>
    <p:sldId id="331" r:id="rId5"/>
    <p:sldId id="328" r:id="rId6"/>
    <p:sldId id="329" r:id="rId7"/>
    <p:sldId id="325" r:id="rId8"/>
    <p:sldId id="321" r:id="rId9"/>
    <p:sldId id="322" r:id="rId10"/>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ngjing Zhang R02" initials="YZ" lastIdx="9" clrIdx="0">
    <p:extLst>
      <p:ext uri="{19B8F6BF-5375-455C-9EA6-DF929625EA0E}">
        <p15:presenceInfo xmlns:p15="http://schemas.microsoft.com/office/powerpoint/2012/main" userId="Yongjing Zhang R0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24" autoAdjust="0"/>
    <p:restoredTop sz="94624" autoAdjust="0"/>
  </p:normalViewPr>
  <p:slideViewPr>
    <p:cSldViewPr>
      <p:cViewPr varScale="1">
        <p:scale>
          <a:sx n="104" d="100"/>
          <a:sy n="104" d="100"/>
        </p:scale>
        <p:origin x="1470"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860678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986861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26751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824461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435799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519689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a:latin typeface="Arial Narrow" panose="020B0606020202030204" pitchFamily="34" charset="0"/>
              </a:rPr>
              <a:t/>
            </a:r>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xiaoyang.xiao@Huawei.com" TargetMode="External"/><Relationship Id="rId2" Type="http://schemas.openxmlformats.org/officeDocument/2006/relationships/image" Target="../media/image2.jpeg"/><Relationship Id="rId1" Type="http://schemas.openxmlformats.org/officeDocument/2006/relationships/slideLayout" Target="../slideLayouts/slideLayout13.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21 March 2017</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Ada</a:t>
            </a:r>
            <a:r>
              <a:rPr lang="en-US" altLang="zh-CN" b="1" dirty="0" smtClean="0">
                <a:latin typeface="Tahoma" pitchFamily="34" charset="0"/>
                <a:ea typeface="SimSun" pitchFamily="2" charset="-122"/>
              </a:rPr>
              <a:t>, </a:t>
            </a:r>
            <a:r>
              <a:rPr lang="en-US" altLang="zh-CN" b="1" dirty="0" smtClean="0">
                <a:latin typeface="Tahoma" pitchFamily="34" charset="0"/>
                <a:ea typeface="SimSun" pitchFamily="2" charset="-122"/>
                <a:hlinkClick r:id="rId3"/>
              </a:rPr>
              <a:t>xiaoyang.xiao@Huawei.com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Huawei</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400" dirty="0" smtClean="0"/>
              <a:t>OMA-DM-LightweightM2M-2017-0083-INP_Proposal_group_multicast_communication</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for g</a:t>
            </a:r>
            <a:r>
              <a:rPr lang="en-US" sz="2800" dirty="0" smtClean="0"/>
              <a:t>roup multicast communication </a:t>
            </a:r>
            <a:r>
              <a:rPr lang="en-GB" altLang="en-US" sz="2800" dirty="0" smtClean="0"/>
              <a:t>in LwM2M 1.1</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4908813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a:t>
            </a:r>
            <a:r>
              <a:rPr lang="fr-FR" altLang="en-US" sz="2800" dirty="0">
                <a:ea typeface="ＭＳ Ｐゴシック" panose="020B0600070205080204" pitchFamily="34" charset="-128"/>
              </a:rPr>
              <a:t>multicast </a:t>
            </a:r>
            <a:r>
              <a:rPr lang="en-US" altLang="zh-CN" sz="2800" dirty="0" smtClean="0">
                <a:ea typeface="ＭＳ Ｐゴシック" panose="020B0600070205080204" pitchFamily="34" charset="-128"/>
              </a:rPr>
              <a:t>communication</a:t>
            </a:r>
            <a:endParaRPr lang="en-GB" altLang="en-US" sz="1600"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altLang="en-US" sz="2200" b="1" dirty="0" smtClean="0"/>
              <a:t>Rationale :</a:t>
            </a:r>
          </a:p>
          <a:p>
            <a:pPr lvl="1">
              <a:buClr>
                <a:srgbClr val="C00000"/>
              </a:buClr>
              <a:buFont typeface="Wingdings" panose="05000000000000000000" pitchFamily="2" charset="2"/>
              <a:buChar char="q"/>
            </a:pPr>
            <a:r>
              <a:rPr lang="en-US" altLang="en-US" sz="1700" b="1" dirty="0" smtClean="0"/>
              <a:t>LwM2M 1.0 cannot support group multicast communication for common management or control to multiple targets in groups, </a:t>
            </a:r>
          </a:p>
          <a:p>
            <a:pPr marL="739775" lvl="2" indent="-285750">
              <a:buClr>
                <a:srgbClr val="C00000"/>
              </a:buClr>
              <a:buFont typeface="Wingdings" panose="05000000000000000000" pitchFamily="2" charset="2"/>
              <a:buChar char="Ø"/>
            </a:pPr>
            <a:r>
              <a:rPr lang="en-US" altLang="en-US" sz="1500" dirty="0">
                <a:solidFill>
                  <a:schemeClr val="tx1"/>
                </a:solidFill>
              </a:rPr>
              <a:t>e.g</a:t>
            </a:r>
            <a:r>
              <a:rPr lang="en-US" altLang="en-US" sz="1500" dirty="0" smtClean="0">
                <a:solidFill>
                  <a:schemeClr val="tx1"/>
                </a:solidFill>
              </a:rPr>
              <a:t>. </a:t>
            </a:r>
            <a:r>
              <a:rPr lang="en-US" altLang="en-US" sz="1500" dirty="0">
                <a:solidFill>
                  <a:schemeClr val="tx1"/>
                </a:solidFill>
              </a:rPr>
              <a:t>a</a:t>
            </a:r>
            <a:r>
              <a:rPr lang="en-US" altLang="en-US" sz="1500" dirty="0" smtClean="0">
                <a:solidFill>
                  <a:schemeClr val="tx1"/>
                </a:solidFill>
              </a:rPr>
              <a:t> LwM2M server needs to send multiple messages to get the value </a:t>
            </a:r>
            <a:r>
              <a:rPr lang="en-US" altLang="en-US" sz="1500" dirty="0">
                <a:solidFill>
                  <a:schemeClr val="tx1"/>
                </a:solidFill>
              </a:rPr>
              <a:t>of  </a:t>
            </a:r>
            <a:r>
              <a:rPr lang="en-US" altLang="en-US" sz="1500" dirty="0" smtClean="0">
                <a:solidFill>
                  <a:schemeClr val="tx1"/>
                </a:solidFill>
              </a:rPr>
              <a:t>the software version of one software installed on several devices, </a:t>
            </a:r>
            <a:r>
              <a:rPr lang="en-US" sz="1600" dirty="0"/>
              <a:t>or to deliver the same </a:t>
            </a:r>
            <a:r>
              <a:rPr lang="en-US" sz="1600" dirty="0" smtClean="0"/>
              <a:t>firmware package </a:t>
            </a:r>
            <a:r>
              <a:rPr lang="en-US" sz="1600" dirty="0"/>
              <a:t>to several devices, </a:t>
            </a:r>
            <a:r>
              <a:rPr lang="en-US" altLang="en-US" sz="1500" dirty="0" smtClean="0">
                <a:solidFill>
                  <a:schemeClr val="tx1"/>
                </a:solidFill>
              </a:rPr>
              <a:t>which </a:t>
            </a:r>
            <a:r>
              <a:rPr lang="en-US" altLang="en-US" sz="1500" dirty="0">
                <a:solidFill>
                  <a:schemeClr val="tx1"/>
                </a:solidFill>
              </a:rPr>
              <a:t>will increase network traffic used in the constrained network; </a:t>
            </a:r>
            <a:endParaRPr lang="en-US" altLang="en-US" sz="1500" dirty="0" smtClean="0">
              <a:solidFill>
                <a:schemeClr val="tx1"/>
              </a:solidFill>
            </a:endParaRPr>
          </a:p>
          <a:p>
            <a:pPr lvl="1">
              <a:buClr>
                <a:srgbClr val="C00000"/>
              </a:buClr>
              <a:buFont typeface="Wingdings" panose="05000000000000000000" pitchFamily="2" charset="2"/>
              <a:buChar char="q"/>
            </a:pPr>
            <a:r>
              <a:rPr lang="en-US" altLang="en-US" sz="1700" b="1" dirty="0" smtClean="0"/>
              <a:t>Such unicast communication mechanism would increase the communication cost for the constrained network</a:t>
            </a:r>
            <a:r>
              <a:rPr lang="en-US" altLang="en-US" sz="1500" dirty="0" smtClean="0">
                <a:solidFill>
                  <a:schemeClr val="tx1"/>
                </a:solidFill>
              </a:rPr>
              <a:t> </a:t>
            </a:r>
            <a:r>
              <a:rPr lang="en-GB" altLang="en-US" sz="1800" b="1" dirty="0" smtClean="0"/>
              <a:t> </a:t>
            </a:r>
            <a:endParaRPr lang="en-GB" altLang="en-US" sz="1200" b="1" dirty="0" smtClean="0"/>
          </a:p>
          <a:p>
            <a:pPr>
              <a:buClr>
                <a:srgbClr val="C00000"/>
              </a:buClr>
              <a:buFont typeface="Wingdings" panose="05000000000000000000" pitchFamily="2" charset="2"/>
              <a:buChar char="q"/>
            </a:pPr>
            <a:r>
              <a:rPr lang="en-GB" altLang="en-US" sz="2400" b="1" dirty="0" smtClean="0"/>
              <a:t> Proposal</a:t>
            </a:r>
            <a:endParaRPr lang="en-GB" altLang="zh-CN" sz="2000" b="1" dirty="0" smtClean="0"/>
          </a:p>
          <a:p>
            <a:pPr>
              <a:buClr>
                <a:srgbClr val="C00000"/>
              </a:buClr>
              <a:buFont typeface="Wingdings" panose="05000000000000000000" pitchFamily="2" charset="2"/>
              <a:buChar char="q"/>
            </a:pPr>
            <a:r>
              <a:rPr lang="en-GB" altLang="zh-CN" sz="1600" b="1" dirty="0" smtClean="0"/>
              <a:t> </a:t>
            </a:r>
            <a:r>
              <a:rPr lang="en-GB" altLang="zh-CN" sz="1600" b="1" dirty="0"/>
              <a:t>LwM2M 1.1 supports group multicast communication based CoAP group communication which uses IP multicast as </a:t>
            </a:r>
            <a:r>
              <a:rPr lang="en-GB" altLang="zh-CN" sz="1600" b="1" dirty="0" smtClean="0"/>
              <a:t>specified in </a:t>
            </a:r>
            <a:r>
              <a:rPr lang="en-GB" altLang="zh-CN" sz="1600" b="1" dirty="0"/>
              <a:t>[RFC7390]</a:t>
            </a:r>
          </a:p>
          <a:p>
            <a:pPr lvl="1">
              <a:buClr>
                <a:srgbClr val="C00000"/>
              </a:buClr>
              <a:buFont typeface="Wingdings" panose="05000000000000000000" pitchFamily="2" charset="2"/>
              <a:buChar char="q"/>
            </a:pPr>
            <a:r>
              <a:rPr lang="en-GB" altLang="zh-CN" sz="1600" dirty="0">
                <a:solidFill>
                  <a:schemeClr val="tx1"/>
                </a:solidFill>
              </a:rPr>
              <a:t>Support the ability to manage a set(group) of End-devices </a:t>
            </a:r>
          </a:p>
          <a:p>
            <a:pPr lvl="1">
              <a:buClr>
                <a:srgbClr val="C00000"/>
              </a:buClr>
              <a:buFont typeface="Wingdings" panose="05000000000000000000" pitchFamily="2" charset="2"/>
              <a:buChar char="q"/>
            </a:pPr>
            <a:r>
              <a:rPr lang="en-GB" altLang="zh-CN" sz="1600" dirty="0">
                <a:solidFill>
                  <a:schemeClr val="tx1"/>
                </a:solidFill>
              </a:rPr>
              <a:t>Support the ability to send command or data to the group of End-devices</a:t>
            </a:r>
            <a:endParaRPr lang="en-US" altLang="zh-CN" sz="1600" dirty="0">
              <a:solidFill>
                <a:schemeClr val="tx1"/>
              </a:solidFill>
            </a:endParaRPr>
          </a:p>
          <a:p>
            <a:pPr marL="111125" lvl="1" indent="-111125">
              <a:buClr>
                <a:srgbClr val="C00000"/>
              </a:buClr>
              <a:buFont typeface="Wingdings" panose="05000000000000000000" pitchFamily="2" charset="2"/>
              <a:buChar char="q"/>
            </a:pPr>
            <a:r>
              <a:rPr lang="en-GB" altLang="zh-CN" sz="1600" b="1" dirty="0" smtClean="0">
                <a:solidFill>
                  <a:srgbClr val="000066"/>
                </a:solidFill>
                <a:ea typeface="+mn-ea"/>
                <a:cs typeface="+mn-cs"/>
              </a:rPr>
              <a:t>Defined a </a:t>
            </a:r>
            <a:r>
              <a:rPr lang="en-US" altLang="zh-CN" sz="1600" b="1" dirty="0" smtClean="0">
                <a:solidFill>
                  <a:srgbClr val="000066"/>
                </a:solidFill>
                <a:ea typeface="+mn-ea"/>
                <a:cs typeface="+mn-cs"/>
              </a:rPr>
              <a:t>Group</a:t>
            </a:r>
            <a:r>
              <a:rPr lang="en-GB" altLang="zh-CN" sz="1600" b="1" dirty="0" smtClean="0">
                <a:solidFill>
                  <a:srgbClr val="000066"/>
                </a:solidFill>
                <a:ea typeface="+mn-ea"/>
                <a:cs typeface="+mn-cs"/>
              </a:rPr>
              <a:t> </a:t>
            </a:r>
            <a:r>
              <a:rPr lang="en-US" altLang="zh-CN" sz="1600" b="1" dirty="0" smtClean="0">
                <a:solidFill>
                  <a:srgbClr val="000066"/>
                </a:solidFill>
                <a:ea typeface="+mn-ea"/>
                <a:cs typeface="+mn-cs"/>
              </a:rPr>
              <a:t>Multicast object to capture the mapping between the IP multicast address, local member object/resource and the fanOutPoint (virtual) of the multicast request.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type="body" idx="1"/>
          </p:nvPr>
        </p:nvSpPr>
        <p:spPr>
          <a:xfrm>
            <a:off x="70644" y="1149350"/>
            <a:ext cx="8984456" cy="3048000"/>
          </a:xfrm>
        </p:spPr>
        <p:txBody>
          <a:bodyPr>
            <a:normAutofit/>
          </a:bodyPr>
          <a:lstStyle/>
          <a:p>
            <a:pPr>
              <a:buClr>
                <a:srgbClr val="C00000"/>
              </a:buClr>
              <a:buFont typeface="Wingdings" panose="05000000000000000000" pitchFamily="2" charset="2"/>
              <a:buChar char="q"/>
            </a:pPr>
            <a:r>
              <a:rPr lang="en-GB" sz="2400" b="1" dirty="0" smtClean="0"/>
              <a:t> </a:t>
            </a:r>
            <a:r>
              <a:rPr lang="en-US" altLang="zh-CN" sz="2400" b="1" dirty="0" smtClean="0"/>
              <a:t>Illustration</a:t>
            </a:r>
            <a:r>
              <a:rPr lang="en-GB" sz="2400" b="1" dirty="0" smtClean="0">
                <a:ea typeface="Times New Roman" panose="02020603050405020304" pitchFamily="18" charset="0"/>
                <a:cs typeface="Times New Roman" panose="02020603050405020304" pitchFamily="18" charset="0"/>
              </a:rPr>
              <a:t>:</a:t>
            </a:r>
          </a:p>
          <a:p>
            <a:pPr marL="111125" lvl="1" indent="-111125">
              <a:buClr>
                <a:srgbClr val="C00000"/>
              </a:buClr>
              <a:buFont typeface="Wingdings" panose="05000000000000000000" pitchFamily="2" charset="2"/>
              <a:buChar char="q"/>
            </a:pPr>
            <a:r>
              <a:rPr lang="en-US" altLang="en-US" sz="1800" dirty="0" smtClean="0">
                <a:solidFill>
                  <a:schemeClr val="tx1"/>
                </a:solidFill>
              </a:rPr>
              <a:t>Example Use Case 1: member object don’t support multiple object instance.</a:t>
            </a:r>
          </a:p>
          <a:p>
            <a:pPr marL="285750" lvl="1" indent="-285750">
              <a:buClr>
                <a:srgbClr val="C00000"/>
              </a:buClr>
              <a:buFont typeface="Wingdings" panose="05000000000000000000" pitchFamily="2" charset="2"/>
              <a:buChar char="Ø"/>
            </a:pPr>
            <a:r>
              <a:rPr lang="en-US" altLang="en-US" sz="1800" dirty="0" smtClean="0">
                <a:solidFill>
                  <a:schemeClr val="tx1"/>
                </a:solidFill>
              </a:rPr>
              <a:t>A firmware </a:t>
            </a:r>
            <a:r>
              <a:rPr lang="en-US" altLang="en-US" sz="1800" dirty="0">
                <a:solidFill>
                  <a:schemeClr val="tx1"/>
                </a:solidFill>
              </a:rPr>
              <a:t>is installed on </a:t>
            </a:r>
            <a:r>
              <a:rPr lang="en-US" altLang="en-US" sz="1800" dirty="0" smtClean="0">
                <a:solidFill>
                  <a:schemeClr val="tx1"/>
                </a:solidFill>
              </a:rPr>
              <a:t>three </a:t>
            </a:r>
            <a:r>
              <a:rPr lang="en-US" altLang="en-US" sz="1800" dirty="0">
                <a:solidFill>
                  <a:schemeClr val="tx1"/>
                </a:solidFill>
              </a:rPr>
              <a:t>lights in the same building , and </a:t>
            </a:r>
            <a:r>
              <a:rPr lang="en-US" altLang="en-US" sz="1800" dirty="0" smtClean="0">
                <a:solidFill>
                  <a:schemeClr val="tx1"/>
                </a:solidFill>
              </a:rPr>
              <a:t>the firmware Object (object </a:t>
            </a:r>
            <a:r>
              <a:rPr lang="en-US" altLang="en-US" sz="1800" dirty="0">
                <a:solidFill>
                  <a:schemeClr val="tx1"/>
                </a:solidFill>
              </a:rPr>
              <a:t>id = </a:t>
            </a:r>
            <a:r>
              <a:rPr lang="en-US" altLang="en-US" sz="1800" dirty="0" smtClean="0">
                <a:solidFill>
                  <a:schemeClr val="tx1"/>
                </a:solidFill>
              </a:rPr>
              <a:t>5) is created, i.e</a:t>
            </a:r>
            <a:r>
              <a:rPr lang="en-US" altLang="en-US" sz="1800" dirty="0">
                <a:solidFill>
                  <a:schemeClr val="tx1"/>
                </a:solidFill>
              </a:rPr>
              <a:t>. </a:t>
            </a:r>
            <a:r>
              <a:rPr lang="en-US" sz="1800" dirty="0" smtClean="0">
                <a:solidFill>
                  <a:srgbClr val="FF0000"/>
                </a:solidFill>
              </a:rPr>
              <a:t>/5/0 </a:t>
            </a:r>
            <a:r>
              <a:rPr lang="en-US" sz="1800" dirty="0">
                <a:solidFill>
                  <a:schemeClr val="tx1"/>
                </a:solidFill>
              </a:rPr>
              <a:t>on </a:t>
            </a:r>
            <a:r>
              <a:rPr lang="en-US" altLang="en-US" sz="1800" dirty="0">
                <a:solidFill>
                  <a:schemeClr val="tx1"/>
                </a:solidFill>
              </a:rPr>
              <a:t>light A</a:t>
            </a:r>
            <a:r>
              <a:rPr lang="en-US" altLang="en-US" sz="1800" b="1" dirty="0"/>
              <a:t>, </a:t>
            </a:r>
            <a:r>
              <a:rPr lang="en-US" sz="1800" dirty="0" smtClean="0">
                <a:solidFill>
                  <a:srgbClr val="FF0000"/>
                </a:solidFill>
              </a:rPr>
              <a:t>/5/0 </a:t>
            </a:r>
            <a:r>
              <a:rPr lang="en-US" sz="1800" dirty="0">
                <a:solidFill>
                  <a:schemeClr val="tx1"/>
                </a:solidFill>
              </a:rPr>
              <a:t>on </a:t>
            </a:r>
            <a:r>
              <a:rPr lang="en-US" altLang="en-US" sz="1800" dirty="0">
                <a:solidFill>
                  <a:schemeClr val="tx1"/>
                </a:solidFill>
              </a:rPr>
              <a:t>light B</a:t>
            </a:r>
            <a:r>
              <a:rPr lang="en-US" altLang="en-US" sz="1800" b="1" dirty="0"/>
              <a:t>, </a:t>
            </a:r>
            <a:r>
              <a:rPr lang="en-US" sz="1800" dirty="0" smtClean="0">
                <a:solidFill>
                  <a:srgbClr val="FF0000"/>
                </a:solidFill>
              </a:rPr>
              <a:t>/5/0 </a:t>
            </a:r>
            <a:r>
              <a:rPr lang="en-US" sz="1800" dirty="0" smtClean="0">
                <a:solidFill>
                  <a:schemeClr val="tx1"/>
                </a:solidFill>
              </a:rPr>
              <a:t>on </a:t>
            </a:r>
            <a:r>
              <a:rPr lang="en-US" altLang="en-US" sz="1800" dirty="0" smtClean="0">
                <a:solidFill>
                  <a:schemeClr val="tx1"/>
                </a:solidFill>
              </a:rPr>
              <a:t>light C</a:t>
            </a:r>
            <a:r>
              <a:rPr lang="en-US" altLang="en-US" sz="1800" b="1" dirty="0" smtClean="0"/>
              <a:t>;</a:t>
            </a:r>
            <a:r>
              <a:rPr lang="en-US" altLang="en-US" sz="1800" dirty="0">
                <a:solidFill>
                  <a:schemeClr val="tx1"/>
                </a:solidFill>
              </a:rPr>
              <a:t> </a:t>
            </a:r>
            <a:endParaRPr lang="en-US" altLang="en-US" sz="1800" dirty="0" smtClean="0">
              <a:solidFill>
                <a:schemeClr val="tx1"/>
              </a:solidFill>
            </a:endParaRPr>
          </a:p>
          <a:p>
            <a:pPr marL="285750" lvl="1" indent="-285750">
              <a:buClr>
                <a:srgbClr val="C00000"/>
              </a:buClr>
              <a:buFont typeface="Wingdings" panose="05000000000000000000" pitchFamily="2" charset="2"/>
              <a:buChar char="Ø"/>
            </a:pPr>
            <a:r>
              <a:rPr lang="en-US" altLang="en-US" sz="1800" dirty="0" smtClean="0">
                <a:solidFill>
                  <a:schemeClr val="tx1"/>
                </a:solidFill>
              </a:rPr>
              <a:t>LwM2M server wants to get </a:t>
            </a:r>
            <a:r>
              <a:rPr lang="en-US" altLang="en-US" sz="1800" dirty="0">
                <a:solidFill>
                  <a:schemeClr val="tx1"/>
                </a:solidFill>
              </a:rPr>
              <a:t>the firmware </a:t>
            </a:r>
            <a:r>
              <a:rPr lang="en-US" altLang="en-US" sz="1800" dirty="0" smtClean="0">
                <a:solidFill>
                  <a:schemeClr val="tx1"/>
                </a:solidFill>
              </a:rPr>
              <a:t>Version(</a:t>
            </a:r>
            <a:r>
              <a:rPr lang="en-US" altLang="zh-CN" sz="1800" dirty="0" smtClean="0">
                <a:solidFill>
                  <a:schemeClr val="tx1"/>
                </a:solidFill>
              </a:rPr>
              <a:t>resource </a:t>
            </a:r>
            <a:r>
              <a:rPr lang="en-US" altLang="zh-CN" sz="1800" dirty="0">
                <a:solidFill>
                  <a:schemeClr val="tx1"/>
                </a:solidFill>
              </a:rPr>
              <a:t>id = </a:t>
            </a:r>
            <a:r>
              <a:rPr lang="en-US" altLang="zh-CN" sz="1800" dirty="0" smtClean="0">
                <a:solidFill>
                  <a:schemeClr val="tx1"/>
                </a:solidFill>
              </a:rPr>
              <a:t>7)</a:t>
            </a:r>
            <a:r>
              <a:rPr lang="en-US" altLang="en-US" sz="1800" dirty="0" smtClean="0">
                <a:solidFill>
                  <a:schemeClr val="tx1"/>
                </a:solidFill>
              </a:rPr>
              <a:t> from the three lights before performing actual </a:t>
            </a:r>
            <a:r>
              <a:rPr lang="en-US" altLang="en-US" sz="1800" dirty="0">
                <a:solidFill>
                  <a:schemeClr val="tx1"/>
                </a:solidFill>
              </a:rPr>
              <a:t>firmware update</a:t>
            </a:r>
            <a:r>
              <a:rPr lang="en-US" altLang="en-US" sz="1800" b="1" dirty="0" smtClean="0">
                <a:solidFill>
                  <a:schemeClr val="tx1"/>
                </a:solidFill>
              </a:rPr>
              <a:t>.</a:t>
            </a:r>
          </a:p>
          <a:p>
            <a:pPr marL="0" lvl="1" indent="0">
              <a:buClr>
                <a:srgbClr val="C00000"/>
              </a:buClr>
              <a:buNone/>
            </a:pPr>
            <a:endParaRPr lang="en-US" altLang="en-US" sz="1800" dirty="0" smtClean="0">
              <a:solidFill>
                <a:schemeClr val="tx1"/>
              </a:solidFill>
            </a:endParaRPr>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
        <p:nvSpPr>
          <p:cNvPr id="4" name="Rectangle 5"/>
          <p:cNvSpPr txBox="1">
            <a:spLocks noChangeArrowheads="1"/>
          </p:cNvSpPr>
          <p:nvPr/>
        </p:nvSpPr>
        <p:spPr bwMode="auto">
          <a:xfrm>
            <a:off x="80890" y="3282950"/>
            <a:ext cx="8984456" cy="61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lnSpcReduction="10000"/>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111125" lvl="1" indent="-111125">
              <a:buClr>
                <a:srgbClr val="C00000"/>
              </a:buClr>
              <a:buFont typeface="Wingdings" panose="05000000000000000000" pitchFamily="2" charset="2"/>
              <a:buChar char="q"/>
            </a:pPr>
            <a:r>
              <a:rPr lang="en-US" altLang="en-US" sz="1800" kern="0" dirty="0" smtClean="0">
                <a:solidFill>
                  <a:schemeClr val="tx1"/>
                </a:solidFill>
              </a:rPr>
              <a:t>LwM2M server </a:t>
            </a:r>
            <a:r>
              <a:rPr lang="en-US" altLang="zh-CN" sz="1800" kern="0" dirty="0" smtClean="0">
                <a:solidFill>
                  <a:schemeClr val="tx1"/>
                </a:solidFill>
              </a:rPr>
              <a:t>creates a Group</a:t>
            </a:r>
            <a:r>
              <a:rPr lang="en-GB" altLang="zh-CN" sz="1800" kern="0" dirty="0" smtClean="0">
                <a:solidFill>
                  <a:schemeClr val="tx1"/>
                </a:solidFill>
              </a:rPr>
              <a:t> </a:t>
            </a:r>
            <a:r>
              <a:rPr lang="en-US" altLang="zh-CN" sz="1800" kern="0" dirty="0" smtClean="0">
                <a:solidFill>
                  <a:schemeClr val="tx1"/>
                </a:solidFill>
              </a:rPr>
              <a:t>Multicast object on each lights to trigger this device to </a:t>
            </a:r>
            <a:r>
              <a:rPr lang="en-US" altLang="zh-CN" sz="1800" kern="0" dirty="0" smtClean="0">
                <a:solidFill>
                  <a:srgbClr val="FF0000"/>
                </a:solidFill>
              </a:rPr>
              <a:t>join</a:t>
            </a:r>
            <a:r>
              <a:rPr lang="en-US" altLang="zh-CN" sz="1800" kern="0" dirty="0" smtClean="0">
                <a:solidFill>
                  <a:schemeClr val="tx1"/>
                </a:solidFill>
              </a:rPr>
              <a:t> a IP multicast group and to </a:t>
            </a:r>
            <a:r>
              <a:rPr lang="en-US" altLang="zh-CN" sz="1800" kern="0" dirty="0" smtClean="0">
                <a:solidFill>
                  <a:srgbClr val="FF0000"/>
                </a:solidFill>
              </a:rPr>
              <a:t>listen to </a:t>
            </a:r>
            <a:r>
              <a:rPr lang="en-US" altLang="zh-CN" sz="1800" kern="0" dirty="0" smtClean="0">
                <a:solidFill>
                  <a:schemeClr val="tx1"/>
                </a:solidFill>
              </a:rPr>
              <a:t>the IP multicast message associated with the IP multicast address:</a:t>
            </a:r>
            <a:endParaRPr lang="en-GB" sz="1800" b="1" kern="0" dirty="0"/>
          </a:p>
        </p:txBody>
      </p:sp>
      <p:sp>
        <p:nvSpPr>
          <p:cNvPr id="5" name="文本框 4"/>
          <p:cNvSpPr txBox="1"/>
          <p:nvPr/>
        </p:nvSpPr>
        <p:spPr>
          <a:xfrm>
            <a:off x="2359685" y="4380892"/>
            <a:ext cx="1143000" cy="261610"/>
          </a:xfrm>
          <a:prstGeom prst="rect">
            <a:avLst/>
          </a:prstGeom>
          <a:solidFill>
            <a:schemeClr val="accent1">
              <a:lumMod val="40000"/>
              <a:lumOff val="60000"/>
            </a:schemeClr>
          </a:solidFill>
        </p:spPr>
        <p:txBody>
          <a:bodyPr wrap="square" rtlCol="0">
            <a:spAutoFit/>
          </a:bodyPr>
          <a:lstStyle/>
          <a:p>
            <a:r>
              <a:rPr lang="en-US" sz="1100" dirty="0" smtClean="0"/>
              <a:t>LwM2M server</a:t>
            </a:r>
            <a:endParaRPr lang="en-US" sz="1100" dirty="0"/>
          </a:p>
        </p:txBody>
      </p:sp>
      <p:sp>
        <p:nvSpPr>
          <p:cNvPr id="6" name="文本框 5"/>
          <p:cNvSpPr txBox="1"/>
          <p:nvPr/>
        </p:nvSpPr>
        <p:spPr>
          <a:xfrm>
            <a:off x="6139956" y="4042048"/>
            <a:ext cx="1499517" cy="261610"/>
          </a:xfrm>
          <a:prstGeom prst="rect">
            <a:avLst/>
          </a:prstGeom>
          <a:solidFill>
            <a:schemeClr val="accent1">
              <a:lumMod val="40000"/>
              <a:lumOff val="60000"/>
            </a:schemeClr>
          </a:solidFill>
        </p:spPr>
        <p:txBody>
          <a:bodyPr wrap="square" rtlCol="0">
            <a:spAutoFit/>
          </a:bodyPr>
          <a:lstStyle/>
          <a:p>
            <a:r>
              <a:rPr lang="en-US" sz="1100" dirty="0" smtClean="0"/>
              <a:t>LwM2M client 1(</a:t>
            </a:r>
            <a:r>
              <a:rPr lang="en-US" altLang="zh-CN" sz="1100" dirty="0" smtClean="0"/>
              <a:t>A</a:t>
            </a:r>
            <a:r>
              <a:rPr lang="en-US" sz="1100" dirty="0" smtClean="0"/>
              <a:t>)</a:t>
            </a:r>
            <a:endParaRPr lang="en-US" sz="1100" dirty="0"/>
          </a:p>
        </p:txBody>
      </p:sp>
      <p:sp>
        <p:nvSpPr>
          <p:cNvPr id="7" name="文本框 6"/>
          <p:cNvSpPr txBox="1"/>
          <p:nvPr/>
        </p:nvSpPr>
        <p:spPr>
          <a:xfrm>
            <a:off x="7348537" y="5121992"/>
            <a:ext cx="1219200" cy="430887"/>
          </a:xfrm>
          <a:prstGeom prst="rect">
            <a:avLst/>
          </a:prstGeom>
          <a:solidFill>
            <a:schemeClr val="accent1">
              <a:lumMod val="40000"/>
              <a:lumOff val="60000"/>
            </a:schemeClr>
          </a:solidFill>
        </p:spPr>
        <p:txBody>
          <a:bodyPr wrap="square" rtlCol="0">
            <a:spAutoFit/>
          </a:bodyPr>
          <a:lstStyle/>
          <a:p>
            <a:r>
              <a:rPr lang="en-US" sz="1100" dirty="0" smtClean="0"/>
              <a:t>LwM2M client 2</a:t>
            </a:r>
            <a:r>
              <a:rPr lang="zh-CN" altLang="en-US" sz="1100" dirty="0" smtClean="0"/>
              <a:t>（</a:t>
            </a:r>
            <a:r>
              <a:rPr lang="en-US" altLang="zh-CN" sz="1100" dirty="0" smtClean="0"/>
              <a:t>B</a:t>
            </a:r>
            <a:r>
              <a:rPr lang="zh-CN" altLang="en-US" sz="1100" dirty="0" smtClean="0"/>
              <a:t>）</a:t>
            </a:r>
            <a:endParaRPr lang="en-US" sz="1100" dirty="0"/>
          </a:p>
        </p:txBody>
      </p:sp>
      <p:sp>
        <p:nvSpPr>
          <p:cNvPr id="8" name="文本框 7"/>
          <p:cNvSpPr txBox="1"/>
          <p:nvPr/>
        </p:nvSpPr>
        <p:spPr>
          <a:xfrm>
            <a:off x="6163741" y="6077999"/>
            <a:ext cx="1591228" cy="261610"/>
          </a:xfrm>
          <a:prstGeom prst="rect">
            <a:avLst/>
          </a:prstGeom>
          <a:solidFill>
            <a:schemeClr val="accent1">
              <a:lumMod val="40000"/>
              <a:lumOff val="60000"/>
            </a:schemeClr>
          </a:solidFill>
        </p:spPr>
        <p:txBody>
          <a:bodyPr wrap="square" rtlCol="0">
            <a:spAutoFit/>
          </a:bodyPr>
          <a:lstStyle/>
          <a:p>
            <a:r>
              <a:rPr lang="en-US" sz="1100" dirty="0" smtClean="0"/>
              <a:t>LwM2M client 3</a:t>
            </a:r>
            <a:r>
              <a:rPr lang="zh-CN" altLang="en-US" sz="1100" dirty="0" smtClean="0"/>
              <a:t>（</a:t>
            </a:r>
            <a:r>
              <a:rPr lang="en-US" altLang="zh-CN" sz="1100" dirty="0" smtClean="0"/>
              <a:t>C</a:t>
            </a:r>
            <a:r>
              <a:rPr lang="zh-CN" altLang="en-US" sz="1100" dirty="0" smtClean="0"/>
              <a:t>）</a:t>
            </a:r>
            <a:endParaRPr lang="en-US" sz="1100" dirty="0"/>
          </a:p>
        </p:txBody>
      </p:sp>
      <p:sp>
        <p:nvSpPr>
          <p:cNvPr id="9" name="椭圆 8"/>
          <p:cNvSpPr/>
          <p:nvPr/>
        </p:nvSpPr>
        <p:spPr bwMode="auto">
          <a:xfrm>
            <a:off x="4993755" y="4743804"/>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 name="椭圆 9"/>
          <p:cNvSpPr/>
          <p:nvPr/>
        </p:nvSpPr>
        <p:spPr bwMode="auto">
          <a:xfrm>
            <a:off x="4470832" y="4397397"/>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1" name="椭圆 10"/>
          <p:cNvSpPr/>
          <p:nvPr/>
        </p:nvSpPr>
        <p:spPr bwMode="auto">
          <a:xfrm>
            <a:off x="5697421" y="4498780"/>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2" name="椭圆 11"/>
          <p:cNvSpPr/>
          <p:nvPr/>
        </p:nvSpPr>
        <p:spPr bwMode="auto">
          <a:xfrm>
            <a:off x="6306287" y="5357701"/>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cxnSp>
        <p:nvCxnSpPr>
          <p:cNvPr id="13" name="直接箭头连接符 12"/>
          <p:cNvCxnSpPr/>
          <p:nvPr/>
        </p:nvCxnSpPr>
        <p:spPr bwMode="auto">
          <a:xfrm>
            <a:off x="3554433" y="4415451"/>
            <a:ext cx="834174" cy="15424"/>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14" name="直接连接符 13"/>
          <p:cNvCxnSpPr/>
          <p:nvPr/>
        </p:nvCxnSpPr>
        <p:spPr bwMode="auto">
          <a:xfrm>
            <a:off x="3502685" y="4510809"/>
            <a:ext cx="96814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5" name="直接连接符 14"/>
          <p:cNvCxnSpPr/>
          <p:nvPr/>
        </p:nvCxnSpPr>
        <p:spPr bwMode="auto">
          <a:xfrm>
            <a:off x="4692482" y="4595371"/>
            <a:ext cx="310427" cy="26558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6" name="直接连接符 15"/>
          <p:cNvCxnSpPr>
            <a:stCxn id="9" idx="6"/>
            <a:endCxn id="11" idx="2"/>
          </p:cNvCxnSpPr>
          <p:nvPr/>
        </p:nvCxnSpPr>
        <p:spPr bwMode="auto">
          <a:xfrm flipV="1">
            <a:off x="5242710" y="4613080"/>
            <a:ext cx="454711" cy="24502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7" name="直接连接符 16"/>
          <p:cNvCxnSpPr>
            <a:stCxn id="11" idx="7"/>
            <a:endCxn id="6" idx="2"/>
          </p:cNvCxnSpPr>
          <p:nvPr/>
        </p:nvCxnSpPr>
        <p:spPr bwMode="auto">
          <a:xfrm flipV="1">
            <a:off x="5909917" y="4303658"/>
            <a:ext cx="979798" cy="2286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连接符 17"/>
          <p:cNvCxnSpPr>
            <a:stCxn id="9" idx="5"/>
            <a:endCxn id="12" idx="2"/>
          </p:cNvCxnSpPr>
          <p:nvPr/>
        </p:nvCxnSpPr>
        <p:spPr bwMode="auto">
          <a:xfrm>
            <a:off x="5206251" y="4938926"/>
            <a:ext cx="1100036" cy="53307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9" name="直接连接符 18"/>
          <p:cNvCxnSpPr>
            <a:stCxn id="12" idx="6"/>
            <a:endCxn id="7" idx="1"/>
          </p:cNvCxnSpPr>
          <p:nvPr/>
        </p:nvCxnSpPr>
        <p:spPr bwMode="auto">
          <a:xfrm flipV="1">
            <a:off x="6555242" y="5337436"/>
            <a:ext cx="793295" cy="13456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0" name="直接连接符 19"/>
          <p:cNvCxnSpPr>
            <a:stCxn id="12" idx="5"/>
          </p:cNvCxnSpPr>
          <p:nvPr/>
        </p:nvCxnSpPr>
        <p:spPr bwMode="auto">
          <a:xfrm>
            <a:off x="6518783" y="5552823"/>
            <a:ext cx="315741" cy="52517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1" name="直接箭头连接符 20"/>
          <p:cNvCxnSpPr/>
          <p:nvPr/>
        </p:nvCxnSpPr>
        <p:spPr bwMode="auto">
          <a:xfrm>
            <a:off x="3543808" y="4310531"/>
            <a:ext cx="849023" cy="9556"/>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2" name="直接箭头连接符 21"/>
          <p:cNvCxnSpPr/>
          <p:nvPr/>
        </p:nvCxnSpPr>
        <p:spPr bwMode="auto">
          <a:xfrm>
            <a:off x="3554433" y="4187326"/>
            <a:ext cx="838398" cy="19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23" name="矩形 22"/>
          <p:cNvSpPr/>
          <p:nvPr/>
        </p:nvSpPr>
        <p:spPr>
          <a:xfrm>
            <a:off x="3502685" y="3959373"/>
            <a:ext cx="920445" cy="215444"/>
          </a:xfrm>
          <a:prstGeom prst="rect">
            <a:avLst/>
          </a:prstGeom>
        </p:spPr>
        <p:txBody>
          <a:bodyPr wrap="none">
            <a:spAutoFit/>
          </a:body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cxnSp>
        <p:nvCxnSpPr>
          <p:cNvPr id="24" name="直接箭头连接符 23"/>
          <p:cNvCxnSpPr/>
          <p:nvPr/>
        </p:nvCxnSpPr>
        <p:spPr bwMode="auto">
          <a:xfrm flipV="1">
            <a:off x="5242710" y="4498780"/>
            <a:ext cx="454711" cy="22088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25" name="直接箭头连接符 24"/>
          <p:cNvCxnSpPr/>
          <p:nvPr/>
        </p:nvCxnSpPr>
        <p:spPr bwMode="auto">
          <a:xfrm flipV="1">
            <a:off x="5926924" y="4303658"/>
            <a:ext cx="503840" cy="1517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grpSp>
        <p:nvGrpSpPr>
          <p:cNvPr id="26" name="组合 25"/>
          <p:cNvGrpSpPr/>
          <p:nvPr/>
        </p:nvGrpSpPr>
        <p:grpSpPr>
          <a:xfrm rot="4931450">
            <a:off x="4739957" y="4230636"/>
            <a:ext cx="502322" cy="448536"/>
            <a:chOff x="5579393" y="2993794"/>
            <a:chExt cx="502322" cy="448536"/>
          </a:xfrm>
        </p:grpSpPr>
        <p:cxnSp>
          <p:nvCxnSpPr>
            <p:cNvPr id="27" name="直接箭头连接符 26"/>
            <p:cNvCxnSpPr/>
            <p:nvPr/>
          </p:nvCxnSpPr>
          <p:spPr bwMode="auto">
            <a:xfrm flipV="1">
              <a:off x="5579393" y="2993794"/>
              <a:ext cx="336554" cy="26821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28" name="直接箭头连接符 27"/>
            <p:cNvCxnSpPr/>
            <p:nvPr/>
          </p:nvCxnSpPr>
          <p:spPr bwMode="auto">
            <a:xfrm flipV="1">
              <a:off x="5671584" y="3060441"/>
              <a:ext cx="336554" cy="268216"/>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9" name="直接箭头连接符 28"/>
            <p:cNvCxnSpPr/>
            <p:nvPr/>
          </p:nvCxnSpPr>
          <p:spPr bwMode="auto">
            <a:xfrm flipV="1">
              <a:off x="5745161" y="3174114"/>
              <a:ext cx="336554" cy="268216"/>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grpSp>
      <p:cxnSp>
        <p:nvCxnSpPr>
          <p:cNvPr id="30" name="直接箭头连接符 29"/>
          <p:cNvCxnSpPr/>
          <p:nvPr/>
        </p:nvCxnSpPr>
        <p:spPr bwMode="auto">
          <a:xfrm>
            <a:off x="5336934" y="4929370"/>
            <a:ext cx="863500" cy="428331"/>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31" name="直接箭头连接符 30"/>
          <p:cNvCxnSpPr/>
          <p:nvPr/>
        </p:nvCxnSpPr>
        <p:spPr bwMode="auto">
          <a:xfrm>
            <a:off x="5252200" y="5022716"/>
            <a:ext cx="948234" cy="475994"/>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32" name="直接箭头连接符 31"/>
          <p:cNvCxnSpPr/>
          <p:nvPr/>
        </p:nvCxnSpPr>
        <p:spPr bwMode="auto">
          <a:xfrm flipV="1">
            <a:off x="6616424" y="5284931"/>
            <a:ext cx="467661" cy="98350"/>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33" name="直接箭头连接符 32"/>
          <p:cNvCxnSpPr/>
          <p:nvPr/>
        </p:nvCxnSpPr>
        <p:spPr bwMode="auto">
          <a:xfrm>
            <a:off x="6616424" y="5575973"/>
            <a:ext cx="313130" cy="475317"/>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sp>
        <p:nvSpPr>
          <p:cNvPr id="34" name="矩形 33"/>
          <p:cNvSpPr/>
          <p:nvPr/>
        </p:nvSpPr>
        <p:spPr>
          <a:xfrm rot="20088363">
            <a:off x="5083330" y="4355935"/>
            <a:ext cx="920445" cy="215444"/>
          </a:xfrm>
          <a:prstGeom prst="rect">
            <a:avLst/>
          </a:prstGeom>
        </p:spPr>
        <p:txBody>
          <a:bodyPr wrap="none">
            <a:spAutoFit/>
          </a:body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5" name="矩形 34"/>
          <p:cNvSpPr/>
          <p:nvPr/>
        </p:nvSpPr>
        <p:spPr>
          <a:xfrm rot="20601937">
            <a:off x="6485806" y="5076717"/>
            <a:ext cx="920445" cy="215444"/>
          </a:xfrm>
          <a:prstGeom prst="rect">
            <a:avLst/>
          </a:prstGeom>
        </p:spPr>
        <p:txBody>
          <a:bodyPr wrap="non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6" name="矩形 35"/>
          <p:cNvSpPr/>
          <p:nvPr/>
        </p:nvSpPr>
        <p:spPr>
          <a:xfrm>
            <a:off x="6834524" y="5793546"/>
            <a:ext cx="920445" cy="215444"/>
          </a:xfrm>
          <a:prstGeom prst="rect">
            <a:avLst/>
          </a:prstGeom>
        </p:spPr>
        <p:txBody>
          <a:bodyPr wrap="non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7" name="矩形 36"/>
          <p:cNvSpPr/>
          <p:nvPr/>
        </p:nvSpPr>
        <p:spPr>
          <a:xfrm>
            <a:off x="530467" y="4730750"/>
            <a:ext cx="3985869" cy="1569660"/>
          </a:xfrm>
          <a:prstGeom prst="rect">
            <a:avLst/>
          </a:prstGeom>
          <a:solidFill>
            <a:srgbClr val="EAEAEA"/>
          </a:solidFill>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1600" dirty="0"/>
              <a:t>Req: </a:t>
            </a:r>
            <a:r>
              <a:rPr lang="zh-CN" altLang="en-US" sz="1600" dirty="0" smtClean="0"/>
              <a:t>POST </a:t>
            </a:r>
            <a:r>
              <a:rPr lang="zh-CN" altLang="en-US" sz="1600" dirty="0"/>
              <a:t>coap</a:t>
            </a:r>
            <a:r>
              <a:rPr lang="zh-CN" altLang="en-US" sz="1600" dirty="0" smtClean="0"/>
              <a:t>://</a:t>
            </a:r>
            <a:r>
              <a:rPr lang="en-US" altLang="zh-CN" sz="1600" dirty="0" smtClean="0"/>
              <a:t>50</a:t>
            </a:r>
            <a:r>
              <a:rPr lang="zh-CN" altLang="en-US" sz="1600" dirty="0" smtClean="0"/>
              <a:t>/ </a:t>
            </a:r>
            <a:endParaRPr lang="en-US" altLang="zh-CN" sz="1600" dirty="0"/>
          </a:p>
          <a:p>
            <a:r>
              <a:rPr lang="zh-CN" altLang="en-US" sz="1600" dirty="0" smtClean="0"/>
              <a:t>Payload:</a:t>
            </a:r>
            <a:endParaRPr lang="zh-CN" altLang="en-US" sz="1600" dirty="0"/>
          </a:p>
          <a:p>
            <a:r>
              <a:rPr lang="zh-CN" altLang="en-US" sz="1600" dirty="0"/>
              <a:t>{“bn”:” </a:t>
            </a:r>
            <a:r>
              <a:rPr lang="zh-CN" altLang="en-US" sz="1600" dirty="0" smtClean="0"/>
              <a:t>/</a:t>
            </a:r>
            <a:r>
              <a:rPr lang="en-US" altLang="zh-CN" sz="1600" dirty="0" smtClean="0"/>
              <a:t>50</a:t>
            </a:r>
            <a:r>
              <a:rPr lang="zh-CN" altLang="en-US" sz="1600" dirty="0" smtClean="0"/>
              <a:t>”</a:t>
            </a:r>
            <a:r>
              <a:rPr lang="zh-CN" altLang="en-US" sz="1600" dirty="0"/>
              <a:t>,</a:t>
            </a:r>
          </a:p>
          <a:p>
            <a:r>
              <a:rPr lang="zh-CN" altLang="en-US" sz="1600" dirty="0"/>
              <a:t> “e”:[</a:t>
            </a:r>
          </a:p>
          <a:p>
            <a:r>
              <a:rPr lang="zh-CN" altLang="en-US" sz="1600" dirty="0" smtClean="0"/>
              <a:t> {</a:t>
            </a:r>
            <a:r>
              <a:rPr lang="zh-CN" altLang="en-US" sz="1600" dirty="0"/>
              <a:t>“n”:</a:t>
            </a:r>
            <a:r>
              <a:rPr lang="zh-CN" altLang="en-US" sz="1600" dirty="0" smtClean="0"/>
              <a:t>”</a:t>
            </a:r>
            <a:r>
              <a:rPr lang="en-US" altLang="zh-CN" sz="1600" dirty="0" smtClean="0"/>
              <a:t>0</a:t>
            </a:r>
            <a:r>
              <a:rPr lang="zh-CN" altLang="en-US" sz="1600" dirty="0" smtClean="0"/>
              <a:t>”</a:t>
            </a:r>
            <a:r>
              <a:rPr lang="zh-CN" altLang="en-US" sz="1600" dirty="0"/>
              <a:t>,”sv”:” 224.0.1.3:24”}, </a:t>
            </a:r>
            <a:r>
              <a:rPr lang="zh-CN" altLang="en-US" sz="1600" dirty="0" smtClean="0"/>
              <a:t>]</a:t>
            </a:r>
            <a:endParaRPr lang="zh-CN" altLang="en-US" sz="1600" dirty="0"/>
          </a:p>
          <a:p>
            <a:r>
              <a:rPr lang="zh-CN" altLang="en-US" sz="1600" dirty="0" smtClean="0"/>
              <a:t>} </a:t>
            </a:r>
            <a:r>
              <a:rPr lang="en-US" altLang="zh-CN" sz="1600" dirty="0" smtClean="0"/>
              <a:t>Note: </a:t>
            </a:r>
            <a:r>
              <a:rPr lang="zh-CN" altLang="en-US" sz="1600" dirty="0" smtClean="0"/>
              <a:t>224</a:t>
            </a:r>
            <a:r>
              <a:rPr lang="zh-CN" altLang="en-US" sz="1600" dirty="0"/>
              <a:t>.0.1.3:</a:t>
            </a:r>
            <a:r>
              <a:rPr lang="zh-CN" altLang="en-US" sz="1600" dirty="0" smtClean="0"/>
              <a:t>24 </a:t>
            </a:r>
            <a:r>
              <a:rPr lang="en-US" altLang="zh-CN" sz="1600" dirty="0" smtClean="0"/>
              <a:t>is the IP multicast address</a:t>
            </a:r>
            <a:endParaRPr lang="zh-CN" altLang="en-US" sz="1600" dirty="0"/>
          </a:p>
        </p:txBody>
      </p:sp>
    </p:spTree>
    <p:extLst>
      <p:ext uri="{BB962C8B-B14F-4D97-AF65-F5344CB8AC3E}">
        <p14:creationId xmlns:p14="http://schemas.microsoft.com/office/powerpoint/2010/main" val="4828022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71537" y="3282950"/>
            <a:ext cx="1143000" cy="261610"/>
          </a:xfrm>
          <a:prstGeom prst="rect">
            <a:avLst/>
          </a:prstGeom>
          <a:solidFill>
            <a:schemeClr val="accent1">
              <a:lumMod val="40000"/>
              <a:lumOff val="60000"/>
            </a:schemeClr>
          </a:solidFill>
        </p:spPr>
        <p:txBody>
          <a:bodyPr wrap="square" rtlCol="0">
            <a:spAutoFit/>
          </a:bodyPr>
          <a:lstStyle/>
          <a:p>
            <a:r>
              <a:rPr lang="en-US" sz="1100" dirty="0" smtClean="0"/>
              <a:t>LwM2M server</a:t>
            </a:r>
            <a:endParaRPr lang="en-US" sz="1100" dirty="0"/>
          </a:p>
        </p:txBody>
      </p:sp>
      <p:sp>
        <p:nvSpPr>
          <p:cNvPr id="101" name="文本框 100"/>
          <p:cNvSpPr txBox="1"/>
          <p:nvPr/>
        </p:nvSpPr>
        <p:spPr>
          <a:xfrm>
            <a:off x="4764843" y="2101848"/>
            <a:ext cx="1499649" cy="261610"/>
          </a:xfrm>
          <a:prstGeom prst="rect">
            <a:avLst/>
          </a:prstGeom>
          <a:solidFill>
            <a:schemeClr val="accent1">
              <a:lumMod val="40000"/>
              <a:lumOff val="60000"/>
            </a:schemeClr>
          </a:solidFill>
        </p:spPr>
        <p:txBody>
          <a:bodyPr wrap="square" rtlCol="0">
            <a:spAutoFit/>
          </a:bodyPr>
          <a:lstStyle/>
          <a:p>
            <a:r>
              <a:rPr lang="en-US" sz="1100" dirty="0" smtClean="0"/>
              <a:t>LwM2M client 1(A)</a:t>
            </a:r>
            <a:endParaRPr lang="en-US" sz="1100" dirty="0"/>
          </a:p>
        </p:txBody>
      </p:sp>
      <p:sp>
        <p:nvSpPr>
          <p:cNvPr id="102" name="文本框 101"/>
          <p:cNvSpPr txBox="1"/>
          <p:nvPr/>
        </p:nvSpPr>
        <p:spPr>
          <a:xfrm>
            <a:off x="5944875" y="3188660"/>
            <a:ext cx="1451977" cy="261610"/>
          </a:xfrm>
          <a:prstGeom prst="rect">
            <a:avLst/>
          </a:prstGeom>
          <a:solidFill>
            <a:schemeClr val="accent1">
              <a:lumMod val="40000"/>
              <a:lumOff val="60000"/>
            </a:schemeClr>
          </a:solidFill>
        </p:spPr>
        <p:txBody>
          <a:bodyPr wrap="square" rtlCol="0">
            <a:spAutoFit/>
          </a:bodyPr>
          <a:lstStyle/>
          <a:p>
            <a:r>
              <a:rPr lang="en-US" sz="1100" dirty="0" smtClean="0"/>
              <a:t>LwM2M client 2(B)</a:t>
            </a:r>
            <a:endParaRPr lang="en-US" sz="1100" dirty="0"/>
          </a:p>
        </p:txBody>
      </p:sp>
      <p:sp>
        <p:nvSpPr>
          <p:cNvPr id="103" name="文本框 102"/>
          <p:cNvSpPr txBox="1"/>
          <p:nvPr/>
        </p:nvSpPr>
        <p:spPr>
          <a:xfrm>
            <a:off x="4760081" y="4144667"/>
            <a:ext cx="1417572" cy="261610"/>
          </a:xfrm>
          <a:prstGeom prst="rect">
            <a:avLst/>
          </a:prstGeom>
          <a:solidFill>
            <a:schemeClr val="accent1">
              <a:lumMod val="40000"/>
              <a:lumOff val="60000"/>
            </a:schemeClr>
          </a:solidFill>
        </p:spPr>
        <p:txBody>
          <a:bodyPr wrap="square" rtlCol="0">
            <a:spAutoFit/>
          </a:bodyPr>
          <a:lstStyle/>
          <a:p>
            <a:r>
              <a:rPr lang="en-US" sz="1100" dirty="0" smtClean="0"/>
              <a:t>LwM2M client 3(C)</a:t>
            </a:r>
            <a:endParaRPr lang="en-US" sz="1100" dirty="0"/>
          </a:p>
        </p:txBody>
      </p:sp>
      <p:sp>
        <p:nvSpPr>
          <p:cNvPr id="104" name="椭圆 103"/>
          <p:cNvSpPr/>
          <p:nvPr/>
        </p:nvSpPr>
        <p:spPr bwMode="auto">
          <a:xfrm>
            <a:off x="3590094" y="2810472"/>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5" name="椭圆 104"/>
          <p:cNvSpPr/>
          <p:nvPr/>
        </p:nvSpPr>
        <p:spPr bwMode="auto">
          <a:xfrm>
            <a:off x="2982684" y="3299455"/>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6" name="椭圆 105"/>
          <p:cNvSpPr/>
          <p:nvPr/>
        </p:nvSpPr>
        <p:spPr bwMode="auto">
          <a:xfrm>
            <a:off x="4293760" y="2565448"/>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7" name="椭圆 106"/>
          <p:cNvSpPr/>
          <p:nvPr/>
        </p:nvSpPr>
        <p:spPr bwMode="auto">
          <a:xfrm>
            <a:off x="4902626" y="3424369"/>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cxnSp>
        <p:nvCxnSpPr>
          <p:cNvPr id="109" name="直接连接符 108"/>
          <p:cNvCxnSpPr>
            <a:stCxn id="100" idx="3"/>
            <a:endCxn id="105" idx="2"/>
          </p:cNvCxnSpPr>
          <p:nvPr/>
        </p:nvCxnSpPr>
        <p:spPr bwMode="auto">
          <a:xfrm>
            <a:off x="2014537" y="3413755"/>
            <a:ext cx="96814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0" name="直接连接符 109"/>
          <p:cNvCxnSpPr>
            <a:stCxn id="105" idx="7"/>
            <a:endCxn id="104" idx="3"/>
          </p:cNvCxnSpPr>
          <p:nvPr/>
        </p:nvCxnSpPr>
        <p:spPr bwMode="auto">
          <a:xfrm flipV="1">
            <a:off x="3195180" y="3005594"/>
            <a:ext cx="431373" cy="327339"/>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1" name="直接连接符 110"/>
          <p:cNvCxnSpPr>
            <a:stCxn id="104" idx="6"/>
            <a:endCxn id="106" idx="2"/>
          </p:cNvCxnSpPr>
          <p:nvPr/>
        </p:nvCxnSpPr>
        <p:spPr bwMode="auto">
          <a:xfrm flipV="1">
            <a:off x="3839049" y="2679748"/>
            <a:ext cx="454711" cy="24502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2" name="直接连接符 111"/>
          <p:cNvCxnSpPr>
            <a:stCxn id="106" idx="7"/>
            <a:endCxn id="101" idx="2"/>
          </p:cNvCxnSpPr>
          <p:nvPr/>
        </p:nvCxnSpPr>
        <p:spPr bwMode="auto">
          <a:xfrm flipV="1">
            <a:off x="4506256" y="2363458"/>
            <a:ext cx="1008412" cy="23546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3" name="直接连接符 112"/>
          <p:cNvCxnSpPr>
            <a:stCxn id="104" idx="5"/>
            <a:endCxn id="107" idx="2"/>
          </p:cNvCxnSpPr>
          <p:nvPr/>
        </p:nvCxnSpPr>
        <p:spPr bwMode="auto">
          <a:xfrm>
            <a:off x="3802590" y="3005594"/>
            <a:ext cx="1100036" cy="53307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4" name="直接连接符 113"/>
          <p:cNvCxnSpPr>
            <a:stCxn id="107" idx="6"/>
            <a:endCxn id="102" idx="1"/>
          </p:cNvCxnSpPr>
          <p:nvPr/>
        </p:nvCxnSpPr>
        <p:spPr bwMode="auto">
          <a:xfrm flipV="1">
            <a:off x="5151581" y="3319465"/>
            <a:ext cx="793294" cy="21920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5" name="直接连接符 114"/>
          <p:cNvCxnSpPr>
            <a:stCxn id="107" idx="5"/>
            <a:endCxn id="103" idx="0"/>
          </p:cNvCxnSpPr>
          <p:nvPr/>
        </p:nvCxnSpPr>
        <p:spPr bwMode="auto">
          <a:xfrm>
            <a:off x="5115122" y="3619491"/>
            <a:ext cx="353745" cy="52517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7" name="直接箭头连接符 116"/>
          <p:cNvCxnSpPr/>
          <p:nvPr/>
        </p:nvCxnSpPr>
        <p:spPr bwMode="auto">
          <a:xfrm>
            <a:off x="2085774" y="3306511"/>
            <a:ext cx="838398" cy="19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19" name="直接箭头连接符 118"/>
          <p:cNvCxnSpPr/>
          <p:nvPr/>
        </p:nvCxnSpPr>
        <p:spPr bwMode="auto">
          <a:xfrm flipV="1">
            <a:off x="3145835" y="2953187"/>
            <a:ext cx="336554" cy="26821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0" name="直接箭头连接符 119"/>
          <p:cNvCxnSpPr/>
          <p:nvPr/>
        </p:nvCxnSpPr>
        <p:spPr bwMode="auto">
          <a:xfrm flipV="1">
            <a:off x="3839049" y="2565448"/>
            <a:ext cx="454711" cy="22088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1" name="直接箭头连接符 120"/>
          <p:cNvCxnSpPr/>
          <p:nvPr/>
        </p:nvCxnSpPr>
        <p:spPr bwMode="auto">
          <a:xfrm flipV="1">
            <a:off x="4523263" y="2388592"/>
            <a:ext cx="573317" cy="1334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4" name="直接箭头连接符 123"/>
          <p:cNvCxnSpPr/>
          <p:nvPr/>
        </p:nvCxnSpPr>
        <p:spPr bwMode="auto">
          <a:xfrm>
            <a:off x="3933273" y="2996038"/>
            <a:ext cx="863500" cy="428331"/>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6" name="直接箭头连接符 125"/>
          <p:cNvCxnSpPr/>
          <p:nvPr/>
        </p:nvCxnSpPr>
        <p:spPr bwMode="auto">
          <a:xfrm flipV="1">
            <a:off x="5212763" y="3293323"/>
            <a:ext cx="626260" cy="156625"/>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7" name="直接箭头连接符 126"/>
          <p:cNvCxnSpPr/>
          <p:nvPr/>
        </p:nvCxnSpPr>
        <p:spPr bwMode="auto">
          <a:xfrm>
            <a:off x="5212763" y="3642641"/>
            <a:ext cx="313130" cy="475317"/>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31" name="矩形 130"/>
          <p:cNvSpPr/>
          <p:nvPr/>
        </p:nvSpPr>
        <p:spPr>
          <a:xfrm>
            <a:off x="1994579" y="3005593"/>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://5</a:t>
            </a:r>
            <a:r>
              <a:rPr lang="en-GB" sz="700" dirty="0" smtClean="0">
                <a:solidFill>
                  <a:schemeClr val="tx2"/>
                </a:solidFill>
              </a:rPr>
              <a:t>/0/7</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2" name="矩形 131"/>
          <p:cNvSpPr/>
          <p:nvPr/>
        </p:nvSpPr>
        <p:spPr>
          <a:xfrm rot="20102884">
            <a:off x="3590094" y="2252893"/>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a:t>
            </a:r>
            <a:r>
              <a:rPr lang="en-GB" altLang="zh-CN" sz="700" dirty="0" smtClean="0">
                <a:solidFill>
                  <a:schemeClr val="tx2"/>
                </a:solidFill>
              </a:rPr>
              <a:t>5</a:t>
            </a:r>
            <a:r>
              <a:rPr lang="en-GB" sz="700" dirty="0" smtClean="0">
                <a:solidFill>
                  <a:schemeClr val="tx2"/>
                </a:solidFill>
              </a:rPr>
              <a:t>/0/7</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3" name="矩形 132"/>
          <p:cNvSpPr/>
          <p:nvPr/>
        </p:nvSpPr>
        <p:spPr>
          <a:xfrm rot="20720829">
            <a:off x="4937717" y="3036563"/>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a:t>
            </a:r>
            <a:r>
              <a:rPr lang="en-GB" sz="700" dirty="0" smtClean="0">
                <a:solidFill>
                  <a:schemeClr val="tx2"/>
                </a:solidFill>
              </a:rPr>
              <a:t>/5/0/7</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4" name="矩形 133"/>
          <p:cNvSpPr/>
          <p:nvPr/>
        </p:nvSpPr>
        <p:spPr>
          <a:xfrm rot="21317512">
            <a:off x="5399453" y="3695849"/>
            <a:ext cx="1309136" cy="307777"/>
          </a:xfrm>
          <a:prstGeom prst="rect">
            <a:avLst/>
          </a:prstGeom>
        </p:spPr>
        <p:txBody>
          <a:bodyPr wrap="squar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GB" sz="700" dirty="0">
                <a:solidFill>
                  <a:schemeClr val="tx2"/>
                </a:solidFill>
              </a:rPr>
              <a:t> </a:t>
            </a:r>
            <a:r>
              <a:rPr lang="en-GB" sz="700" dirty="0" smtClean="0">
                <a:solidFill>
                  <a:schemeClr val="tx2"/>
                </a:solidFill>
              </a:rPr>
              <a:t>5/0/7</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2" name="矩形 1"/>
          <p:cNvSpPr/>
          <p:nvPr/>
        </p:nvSpPr>
        <p:spPr>
          <a:xfrm>
            <a:off x="290997" y="1149350"/>
            <a:ext cx="8613397" cy="1138773"/>
          </a:xfrm>
          <a:prstGeom prst="rect">
            <a:avLst/>
          </a:prstGeom>
        </p:spPr>
        <p:txBody>
          <a:bodyPr wrap="square">
            <a:spAutoFit/>
          </a:bodyPr>
          <a:lstStyle/>
          <a:p>
            <a:pPr marL="111125" lvl="1" indent="-111125">
              <a:buClr>
                <a:srgbClr val="C00000"/>
              </a:buClr>
              <a:buFont typeface="Wingdings" panose="05000000000000000000" pitchFamily="2" charset="2"/>
              <a:buChar char="q"/>
            </a:pPr>
            <a:r>
              <a:rPr lang="en-GB" sz="1800" dirty="0" smtClean="0"/>
              <a:t>LwM2M </a:t>
            </a:r>
            <a:r>
              <a:rPr lang="en-GB" sz="1800" dirty="0"/>
              <a:t>Server </a:t>
            </a:r>
            <a:r>
              <a:rPr lang="en-GB" sz="1800" dirty="0">
                <a:solidFill>
                  <a:srgbClr val="FF0000"/>
                </a:solidFill>
              </a:rPr>
              <a:t>reads </a:t>
            </a:r>
            <a:r>
              <a:rPr lang="en-US" sz="1800" dirty="0" smtClean="0">
                <a:solidFill>
                  <a:srgbClr val="FF0000"/>
                </a:solidFill>
              </a:rPr>
              <a:t>firmware version </a:t>
            </a:r>
            <a:r>
              <a:rPr lang="en-GB" sz="1800" dirty="0" smtClean="0">
                <a:solidFill>
                  <a:srgbClr val="FF0000"/>
                </a:solidFill>
              </a:rPr>
              <a:t>by </a:t>
            </a:r>
            <a:r>
              <a:rPr lang="en-GB" sz="1800" dirty="0">
                <a:solidFill>
                  <a:srgbClr val="FF0000"/>
                </a:solidFill>
              </a:rPr>
              <a:t>using one multicast </a:t>
            </a:r>
            <a:r>
              <a:rPr lang="en-US" altLang="zh-CN" sz="1800" dirty="0" smtClean="0">
                <a:solidFill>
                  <a:srgbClr val="FF0000"/>
                </a:solidFill>
              </a:rPr>
              <a:t>GET </a:t>
            </a:r>
            <a:r>
              <a:rPr lang="en-GB" sz="1800" dirty="0" smtClean="0">
                <a:solidFill>
                  <a:srgbClr val="FF0000"/>
                </a:solidFill>
              </a:rPr>
              <a:t>message </a:t>
            </a:r>
            <a:r>
              <a:rPr lang="en-GB" sz="1800" dirty="0" smtClean="0"/>
              <a:t>from </a:t>
            </a:r>
            <a:r>
              <a:rPr lang="en-GB" sz="1800" dirty="0"/>
              <a:t>all three lights in the multicast group</a:t>
            </a:r>
            <a:r>
              <a:rPr lang="en-GB" sz="1800" dirty="0" smtClean="0"/>
              <a:t>.</a:t>
            </a:r>
          </a:p>
          <a:p>
            <a:pPr marL="111125" lvl="1" indent="-111125">
              <a:buClr>
                <a:srgbClr val="C00000"/>
              </a:buClr>
              <a:buFont typeface="Wingdings" panose="05000000000000000000" pitchFamily="2" charset="2"/>
              <a:buChar char="q"/>
            </a:pPr>
            <a:endParaRPr lang="en-GB" sz="1600" dirty="0" smtClean="0"/>
          </a:p>
          <a:p>
            <a:pPr marL="111125" lvl="1" indent="-111125">
              <a:buClr>
                <a:srgbClr val="C00000"/>
              </a:buClr>
              <a:buFont typeface="Wingdings" panose="05000000000000000000" pitchFamily="2" charset="2"/>
              <a:buChar char="q"/>
            </a:pPr>
            <a:endParaRPr lang="en-GB" sz="1600" dirty="0"/>
          </a:p>
        </p:txBody>
      </p:sp>
      <p:sp>
        <p:nvSpPr>
          <p:cNvPr id="83" name="Rectangle 4"/>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sz="2800" kern="0" smtClean="0">
                <a:ea typeface="ＭＳ Ｐゴシック" panose="020B0600070205080204" pitchFamily="34" charset="-128"/>
              </a:rPr>
              <a:t>Progress on group multicast </a:t>
            </a:r>
            <a:r>
              <a:rPr lang="en-US" altLang="zh-CN" sz="2800" kern="0" smtClean="0">
                <a:ea typeface="ＭＳ Ｐゴシック" panose="020B0600070205080204" pitchFamily="34" charset="-128"/>
              </a:rPr>
              <a:t>communication</a:t>
            </a:r>
            <a:endParaRPr lang="en-GB" altLang="en-US" sz="1600" kern="0" dirty="0"/>
          </a:p>
        </p:txBody>
      </p:sp>
      <p:cxnSp>
        <p:nvCxnSpPr>
          <p:cNvPr id="87" name="直接箭头连接符 86"/>
          <p:cNvCxnSpPr/>
          <p:nvPr/>
        </p:nvCxnSpPr>
        <p:spPr bwMode="auto">
          <a:xfrm flipH="1">
            <a:off x="5335951" y="3411678"/>
            <a:ext cx="527105" cy="15718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0" name="直接箭头连接符 89"/>
          <p:cNvCxnSpPr/>
          <p:nvPr/>
        </p:nvCxnSpPr>
        <p:spPr bwMode="auto">
          <a:xfrm flipH="1" flipV="1">
            <a:off x="5058096" y="3710611"/>
            <a:ext cx="261363" cy="40734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3" name="直接箭头连接符 92"/>
          <p:cNvCxnSpPr/>
          <p:nvPr/>
        </p:nvCxnSpPr>
        <p:spPr bwMode="auto">
          <a:xfrm flipH="1" flipV="1">
            <a:off x="3856501" y="3090624"/>
            <a:ext cx="963171" cy="5410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6" name="直接箭头连接符 95"/>
          <p:cNvCxnSpPr/>
          <p:nvPr/>
        </p:nvCxnSpPr>
        <p:spPr bwMode="auto">
          <a:xfrm flipH="1">
            <a:off x="3240195" y="3107411"/>
            <a:ext cx="364184" cy="28455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8" name="直接箭头连接符 107"/>
          <p:cNvCxnSpPr/>
          <p:nvPr/>
        </p:nvCxnSpPr>
        <p:spPr bwMode="auto">
          <a:xfrm flipH="1">
            <a:off x="3292822" y="3188660"/>
            <a:ext cx="365468" cy="29329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6" name="直接箭头连接符 115"/>
          <p:cNvCxnSpPr/>
          <p:nvPr/>
        </p:nvCxnSpPr>
        <p:spPr bwMode="auto">
          <a:xfrm flipH="1">
            <a:off x="3349383" y="3216981"/>
            <a:ext cx="403131" cy="32168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8" name="直接箭头连接符 117"/>
          <p:cNvCxnSpPr/>
          <p:nvPr/>
        </p:nvCxnSpPr>
        <p:spPr bwMode="auto">
          <a:xfrm flipH="1" flipV="1">
            <a:off x="3868980" y="3188660"/>
            <a:ext cx="950692" cy="52195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2" name="直接箭头连接符 121"/>
          <p:cNvCxnSpPr/>
          <p:nvPr/>
        </p:nvCxnSpPr>
        <p:spPr bwMode="auto">
          <a:xfrm flipH="1">
            <a:off x="4639074" y="2370326"/>
            <a:ext cx="1005179" cy="2610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3" name="直接箭头连接符 122"/>
          <p:cNvCxnSpPr/>
          <p:nvPr/>
        </p:nvCxnSpPr>
        <p:spPr bwMode="auto">
          <a:xfrm flipH="1">
            <a:off x="3901196" y="2801000"/>
            <a:ext cx="343466" cy="14989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5" name="直接箭头连接符 124"/>
          <p:cNvCxnSpPr/>
          <p:nvPr/>
        </p:nvCxnSpPr>
        <p:spPr bwMode="auto">
          <a:xfrm flipH="1" flipV="1">
            <a:off x="2083100" y="3481956"/>
            <a:ext cx="823821" cy="1218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8" name="直接箭头连接符 127"/>
          <p:cNvCxnSpPr/>
          <p:nvPr/>
        </p:nvCxnSpPr>
        <p:spPr bwMode="auto">
          <a:xfrm flipH="1">
            <a:off x="2083100" y="3568861"/>
            <a:ext cx="82382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9" name="直接箭头连接符 128"/>
          <p:cNvCxnSpPr/>
          <p:nvPr/>
        </p:nvCxnSpPr>
        <p:spPr bwMode="auto">
          <a:xfrm flipH="1">
            <a:off x="2083100" y="3672833"/>
            <a:ext cx="84107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0" name="矩形 9"/>
          <p:cNvSpPr/>
          <p:nvPr/>
        </p:nvSpPr>
        <p:spPr>
          <a:xfrm>
            <a:off x="731625" y="2097402"/>
            <a:ext cx="2664087" cy="523220"/>
          </a:xfrm>
          <a:prstGeom prst="rect">
            <a:avLst/>
          </a:prstGeom>
          <a:solidFill>
            <a:schemeClr val="bg2">
              <a:lumMod val="20000"/>
              <a:lumOff val="80000"/>
            </a:schemeClr>
          </a:solidFill>
          <a:ln>
            <a:solidFill>
              <a:schemeClr val="accent1">
                <a:lumMod val="20000"/>
                <a:lumOff val="80000"/>
              </a:schemeClr>
            </a:solidFill>
          </a:ln>
        </p:spPr>
        <p:txBody>
          <a:bodyPr wrap="square">
            <a:spAutoFit/>
          </a:bodyPr>
          <a:lstStyle/>
          <a:p>
            <a:pPr marL="0" lvl="1" indent="0">
              <a:buClr>
                <a:srgbClr val="C00000"/>
              </a:buClr>
              <a:buNone/>
            </a:pPr>
            <a:r>
              <a:rPr lang="en-US" altLang="zh-CN" sz="1400" b="1" dirty="0"/>
              <a:t>Req</a:t>
            </a:r>
            <a:r>
              <a:rPr lang="en-US" altLang="zh-CN" sz="1400" dirty="0"/>
              <a:t>: GET coap</a:t>
            </a:r>
            <a:r>
              <a:rPr lang="en-US" altLang="zh-CN" sz="1400" dirty="0" smtClean="0"/>
              <a:t>://</a:t>
            </a:r>
            <a:r>
              <a:rPr lang="en-GB" sz="1400" dirty="0" smtClean="0"/>
              <a:t>5/0</a:t>
            </a:r>
            <a:r>
              <a:rPr lang="en-US" sz="1400" dirty="0" smtClean="0"/>
              <a:t>/7</a:t>
            </a:r>
            <a:endParaRPr lang="en-US" altLang="zh-CN" sz="1400" dirty="0"/>
          </a:p>
          <a:p>
            <a:pPr marL="0" lvl="1" indent="0">
              <a:buClr>
                <a:srgbClr val="C00000"/>
              </a:buClr>
              <a:buNone/>
            </a:pPr>
            <a:r>
              <a:rPr lang="en-US" altLang="zh-CN" sz="1400" b="1" dirty="0"/>
              <a:t>HOST URI </a:t>
            </a:r>
            <a:r>
              <a:rPr lang="en-US" altLang="zh-CN" sz="1400" dirty="0"/>
              <a:t>: 224.0.1.3:24; </a:t>
            </a:r>
          </a:p>
        </p:txBody>
      </p:sp>
    </p:spTree>
    <p:extLst>
      <p:ext uri="{BB962C8B-B14F-4D97-AF65-F5344CB8AC3E}">
        <p14:creationId xmlns:p14="http://schemas.microsoft.com/office/powerpoint/2010/main" val="6323504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type="body" idx="1"/>
          </p:nvPr>
        </p:nvSpPr>
        <p:spPr>
          <a:xfrm>
            <a:off x="70644" y="1149350"/>
            <a:ext cx="8984456" cy="2286000"/>
          </a:xfrm>
        </p:spPr>
        <p:txBody>
          <a:bodyPr>
            <a:normAutofit lnSpcReduction="10000"/>
          </a:bodyPr>
          <a:lstStyle/>
          <a:p>
            <a:pPr>
              <a:buClr>
                <a:srgbClr val="C00000"/>
              </a:buClr>
              <a:buFont typeface="Wingdings" panose="05000000000000000000" pitchFamily="2" charset="2"/>
              <a:buChar char="q"/>
            </a:pPr>
            <a:r>
              <a:rPr lang="en-GB" sz="2400" b="1" dirty="0" smtClean="0"/>
              <a:t> </a:t>
            </a:r>
            <a:r>
              <a:rPr lang="en-US" altLang="zh-CN" sz="2400" b="1" dirty="0" smtClean="0"/>
              <a:t>Illustration</a:t>
            </a:r>
            <a:r>
              <a:rPr lang="en-GB" sz="2400" b="1" dirty="0" smtClean="0">
                <a:ea typeface="Times New Roman" panose="02020603050405020304" pitchFamily="18" charset="0"/>
                <a:cs typeface="Times New Roman" panose="02020603050405020304" pitchFamily="18" charset="0"/>
              </a:rPr>
              <a:t>:</a:t>
            </a:r>
          </a:p>
          <a:p>
            <a:pPr marL="111125" lvl="1" indent="-111125">
              <a:buClr>
                <a:srgbClr val="C00000"/>
              </a:buClr>
              <a:buFont typeface="Wingdings" panose="05000000000000000000" pitchFamily="2" charset="2"/>
              <a:buChar char="q"/>
            </a:pPr>
            <a:r>
              <a:rPr lang="en-US" altLang="en-US" sz="1800" dirty="0" smtClean="0">
                <a:solidFill>
                  <a:schemeClr val="tx1"/>
                </a:solidFill>
              </a:rPr>
              <a:t>Example Use Case 2</a:t>
            </a:r>
            <a:r>
              <a:rPr lang="en-US" altLang="en-US" sz="1800" dirty="0">
                <a:solidFill>
                  <a:schemeClr val="tx1"/>
                </a:solidFill>
              </a:rPr>
              <a:t>: object </a:t>
            </a:r>
            <a:r>
              <a:rPr lang="en-US" altLang="en-US" sz="1800" dirty="0" smtClean="0">
                <a:solidFill>
                  <a:schemeClr val="tx1"/>
                </a:solidFill>
              </a:rPr>
              <a:t>supports </a:t>
            </a:r>
            <a:r>
              <a:rPr lang="en-US" altLang="en-US" sz="1800" dirty="0">
                <a:solidFill>
                  <a:schemeClr val="tx1"/>
                </a:solidFill>
              </a:rPr>
              <a:t>multiple object instance. </a:t>
            </a:r>
            <a:endParaRPr lang="en-US" altLang="en-US" sz="1800" dirty="0" smtClean="0">
              <a:solidFill>
                <a:schemeClr val="tx1"/>
              </a:solidFill>
            </a:endParaRPr>
          </a:p>
          <a:p>
            <a:pPr marL="285750" lvl="1" indent="-285750">
              <a:buClr>
                <a:srgbClr val="C00000"/>
              </a:buClr>
              <a:buFont typeface="Wingdings" panose="05000000000000000000" pitchFamily="2" charset="2"/>
              <a:buChar char="Ø"/>
            </a:pPr>
            <a:r>
              <a:rPr lang="en-US" altLang="en-US" sz="1800" dirty="0" smtClean="0">
                <a:solidFill>
                  <a:schemeClr val="tx1"/>
                </a:solidFill>
              </a:rPr>
              <a:t>A </a:t>
            </a:r>
            <a:r>
              <a:rPr lang="en-US" altLang="en-US" sz="1800" dirty="0">
                <a:solidFill>
                  <a:schemeClr val="tx1"/>
                </a:solidFill>
              </a:rPr>
              <a:t>control software is installed on </a:t>
            </a:r>
            <a:r>
              <a:rPr lang="en-US" altLang="en-US" sz="1800" dirty="0" smtClean="0">
                <a:solidFill>
                  <a:schemeClr val="tx1"/>
                </a:solidFill>
              </a:rPr>
              <a:t>three </a:t>
            </a:r>
            <a:r>
              <a:rPr lang="en-US" altLang="en-US" sz="1800" dirty="0">
                <a:solidFill>
                  <a:schemeClr val="tx1"/>
                </a:solidFill>
              </a:rPr>
              <a:t>lights in the same </a:t>
            </a:r>
            <a:r>
              <a:rPr lang="en-US" altLang="en-US" sz="1800" dirty="0" smtClean="0">
                <a:solidFill>
                  <a:schemeClr val="tx1"/>
                </a:solidFill>
              </a:rPr>
              <a:t>building, </a:t>
            </a:r>
            <a:r>
              <a:rPr lang="en-US" altLang="en-US" sz="1800" dirty="0">
                <a:solidFill>
                  <a:schemeClr val="tx1"/>
                </a:solidFill>
              </a:rPr>
              <a:t>and </a:t>
            </a:r>
            <a:r>
              <a:rPr lang="en-US" altLang="en-US" sz="1800" dirty="0" smtClean="0">
                <a:solidFill>
                  <a:schemeClr val="tx1"/>
                </a:solidFill>
              </a:rPr>
              <a:t>the Software </a:t>
            </a:r>
            <a:r>
              <a:rPr lang="en-US" altLang="en-US" sz="1800" dirty="0">
                <a:solidFill>
                  <a:schemeClr val="tx1"/>
                </a:solidFill>
              </a:rPr>
              <a:t>Component Object </a:t>
            </a:r>
            <a:r>
              <a:rPr lang="en-US" altLang="en-US" sz="1800" dirty="0" smtClean="0">
                <a:solidFill>
                  <a:schemeClr val="tx1"/>
                </a:solidFill>
              </a:rPr>
              <a:t>associated with this control software (object </a:t>
            </a:r>
            <a:r>
              <a:rPr lang="en-US" altLang="en-US" sz="1800" dirty="0">
                <a:solidFill>
                  <a:schemeClr val="tx1"/>
                </a:solidFill>
              </a:rPr>
              <a:t>id = 14</a:t>
            </a:r>
            <a:r>
              <a:rPr lang="en-US" altLang="en-US" sz="1800" dirty="0" smtClean="0">
                <a:solidFill>
                  <a:schemeClr val="tx1"/>
                </a:solidFill>
              </a:rPr>
              <a:t>) is created, i.e</a:t>
            </a:r>
            <a:r>
              <a:rPr lang="en-US" altLang="en-US" sz="1800" dirty="0">
                <a:solidFill>
                  <a:schemeClr val="tx1"/>
                </a:solidFill>
              </a:rPr>
              <a:t>. </a:t>
            </a:r>
            <a:r>
              <a:rPr lang="en-US" sz="1800" dirty="0" smtClean="0">
                <a:solidFill>
                  <a:srgbClr val="FF0000"/>
                </a:solidFill>
              </a:rPr>
              <a:t>/14/0 </a:t>
            </a:r>
            <a:r>
              <a:rPr lang="en-US" sz="1800" dirty="0">
                <a:solidFill>
                  <a:schemeClr val="tx1"/>
                </a:solidFill>
              </a:rPr>
              <a:t>on </a:t>
            </a:r>
            <a:r>
              <a:rPr lang="en-US" altLang="en-US" sz="1800" dirty="0">
                <a:solidFill>
                  <a:schemeClr val="tx1"/>
                </a:solidFill>
              </a:rPr>
              <a:t>light A</a:t>
            </a:r>
            <a:r>
              <a:rPr lang="en-US" altLang="en-US" sz="1800" b="1" dirty="0"/>
              <a:t>, </a:t>
            </a:r>
            <a:r>
              <a:rPr lang="en-US" sz="1800" dirty="0">
                <a:solidFill>
                  <a:srgbClr val="FF0000"/>
                </a:solidFill>
              </a:rPr>
              <a:t>/</a:t>
            </a:r>
            <a:r>
              <a:rPr lang="en-US" sz="1800" dirty="0" smtClean="0">
                <a:solidFill>
                  <a:srgbClr val="FF0000"/>
                </a:solidFill>
              </a:rPr>
              <a:t>14/2 </a:t>
            </a:r>
            <a:r>
              <a:rPr lang="en-US" sz="1800" dirty="0">
                <a:solidFill>
                  <a:schemeClr val="tx1"/>
                </a:solidFill>
              </a:rPr>
              <a:t>on </a:t>
            </a:r>
            <a:r>
              <a:rPr lang="en-US" altLang="en-US" sz="1800" dirty="0">
                <a:solidFill>
                  <a:schemeClr val="tx1"/>
                </a:solidFill>
              </a:rPr>
              <a:t>light B</a:t>
            </a:r>
            <a:r>
              <a:rPr lang="en-US" altLang="en-US" sz="1800" b="1" dirty="0"/>
              <a:t>, </a:t>
            </a:r>
            <a:r>
              <a:rPr lang="en-US" sz="1800" dirty="0">
                <a:solidFill>
                  <a:srgbClr val="FF0000"/>
                </a:solidFill>
              </a:rPr>
              <a:t>/</a:t>
            </a:r>
            <a:r>
              <a:rPr lang="en-US" sz="1800" dirty="0" smtClean="0">
                <a:solidFill>
                  <a:srgbClr val="FF0000"/>
                </a:solidFill>
              </a:rPr>
              <a:t>14/1 </a:t>
            </a:r>
            <a:r>
              <a:rPr lang="en-US" sz="1800" dirty="0" smtClean="0">
                <a:solidFill>
                  <a:schemeClr val="tx1"/>
                </a:solidFill>
              </a:rPr>
              <a:t>on </a:t>
            </a:r>
            <a:r>
              <a:rPr lang="en-US" altLang="en-US" sz="1800" dirty="0" smtClean="0">
                <a:solidFill>
                  <a:schemeClr val="tx1"/>
                </a:solidFill>
              </a:rPr>
              <a:t>light C</a:t>
            </a:r>
            <a:r>
              <a:rPr lang="en-US" altLang="en-US" sz="1800" b="1" dirty="0" smtClean="0"/>
              <a:t>;</a:t>
            </a:r>
            <a:r>
              <a:rPr lang="en-US" altLang="en-US" sz="1800" dirty="0">
                <a:solidFill>
                  <a:schemeClr val="tx1"/>
                </a:solidFill>
              </a:rPr>
              <a:t> </a:t>
            </a:r>
            <a:endParaRPr lang="en-US" altLang="en-US" sz="1800" dirty="0" smtClean="0">
              <a:solidFill>
                <a:schemeClr val="tx1"/>
              </a:solidFill>
            </a:endParaRPr>
          </a:p>
          <a:p>
            <a:pPr marL="285750" lvl="1" indent="-285750">
              <a:buClr>
                <a:srgbClr val="C00000"/>
              </a:buClr>
              <a:buFont typeface="Wingdings" panose="05000000000000000000" pitchFamily="2" charset="2"/>
              <a:buChar char="Ø"/>
            </a:pPr>
            <a:r>
              <a:rPr lang="en-US" altLang="en-US" sz="1800" dirty="0" smtClean="0">
                <a:solidFill>
                  <a:schemeClr val="tx1"/>
                </a:solidFill>
              </a:rPr>
              <a:t>LwM2M server wants to get </a:t>
            </a:r>
            <a:r>
              <a:rPr lang="en-US" altLang="en-US" sz="1800" dirty="0">
                <a:solidFill>
                  <a:schemeClr val="tx1"/>
                </a:solidFill>
              </a:rPr>
              <a:t>the s</a:t>
            </a:r>
            <a:r>
              <a:rPr lang="en-US" altLang="en-US" sz="1800" dirty="0" smtClean="0">
                <a:solidFill>
                  <a:schemeClr val="tx1"/>
                </a:solidFill>
              </a:rPr>
              <a:t>oftware Component Version(</a:t>
            </a:r>
            <a:r>
              <a:rPr lang="en-US" altLang="zh-CN" sz="1800" dirty="0" smtClean="0">
                <a:solidFill>
                  <a:schemeClr val="tx1"/>
                </a:solidFill>
              </a:rPr>
              <a:t>resource id = 2) </a:t>
            </a:r>
            <a:r>
              <a:rPr lang="en-US" altLang="en-US" sz="1800" dirty="0" smtClean="0">
                <a:solidFill>
                  <a:schemeClr val="tx1"/>
                </a:solidFill>
              </a:rPr>
              <a:t>from the three lights before performing actual software update</a:t>
            </a:r>
            <a:r>
              <a:rPr lang="en-US" altLang="en-US" sz="1800" b="1" dirty="0" smtClean="0">
                <a:solidFill>
                  <a:schemeClr val="tx1"/>
                </a:solidFill>
              </a:rPr>
              <a:t>.</a:t>
            </a:r>
            <a:endParaRPr lang="en-US" altLang="en-US" sz="1800" dirty="0" smtClean="0">
              <a:solidFill>
                <a:schemeClr val="tx1"/>
              </a:solidFill>
            </a:endParaRPr>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Tree>
    <p:extLst>
      <p:ext uri="{BB962C8B-B14F-4D97-AF65-F5344CB8AC3E}">
        <p14:creationId xmlns:p14="http://schemas.microsoft.com/office/powerpoint/2010/main" val="8187106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046" y="3794026"/>
            <a:ext cx="5288020" cy="2308324"/>
          </a:xfrm>
          <a:prstGeom prst="rect">
            <a:avLst/>
          </a:prstGeom>
          <a:solidFill>
            <a:srgbClr val="EAEAEA"/>
          </a:solidFill>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1600" dirty="0"/>
              <a:t>Req: </a:t>
            </a:r>
            <a:r>
              <a:rPr lang="zh-CN" altLang="en-US" sz="1600" dirty="0" smtClean="0"/>
              <a:t>POST </a:t>
            </a:r>
            <a:r>
              <a:rPr lang="zh-CN" altLang="en-US" sz="1600" dirty="0"/>
              <a:t>coap:</a:t>
            </a:r>
            <a:r>
              <a:rPr lang="zh-CN" altLang="en-US" sz="1600" dirty="0" smtClean="0"/>
              <a:t>//</a:t>
            </a:r>
            <a:r>
              <a:rPr lang="en-US" altLang="zh-CN" sz="1600" dirty="0" smtClean="0"/>
              <a:t>50</a:t>
            </a:r>
            <a:r>
              <a:rPr lang="zh-CN" altLang="en-US" sz="1600" dirty="0" smtClean="0"/>
              <a:t>/ </a:t>
            </a:r>
            <a:endParaRPr lang="en-US" altLang="zh-CN" sz="1600" dirty="0"/>
          </a:p>
          <a:p>
            <a:r>
              <a:rPr lang="zh-CN" altLang="en-US" sz="1600" dirty="0" smtClean="0"/>
              <a:t>Payload</a:t>
            </a:r>
            <a:r>
              <a:rPr lang="zh-CN" altLang="en-US" sz="1600" dirty="0"/>
              <a:t>:</a:t>
            </a:r>
          </a:p>
          <a:p>
            <a:r>
              <a:rPr lang="zh-CN" altLang="en-US" sz="1600" dirty="0"/>
              <a:t>{“bn”:</a:t>
            </a:r>
            <a:r>
              <a:rPr lang="zh-CN" altLang="en-US" sz="1600" dirty="0" smtClean="0"/>
              <a:t>”</a:t>
            </a:r>
            <a:r>
              <a:rPr lang="en-US" altLang="zh-CN" sz="1600" dirty="0" smtClean="0"/>
              <a:t>/50</a:t>
            </a:r>
            <a:r>
              <a:rPr lang="zh-CN" altLang="en-US" sz="1600" dirty="0" smtClean="0"/>
              <a:t>/</a:t>
            </a:r>
            <a:r>
              <a:rPr lang="en-US" altLang="zh-CN" sz="1600" dirty="0" smtClean="0"/>
              <a:t>0</a:t>
            </a:r>
            <a:r>
              <a:rPr lang="zh-CN" altLang="en-US" sz="1600" dirty="0" smtClean="0"/>
              <a:t>”</a:t>
            </a:r>
            <a:r>
              <a:rPr lang="zh-CN" altLang="en-US" sz="1600" dirty="0"/>
              <a:t>,</a:t>
            </a:r>
          </a:p>
          <a:p>
            <a:r>
              <a:rPr lang="zh-CN" altLang="en-US" sz="1600" dirty="0"/>
              <a:t> “e”:[</a:t>
            </a:r>
          </a:p>
          <a:p>
            <a:r>
              <a:rPr lang="zh-CN" altLang="en-US" sz="1600" dirty="0"/>
              <a:t> {“n”:”0”,},</a:t>
            </a:r>
          </a:p>
          <a:p>
            <a:r>
              <a:rPr lang="zh-CN" altLang="en-US" sz="1600" dirty="0"/>
              <a:t> {“n”:”1”,</a:t>
            </a:r>
            <a:r>
              <a:rPr lang="zh-CN" altLang="en-US" sz="1600" dirty="0" smtClean="0"/>
              <a:t>”</a:t>
            </a:r>
            <a:r>
              <a:rPr lang="en-US" altLang="zh-CN" sz="1600" dirty="0" smtClean="0"/>
              <a:t>s</a:t>
            </a:r>
            <a:r>
              <a:rPr lang="zh-CN" altLang="en-US" sz="1600" dirty="0" smtClean="0"/>
              <a:t>v</a:t>
            </a:r>
            <a:r>
              <a:rPr lang="zh-CN" altLang="en-US" sz="1600" dirty="0"/>
              <a:t>”:”/</a:t>
            </a:r>
            <a:r>
              <a:rPr lang="zh-CN" altLang="en-US" sz="1600" dirty="0" smtClean="0"/>
              <a:t>14/0</a:t>
            </a:r>
            <a:r>
              <a:rPr lang="en-US" altLang="zh-CN" sz="1600" dirty="0" smtClean="0"/>
              <a:t>/5</a:t>
            </a:r>
            <a:r>
              <a:rPr lang="zh-CN" altLang="en-US" sz="1600" dirty="0" smtClean="0"/>
              <a:t>”}</a:t>
            </a:r>
            <a:endParaRPr lang="en-US" altLang="zh-CN" sz="1600" dirty="0" smtClean="0"/>
          </a:p>
          <a:p>
            <a:r>
              <a:rPr lang="zh-CN" altLang="en-US" sz="1600" dirty="0" smtClean="0"/>
              <a:t> (/14/2</a:t>
            </a:r>
            <a:r>
              <a:rPr lang="en-US" altLang="zh-CN" sz="1600" dirty="0" smtClean="0"/>
              <a:t>/5</a:t>
            </a:r>
            <a:r>
              <a:rPr lang="zh-CN" altLang="en-US" sz="1600" dirty="0" smtClean="0"/>
              <a:t> </a:t>
            </a:r>
            <a:r>
              <a:rPr lang="zh-CN" altLang="en-US" sz="1600" dirty="0"/>
              <a:t>or /</a:t>
            </a:r>
            <a:r>
              <a:rPr lang="zh-CN" altLang="en-US" sz="1600" dirty="0" smtClean="0"/>
              <a:t>14/1</a:t>
            </a:r>
            <a:r>
              <a:rPr lang="en-US" altLang="zh-CN" sz="1600" dirty="0" smtClean="0"/>
              <a:t>/5</a:t>
            </a:r>
            <a:r>
              <a:rPr lang="zh-CN" altLang="en-US" sz="1600" dirty="0" smtClean="0"/>
              <a:t> </a:t>
            </a:r>
            <a:r>
              <a:rPr lang="zh-CN" altLang="en-US" sz="1600" dirty="0"/>
              <a:t>if the receiver is light B or light C )</a:t>
            </a:r>
          </a:p>
          <a:p>
            <a:r>
              <a:rPr lang="zh-CN" altLang="en-US" sz="1600" dirty="0"/>
              <a:t> {“n”:”2”,”sv”:” 224.0.1.3:24”},]</a:t>
            </a:r>
          </a:p>
          <a:p>
            <a:r>
              <a:rPr lang="zh-CN" altLang="en-US" sz="1600" dirty="0" smtClean="0"/>
              <a:t>} </a:t>
            </a:r>
            <a:r>
              <a:rPr lang="en-US" altLang="zh-CN" sz="1600" dirty="0" smtClean="0"/>
              <a:t>Note:</a:t>
            </a:r>
            <a:r>
              <a:rPr lang="zh-CN" altLang="en-US" sz="1600" dirty="0" smtClean="0"/>
              <a:t> </a:t>
            </a:r>
            <a:r>
              <a:rPr lang="en-US" altLang="zh-CN" sz="1600" dirty="0" smtClean="0"/>
              <a:t>the object instance id is assigned by LwM2M server.</a:t>
            </a:r>
            <a:endParaRPr lang="zh-CN" altLang="en-US" sz="1600" dirty="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
        <p:nvSpPr>
          <p:cNvPr id="4" name="文本框 3"/>
          <p:cNvSpPr txBox="1"/>
          <p:nvPr/>
        </p:nvSpPr>
        <p:spPr>
          <a:xfrm>
            <a:off x="2547937" y="2900769"/>
            <a:ext cx="1143000" cy="261610"/>
          </a:xfrm>
          <a:prstGeom prst="rect">
            <a:avLst/>
          </a:prstGeom>
          <a:solidFill>
            <a:schemeClr val="accent1">
              <a:lumMod val="40000"/>
              <a:lumOff val="60000"/>
            </a:schemeClr>
          </a:solidFill>
        </p:spPr>
        <p:txBody>
          <a:bodyPr wrap="square" rtlCol="0">
            <a:spAutoFit/>
          </a:bodyPr>
          <a:lstStyle/>
          <a:p>
            <a:r>
              <a:rPr lang="en-US" sz="1100" dirty="0" smtClean="0"/>
              <a:t>LwM2M server</a:t>
            </a:r>
            <a:endParaRPr lang="en-US" sz="1100" dirty="0"/>
          </a:p>
        </p:txBody>
      </p:sp>
      <p:sp>
        <p:nvSpPr>
          <p:cNvPr id="5" name="文本框 4"/>
          <p:cNvSpPr txBox="1"/>
          <p:nvPr/>
        </p:nvSpPr>
        <p:spPr>
          <a:xfrm>
            <a:off x="6328208" y="2561925"/>
            <a:ext cx="1499517" cy="261610"/>
          </a:xfrm>
          <a:prstGeom prst="rect">
            <a:avLst/>
          </a:prstGeom>
          <a:solidFill>
            <a:schemeClr val="accent1">
              <a:lumMod val="40000"/>
              <a:lumOff val="60000"/>
            </a:schemeClr>
          </a:solidFill>
        </p:spPr>
        <p:txBody>
          <a:bodyPr wrap="square" rtlCol="0">
            <a:spAutoFit/>
          </a:bodyPr>
          <a:lstStyle/>
          <a:p>
            <a:r>
              <a:rPr lang="en-US" sz="1100" dirty="0" smtClean="0"/>
              <a:t>LwM2M client 1(</a:t>
            </a:r>
            <a:r>
              <a:rPr lang="en-US" altLang="zh-CN" sz="1100" dirty="0" smtClean="0"/>
              <a:t>A</a:t>
            </a:r>
            <a:r>
              <a:rPr lang="en-US" sz="1100" dirty="0" smtClean="0"/>
              <a:t>)</a:t>
            </a:r>
            <a:endParaRPr lang="en-US" sz="1100" dirty="0"/>
          </a:p>
        </p:txBody>
      </p:sp>
      <p:sp>
        <p:nvSpPr>
          <p:cNvPr id="6" name="文本框 5"/>
          <p:cNvSpPr txBox="1"/>
          <p:nvPr/>
        </p:nvSpPr>
        <p:spPr>
          <a:xfrm>
            <a:off x="7536789" y="3641869"/>
            <a:ext cx="1219200" cy="430887"/>
          </a:xfrm>
          <a:prstGeom prst="rect">
            <a:avLst/>
          </a:prstGeom>
          <a:solidFill>
            <a:schemeClr val="accent1">
              <a:lumMod val="40000"/>
              <a:lumOff val="60000"/>
            </a:schemeClr>
          </a:solidFill>
        </p:spPr>
        <p:txBody>
          <a:bodyPr wrap="square" rtlCol="0">
            <a:spAutoFit/>
          </a:bodyPr>
          <a:lstStyle/>
          <a:p>
            <a:r>
              <a:rPr lang="en-US" sz="1100" dirty="0" smtClean="0"/>
              <a:t>LwM2M client 2</a:t>
            </a:r>
            <a:r>
              <a:rPr lang="zh-CN" altLang="en-US" sz="1100" dirty="0" smtClean="0"/>
              <a:t>（</a:t>
            </a:r>
            <a:r>
              <a:rPr lang="en-US" altLang="zh-CN" sz="1100" dirty="0" smtClean="0"/>
              <a:t>B</a:t>
            </a:r>
            <a:r>
              <a:rPr lang="zh-CN" altLang="en-US" sz="1100" dirty="0" smtClean="0"/>
              <a:t>）</a:t>
            </a:r>
            <a:endParaRPr lang="en-US" sz="1100" dirty="0"/>
          </a:p>
        </p:txBody>
      </p:sp>
      <p:sp>
        <p:nvSpPr>
          <p:cNvPr id="7" name="文本框 6"/>
          <p:cNvSpPr txBox="1"/>
          <p:nvPr/>
        </p:nvSpPr>
        <p:spPr>
          <a:xfrm>
            <a:off x="6351993" y="4597876"/>
            <a:ext cx="1591228" cy="261610"/>
          </a:xfrm>
          <a:prstGeom prst="rect">
            <a:avLst/>
          </a:prstGeom>
          <a:solidFill>
            <a:schemeClr val="accent1">
              <a:lumMod val="40000"/>
              <a:lumOff val="60000"/>
            </a:schemeClr>
          </a:solidFill>
        </p:spPr>
        <p:txBody>
          <a:bodyPr wrap="square" rtlCol="0">
            <a:spAutoFit/>
          </a:bodyPr>
          <a:lstStyle/>
          <a:p>
            <a:r>
              <a:rPr lang="en-US" sz="1100" dirty="0" smtClean="0"/>
              <a:t>LwM2M client 3</a:t>
            </a:r>
            <a:r>
              <a:rPr lang="zh-CN" altLang="en-US" sz="1100" dirty="0" smtClean="0"/>
              <a:t>（</a:t>
            </a:r>
            <a:r>
              <a:rPr lang="en-US" altLang="zh-CN" sz="1100" dirty="0" smtClean="0"/>
              <a:t>C</a:t>
            </a:r>
            <a:r>
              <a:rPr lang="zh-CN" altLang="en-US" sz="1100" dirty="0" smtClean="0"/>
              <a:t>）</a:t>
            </a:r>
            <a:endParaRPr lang="en-US" sz="1100" dirty="0"/>
          </a:p>
        </p:txBody>
      </p:sp>
      <p:sp>
        <p:nvSpPr>
          <p:cNvPr id="8" name="椭圆 7"/>
          <p:cNvSpPr/>
          <p:nvPr/>
        </p:nvSpPr>
        <p:spPr bwMode="auto">
          <a:xfrm>
            <a:off x="5182007" y="3263681"/>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9" name="椭圆 8"/>
          <p:cNvSpPr/>
          <p:nvPr/>
        </p:nvSpPr>
        <p:spPr bwMode="auto">
          <a:xfrm>
            <a:off x="4659084" y="2917274"/>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 name="椭圆 9"/>
          <p:cNvSpPr/>
          <p:nvPr/>
        </p:nvSpPr>
        <p:spPr bwMode="auto">
          <a:xfrm>
            <a:off x="5885673" y="3018657"/>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1" name="椭圆 10"/>
          <p:cNvSpPr/>
          <p:nvPr/>
        </p:nvSpPr>
        <p:spPr bwMode="auto">
          <a:xfrm>
            <a:off x="6494539" y="3877578"/>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cxnSp>
        <p:nvCxnSpPr>
          <p:cNvPr id="12" name="直接箭头连接符 11"/>
          <p:cNvCxnSpPr/>
          <p:nvPr/>
        </p:nvCxnSpPr>
        <p:spPr bwMode="auto">
          <a:xfrm>
            <a:off x="3742685" y="2935328"/>
            <a:ext cx="834174" cy="15424"/>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13" name="直接连接符 12"/>
          <p:cNvCxnSpPr/>
          <p:nvPr/>
        </p:nvCxnSpPr>
        <p:spPr bwMode="auto">
          <a:xfrm>
            <a:off x="3690937" y="3030686"/>
            <a:ext cx="96814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4" name="直接连接符 13"/>
          <p:cNvCxnSpPr/>
          <p:nvPr/>
        </p:nvCxnSpPr>
        <p:spPr bwMode="auto">
          <a:xfrm>
            <a:off x="4880734" y="3115248"/>
            <a:ext cx="310427" cy="26558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5" name="直接连接符 14"/>
          <p:cNvCxnSpPr>
            <a:stCxn id="8" idx="6"/>
            <a:endCxn id="10" idx="2"/>
          </p:cNvCxnSpPr>
          <p:nvPr/>
        </p:nvCxnSpPr>
        <p:spPr bwMode="auto">
          <a:xfrm flipV="1">
            <a:off x="5430962" y="3132957"/>
            <a:ext cx="454711" cy="24502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6" name="直接连接符 15"/>
          <p:cNvCxnSpPr>
            <a:stCxn id="10" idx="7"/>
            <a:endCxn id="5" idx="2"/>
          </p:cNvCxnSpPr>
          <p:nvPr/>
        </p:nvCxnSpPr>
        <p:spPr bwMode="auto">
          <a:xfrm flipV="1">
            <a:off x="6098169" y="2823535"/>
            <a:ext cx="979798" cy="2286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7" name="直接连接符 16"/>
          <p:cNvCxnSpPr>
            <a:stCxn id="8" idx="5"/>
            <a:endCxn id="11" idx="2"/>
          </p:cNvCxnSpPr>
          <p:nvPr/>
        </p:nvCxnSpPr>
        <p:spPr bwMode="auto">
          <a:xfrm>
            <a:off x="5394503" y="3458803"/>
            <a:ext cx="1100036" cy="53307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连接符 17"/>
          <p:cNvCxnSpPr>
            <a:stCxn id="11" idx="6"/>
            <a:endCxn id="6" idx="1"/>
          </p:cNvCxnSpPr>
          <p:nvPr/>
        </p:nvCxnSpPr>
        <p:spPr bwMode="auto">
          <a:xfrm flipV="1">
            <a:off x="6743494" y="3857313"/>
            <a:ext cx="793295" cy="13456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9" name="直接连接符 18"/>
          <p:cNvCxnSpPr>
            <a:stCxn id="11" idx="5"/>
          </p:cNvCxnSpPr>
          <p:nvPr/>
        </p:nvCxnSpPr>
        <p:spPr bwMode="auto">
          <a:xfrm>
            <a:off x="6707035" y="4072700"/>
            <a:ext cx="315741" cy="52517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0" name="直接箭头连接符 19"/>
          <p:cNvCxnSpPr/>
          <p:nvPr/>
        </p:nvCxnSpPr>
        <p:spPr bwMode="auto">
          <a:xfrm>
            <a:off x="3732060" y="2830408"/>
            <a:ext cx="849023" cy="9556"/>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1" name="直接箭头连接符 20"/>
          <p:cNvCxnSpPr/>
          <p:nvPr/>
        </p:nvCxnSpPr>
        <p:spPr bwMode="auto">
          <a:xfrm>
            <a:off x="3742685" y="2707203"/>
            <a:ext cx="838398" cy="19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22" name="矩形 21"/>
          <p:cNvSpPr/>
          <p:nvPr/>
        </p:nvSpPr>
        <p:spPr>
          <a:xfrm>
            <a:off x="3690937" y="2479250"/>
            <a:ext cx="920445" cy="215444"/>
          </a:xfrm>
          <a:prstGeom prst="rect">
            <a:avLst/>
          </a:prstGeom>
        </p:spPr>
        <p:txBody>
          <a:bodyPr wrap="none">
            <a:spAutoFit/>
          </a:body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cxnSp>
        <p:nvCxnSpPr>
          <p:cNvPr id="24" name="直接箭头连接符 23"/>
          <p:cNvCxnSpPr/>
          <p:nvPr/>
        </p:nvCxnSpPr>
        <p:spPr bwMode="auto">
          <a:xfrm flipV="1">
            <a:off x="5430962" y="3018657"/>
            <a:ext cx="454711" cy="22088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25" name="直接箭头连接符 24"/>
          <p:cNvCxnSpPr/>
          <p:nvPr/>
        </p:nvCxnSpPr>
        <p:spPr bwMode="auto">
          <a:xfrm flipV="1">
            <a:off x="6115176" y="2823535"/>
            <a:ext cx="503840" cy="1517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grpSp>
        <p:nvGrpSpPr>
          <p:cNvPr id="38" name="组合 37"/>
          <p:cNvGrpSpPr/>
          <p:nvPr/>
        </p:nvGrpSpPr>
        <p:grpSpPr>
          <a:xfrm rot="4931450">
            <a:off x="4928209" y="2750513"/>
            <a:ext cx="502322" cy="448536"/>
            <a:chOff x="5579393" y="2993794"/>
            <a:chExt cx="502322" cy="448536"/>
          </a:xfrm>
        </p:grpSpPr>
        <p:cxnSp>
          <p:nvCxnSpPr>
            <p:cNvPr id="23" name="直接箭头连接符 22"/>
            <p:cNvCxnSpPr/>
            <p:nvPr/>
          </p:nvCxnSpPr>
          <p:spPr bwMode="auto">
            <a:xfrm flipV="1">
              <a:off x="5579393" y="2993794"/>
              <a:ext cx="336554" cy="26821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26" name="直接箭头连接符 25"/>
            <p:cNvCxnSpPr/>
            <p:nvPr/>
          </p:nvCxnSpPr>
          <p:spPr bwMode="auto">
            <a:xfrm flipV="1">
              <a:off x="5671584" y="3060441"/>
              <a:ext cx="336554" cy="268216"/>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7" name="直接箭头连接符 26"/>
            <p:cNvCxnSpPr/>
            <p:nvPr/>
          </p:nvCxnSpPr>
          <p:spPr bwMode="auto">
            <a:xfrm flipV="1">
              <a:off x="5745161" y="3174114"/>
              <a:ext cx="336554" cy="268216"/>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grpSp>
      <p:cxnSp>
        <p:nvCxnSpPr>
          <p:cNvPr id="28" name="直接箭头连接符 27"/>
          <p:cNvCxnSpPr/>
          <p:nvPr/>
        </p:nvCxnSpPr>
        <p:spPr bwMode="auto">
          <a:xfrm>
            <a:off x="5525186" y="3449247"/>
            <a:ext cx="863500" cy="428331"/>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9" name="直接箭头连接符 28"/>
          <p:cNvCxnSpPr/>
          <p:nvPr/>
        </p:nvCxnSpPr>
        <p:spPr bwMode="auto">
          <a:xfrm>
            <a:off x="5440452" y="3542593"/>
            <a:ext cx="948234" cy="475994"/>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30" name="直接箭头连接符 29"/>
          <p:cNvCxnSpPr/>
          <p:nvPr/>
        </p:nvCxnSpPr>
        <p:spPr bwMode="auto">
          <a:xfrm flipV="1">
            <a:off x="6804676" y="3746532"/>
            <a:ext cx="626260" cy="156625"/>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31" name="直接箭头连接符 30"/>
          <p:cNvCxnSpPr/>
          <p:nvPr/>
        </p:nvCxnSpPr>
        <p:spPr bwMode="auto">
          <a:xfrm>
            <a:off x="6804676" y="4095850"/>
            <a:ext cx="313130" cy="475317"/>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sp>
        <p:nvSpPr>
          <p:cNvPr id="32" name="矩形 31"/>
          <p:cNvSpPr/>
          <p:nvPr/>
        </p:nvSpPr>
        <p:spPr>
          <a:xfrm rot="20088363">
            <a:off x="5271582" y="2875812"/>
            <a:ext cx="920445" cy="215444"/>
          </a:xfrm>
          <a:prstGeom prst="rect">
            <a:avLst/>
          </a:prstGeom>
        </p:spPr>
        <p:txBody>
          <a:bodyPr wrap="none">
            <a:spAutoFit/>
          </a:body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3" name="矩形 32"/>
          <p:cNvSpPr/>
          <p:nvPr/>
        </p:nvSpPr>
        <p:spPr>
          <a:xfrm rot="20601937">
            <a:off x="6674058" y="3596594"/>
            <a:ext cx="920445" cy="215444"/>
          </a:xfrm>
          <a:prstGeom prst="rect">
            <a:avLst/>
          </a:prstGeom>
        </p:spPr>
        <p:txBody>
          <a:bodyPr wrap="non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4" name="矩形 33"/>
          <p:cNvSpPr/>
          <p:nvPr/>
        </p:nvSpPr>
        <p:spPr>
          <a:xfrm>
            <a:off x="7022776" y="4313423"/>
            <a:ext cx="920445" cy="215444"/>
          </a:xfrm>
          <a:prstGeom prst="rect">
            <a:avLst/>
          </a:prstGeom>
        </p:spPr>
        <p:txBody>
          <a:bodyPr wrap="non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7" name="Rectangle 5"/>
          <p:cNvSpPr txBox="1">
            <a:spLocks noChangeArrowheads="1"/>
          </p:cNvSpPr>
          <p:nvPr/>
        </p:nvSpPr>
        <p:spPr bwMode="auto">
          <a:xfrm>
            <a:off x="188516" y="1027067"/>
            <a:ext cx="8984456" cy="124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fontScale="92500" lnSpcReduction="10000"/>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111125" lvl="1" indent="-111125">
              <a:buClr>
                <a:srgbClr val="C00000"/>
              </a:buClr>
              <a:buFont typeface="Wingdings" panose="05000000000000000000" pitchFamily="2" charset="2"/>
              <a:buChar char="q"/>
            </a:pPr>
            <a:r>
              <a:rPr lang="en-GB" sz="2600" b="1" dirty="0">
                <a:solidFill>
                  <a:srgbClr val="000066"/>
                </a:solidFill>
              </a:rPr>
              <a:t> </a:t>
            </a:r>
            <a:r>
              <a:rPr lang="en-US" altLang="zh-CN" sz="2600" b="1" dirty="0" smtClean="0">
                <a:solidFill>
                  <a:srgbClr val="000066"/>
                </a:solidFill>
              </a:rPr>
              <a:t>Illustration</a:t>
            </a:r>
            <a:endParaRPr lang="en-US" altLang="en-US" sz="2600" b="1" dirty="0" smtClean="0">
              <a:solidFill>
                <a:srgbClr val="000066"/>
              </a:solidFill>
            </a:endParaRPr>
          </a:p>
          <a:p>
            <a:pPr marL="111125" lvl="1" indent="-111125">
              <a:buClr>
                <a:srgbClr val="C00000"/>
              </a:buClr>
              <a:buFont typeface="Wingdings" panose="05000000000000000000" pitchFamily="2" charset="2"/>
              <a:buChar char="q"/>
            </a:pPr>
            <a:r>
              <a:rPr lang="en-US" altLang="en-US" sz="1900" kern="0" dirty="0" smtClean="0">
                <a:solidFill>
                  <a:schemeClr val="tx1"/>
                </a:solidFill>
              </a:rPr>
              <a:t>LwM2M server </a:t>
            </a:r>
            <a:r>
              <a:rPr lang="en-US" altLang="zh-CN" sz="1900" b="1" kern="0" dirty="0" smtClean="0">
                <a:solidFill>
                  <a:schemeClr val="tx1"/>
                </a:solidFill>
              </a:rPr>
              <a:t>creates a </a:t>
            </a:r>
            <a:r>
              <a:rPr lang="en-US" altLang="zh-CN" sz="1900" kern="0" dirty="0" smtClean="0">
                <a:solidFill>
                  <a:schemeClr val="tx1"/>
                </a:solidFill>
              </a:rPr>
              <a:t>Group</a:t>
            </a:r>
            <a:r>
              <a:rPr lang="en-GB" altLang="zh-CN" sz="1900" kern="0" dirty="0" smtClean="0">
                <a:solidFill>
                  <a:schemeClr val="tx1"/>
                </a:solidFill>
              </a:rPr>
              <a:t> </a:t>
            </a:r>
            <a:r>
              <a:rPr lang="en-US" altLang="zh-CN" sz="1900" kern="0" dirty="0" smtClean="0">
                <a:solidFill>
                  <a:schemeClr val="tx1"/>
                </a:solidFill>
              </a:rPr>
              <a:t>Multicast</a:t>
            </a:r>
            <a:r>
              <a:rPr lang="en-US" altLang="zh-CN" sz="1900" b="1" kern="0" dirty="0" smtClean="0">
                <a:solidFill>
                  <a:schemeClr val="tx1"/>
                </a:solidFill>
              </a:rPr>
              <a:t> object </a:t>
            </a:r>
            <a:r>
              <a:rPr lang="en-US" altLang="zh-CN" sz="1900" kern="0" dirty="0" smtClean="0">
                <a:solidFill>
                  <a:schemeClr val="tx1"/>
                </a:solidFill>
              </a:rPr>
              <a:t>on each lights to trigger this device to join a IP multicast group and to listen to the IP multicast message associated with the IP multicast address and to provide a fanOutPoint to LwM2M server:</a:t>
            </a:r>
            <a:endParaRPr lang="en-GB" sz="1900" b="1" kern="0" dirty="0">
              <a:solidFill>
                <a:schemeClr val="tx1"/>
              </a:solidFill>
            </a:endParaRPr>
          </a:p>
        </p:txBody>
      </p:sp>
    </p:spTree>
    <p:extLst>
      <p:ext uri="{BB962C8B-B14F-4D97-AF65-F5344CB8AC3E}">
        <p14:creationId xmlns:p14="http://schemas.microsoft.com/office/powerpoint/2010/main" val="19450361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0821" y="5207623"/>
            <a:ext cx="1143000" cy="261610"/>
          </a:xfrm>
          <a:prstGeom prst="rect">
            <a:avLst/>
          </a:prstGeom>
          <a:solidFill>
            <a:schemeClr val="accent1">
              <a:lumMod val="40000"/>
              <a:lumOff val="60000"/>
            </a:schemeClr>
          </a:solidFill>
        </p:spPr>
        <p:txBody>
          <a:bodyPr wrap="square" rtlCol="0">
            <a:spAutoFit/>
          </a:bodyPr>
          <a:lstStyle/>
          <a:p>
            <a:r>
              <a:rPr lang="en-US" sz="1100" dirty="0" smtClean="0"/>
              <a:t>LwM2M server</a:t>
            </a:r>
            <a:endParaRPr lang="en-US" sz="1100" dirty="0"/>
          </a:p>
        </p:txBody>
      </p:sp>
      <p:sp>
        <p:nvSpPr>
          <p:cNvPr id="101" name="文本框 100"/>
          <p:cNvSpPr txBox="1"/>
          <p:nvPr/>
        </p:nvSpPr>
        <p:spPr>
          <a:xfrm>
            <a:off x="4564127" y="4026521"/>
            <a:ext cx="1499649" cy="261610"/>
          </a:xfrm>
          <a:prstGeom prst="rect">
            <a:avLst/>
          </a:prstGeom>
          <a:solidFill>
            <a:schemeClr val="accent1">
              <a:lumMod val="40000"/>
              <a:lumOff val="60000"/>
            </a:schemeClr>
          </a:solidFill>
        </p:spPr>
        <p:txBody>
          <a:bodyPr wrap="square" rtlCol="0">
            <a:spAutoFit/>
          </a:bodyPr>
          <a:lstStyle/>
          <a:p>
            <a:r>
              <a:rPr lang="en-US" sz="1100" dirty="0" smtClean="0"/>
              <a:t>LwM2M client 1(A)</a:t>
            </a:r>
            <a:endParaRPr lang="en-US" sz="1100" dirty="0"/>
          </a:p>
        </p:txBody>
      </p:sp>
      <p:sp>
        <p:nvSpPr>
          <p:cNvPr id="102" name="文本框 101"/>
          <p:cNvSpPr txBox="1"/>
          <p:nvPr/>
        </p:nvSpPr>
        <p:spPr>
          <a:xfrm>
            <a:off x="5744159" y="5113333"/>
            <a:ext cx="1451977" cy="261610"/>
          </a:xfrm>
          <a:prstGeom prst="rect">
            <a:avLst/>
          </a:prstGeom>
          <a:solidFill>
            <a:schemeClr val="accent1">
              <a:lumMod val="40000"/>
              <a:lumOff val="60000"/>
            </a:schemeClr>
          </a:solidFill>
        </p:spPr>
        <p:txBody>
          <a:bodyPr wrap="square" rtlCol="0">
            <a:spAutoFit/>
          </a:bodyPr>
          <a:lstStyle/>
          <a:p>
            <a:r>
              <a:rPr lang="en-US" sz="1100" dirty="0" smtClean="0"/>
              <a:t>LwM2M client 2(B)</a:t>
            </a:r>
            <a:endParaRPr lang="en-US" sz="1100" dirty="0"/>
          </a:p>
        </p:txBody>
      </p:sp>
      <p:sp>
        <p:nvSpPr>
          <p:cNvPr id="103" name="文本框 102"/>
          <p:cNvSpPr txBox="1"/>
          <p:nvPr/>
        </p:nvSpPr>
        <p:spPr>
          <a:xfrm>
            <a:off x="4559365" y="6069340"/>
            <a:ext cx="1417572" cy="261610"/>
          </a:xfrm>
          <a:prstGeom prst="rect">
            <a:avLst/>
          </a:prstGeom>
          <a:solidFill>
            <a:schemeClr val="accent1">
              <a:lumMod val="40000"/>
              <a:lumOff val="60000"/>
            </a:schemeClr>
          </a:solidFill>
        </p:spPr>
        <p:txBody>
          <a:bodyPr wrap="square" rtlCol="0">
            <a:spAutoFit/>
          </a:bodyPr>
          <a:lstStyle/>
          <a:p>
            <a:r>
              <a:rPr lang="en-US" sz="1100" dirty="0" smtClean="0"/>
              <a:t>LwM2M client 3(C)</a:t>
            </a:r>
            <a:endParaRPr lang="en-US" sz="1100" dirty="0"/>
          </a:p>
        </p:txBody>
      </p:sp>
      <p:sp>
        <p:nvSpPr>
          <p:cNvPr id="104" name="椭圆 103"/>
          <p:cNvSpPr/>
          <p:nvPr/>
        </p:nvSpPr>
        <p:spPr bwMode="auto">
          <a:xfrm>
            <a:off x="3389378" y="4735145"/>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5" name="椭圆 104"/>
          <p:cNvSpPr/>
          <p:nvPr/>
        </p:nvSpPr>
        <p:spPr bwMode="auto">
          <a:xfrm>
            <a:off x="2781968" y="5224128"/>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6" name="椭圆 105"/>
          <p:cNvSpPr/>
          <p:nvPr/>
        </p:nvSpPr>
        <p:spPr bwMode="auto">
          <a:xfrm>
            <a:off x="4093044" y="4490121"/>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7" name="椭圆 106"/>
          <p:cNvSpPr/>
          <p:nvPr/>
        </p:nvSpPr>
        <p:spPr bwMode="auto">
          <a:xfrm>
            <a:off x="4701910" y="5349042"/>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cxnSp>
        <p:nvCxnSpPr>
          <p:cNvPr id="109" name="直接连接符 108"/>
          <p:cNvCxnSpPr>
            <a:stCxn id="100" idx="3"/>
            <a:endCxn id="105" idx="2"/>
          </p:cNvCxnSpPr>
          <p:nvPr/>
        </p:nvCxnSpPr>
        <p:spPr bwMode="auto">
          <a:xfrm>
            <a:off x="1813821" y="5338428"/>
            <a:ext cx="96814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0" name="直接连接符 109"/>
          <p:cNvCxnSpPr>
            <a:stCxn id="105" idx="7"/>
            <a:endCxn id="104" idx="3"/>
          </p:cNvCxnSpPr>
          <p:nvPr/>
        </p:nvCxnSpPr>
        <p:spPr bwMode="auto">
          <a:xfrm flipV="1">
            <a:off x="2994464" y="4930267"/>
            <a:ext cx="431373" cy="327339"/>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1" name="直接连接符 110"/>
          <p:cNvCxnSpPr>
            <a:stCxn id="104" idx="6"/>
            <a:endCxn id="106" idx="2"/>
          </p:cNvCxnSpPr>
          <p:nvPr/>
        </p:nvCxnSpPr>
        <p:spPr bwMode="auto">
          <a:xfrm flipV="1">
            <a:off x="3638333" y="4604421"/>
            <a:ext cx="454711" cy="24502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2" name="直接连接符 111"/>
          <p:cNvCxnSpPr>
            <a:stCxn id="106" idx="7"/>
            <a:endCxn id="101" idx="2"/>
          </p:cNvCxnSpPr>
          <p:nvPr/>
        </p:nvCxnSpPr>
        <p:spPr bwMode="auto">
          <a:xfrm flipV="1">
            <a:off x="4305540" y="4288131"/>
            <a:ext cx="1008412" cy="23546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3" name="直接连接符 112"/>
          <p:cNvCxnSpPr>
            <a:stCxn id="104" idx="5"/>
            <a:endCxn id="107" idx="2"/>
          </p:cNvCxnSpPr>
          <p:nvPr/>
        </p:nvCxnSpPr>
        <p:spPr bwMode="auto">
          <a:xfrm>
            <a:off x="3601874" y="4930267"/>
            <a:ext cx="1100036" cy="53307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4" name="直接连接符 113"/>
          <p:cNvCxnSpPr>
            <a:stCxn id="107" idx="6"/>
            <a:endCxn id="102" idx="1"/>
          </p:cNvCxnSpPr>
          <p:nvPr/>
        </p:nvCxnSpPr>
        <p:spPr bwMode="auto">
          <a:xfrm flipV="1">
            <a:off x="4950865" y="5244138"/>
            <a:ext cx="793294" cy="21920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5" name="直接连接符 114"/>
          <p:cNvCxnSpPr>
            <a:stCxn id="107" idx="5"/>
            <a:endCxn id="103" idx="0"/>
          </p:cNvCxnSpPr>
          <p:nvPr/>
        </p:nvCxnSpPr>
        <p:spPr bwMode="auto">
          <a:xfrm>
            <a:off x="4914406" y="5544164"/>
            <a:ext cx="353745" cy="52517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7" name="直接箭头连接符 116"/>
          <p:cNvCxnSpPr/>
          <p:nvPr/>
        </p:nvCxnSpPr>
        <p:spPr bwMode="auto">
          <a:xfrm>
            <a:off x="1885058" y="5231184"/>
            <a:ext cx="838398" cy="19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19" name="直接箭头连接符 118"/>
          <p:cNvCxnSpPr/>
          <p:nvPr/>
        </p:nvCxnSpPr>
        <p:spPr bwMode="auto">
          <a:xfrm flipV="1">
            <a:off x="2945119" y="4877860"/>
            <a:ext cx="336554" cy="26821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0" name="直接箭头连接符 119"/>
          <p:cNvCxnSpPr/>
          <p:nvPr/>
        </p:nvCxnSpPr>
        <p:spPr bwMode="auto">
          <a:xfrm flipV="1">
            <a:off x="3638333" y="4490121"/>
            <a:ext cx="454711" cy="22088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1" name="直接箭头连接符 120"/>
          <p:cNvCxnSpPr/>
          <p:nvPr/>
        </p:nvCxnSpPr>
        <p:spPr bwMode="auto">
          <a:xfrm flipV="1">
            <a:off x="4322547" y="4294999"/>
            <a:ext cx="503840" cy="1517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4" name="直接箭头连接符 123"/>
          <p:cNvCxnSpPr/>
          <p:nvPr/>
        </p:nvCxnSpPr>
        <p:spPr bwMode="auto">
          <a:xfrm>
            <a:off x="3732557" y="4920711"/>
            <a:ext cx="863500" cy="428331"/>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6" name="直接箭头连接符 125"/>
          <p:cNvCxnSpPr/>
          <p:nvPr/>
        </p:nvCxnSpPr>
        <p:spPr bwMode="auto">
          <a:xfrm flipV="1">
            <a:off x="5012047" y="5217996"/>
            <a:ext cx="626260" cy="156625"/>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7" name="直接箭头连接符 126"/>
          <p:cNvCxnSpPr/>
          <p:nvPr/>
        </p:nvCxnSpPr>
        <p:spPr bwMode="auto">
          <a:xfrm>
            <a:off x="5012047" y="5567314"/>
            <a:ext cx="313130" cy="475317"/>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31" name="矩形 130"/>
          <p:cNvSpPr/>
          <p:nvPr/>
        </p:nvSpPr>
        <p:spPr>
          <a:xfrm>
            <a:off x="1793863" y="4930266"/>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a:t>
            </a:r>
            <a:r>
              <a:rPr lang="en-GB" sz="700" dirty="0" smtClean="0">
                <a:solidFill>
                  <a:schemeClr val="tx2"/>
                </a:solidFill>
              </a:rPr>
              <a:t>50/0/0</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2" name="矩形 131"/>
          <p:cNvSpPr/>
          <p:nvPr/>
        </p:nvSpPr>
        <p:spPr>
          <a:xfrm rot="20102884">
            <a:off x="3389378" y="4177566"/>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a:t>
            </a:r>
            <a:r>
              <a:rPr lang="en-GB" altLang="zh-CN" sz="700" dirty="0" smtClean="0">
                <a:solidFill>
                  <a:schemeClr val="tx2"/>
                </a:solidFill>
              </a:rPr>
              <a:t>50</a:t>
            </a:r>
            <a:r>
              <a:rPr lang="en-GB" sz="700" dirty="0" smtClean="0">
                <a:solidFill>
                  <a:schemeClr val="tx2"/>
                </a:solidFill>
              </a:rPr>
              <a:t>/0/0</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3" name="矩形 132"/>
          <p:cNvSpPr/>
          <p:nvPr/>
        </p:nvSpPr>
        <p:spPr>
          <a:xfrm rot="20720829">
            <a:off x="4737001" y="4961236"/>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GB" sz="700" dirty="0">
                <a:solidFill>
                  <a:schemeClr val="tx2"/>
                </a:solidFill>
              </a:rPr>
              <a:t> </a:t>
            </a:r>
            <a:r>
              <a:rPr lang="en-GB" sz="700" dirty="0" smtClean="0">
                <a:solidFill>
                  <a:schemeClr val="tx2"/>
                </a:solidFill>
              </a:rPr>
              <a:t>50/0/0</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4" name="矩形 133"/>
          <p:cNvSpPr/>
          <p:nvPr/>
        </p:nvSpPr>
        <p:spPr>
          <a:xfrm rot="21317512">
            <a:off x="5198737" y="5620522"/>
            <a:ext cx="1309136" cy="307777"/>
          </a:xfrm>
          <a:prstGeom prst="rect">
            <a:avLst/>
          </a:prstGeom>
        </p:spPr>
        <p:txBody>
          <a:bodyPr wrap="squar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GB" sz="700" dirty="0">
                <a:solidFill>
                  <a:schemeClr val="tx2"/>
                </a:solidFill>
              </a:rPr>
              <a:t> </a:t>
            </a:r>
            <a:r>
              <a:rPr lang="en-GB" sz="700" dirty="0" smtClean="0">
                <a:solidFill>
                  <a:schemeClr val="tx2"/>
                </a:solidFill>
              </a:rPr>
              <a:t>50/0/0</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2" name="矩形 1"/>
          <p:cNvSpPr/>
          <p:nvPr/>
        </p:nvSpPr>
        <p:spPr>
          <a:xfrm>
            <a:off x="290997" y="1149350"/>
            <a:ext cx="8613397" cy="2646878"/>
          </a:xfrm>
          <a:prstGeom prst="rect">
            <a:avLst/>
          </a:prstGeom>
        </p:spPr>
        <p:txBody>
          <a:bodyPr wrap="square">
            <a:spAutoFit/>
          </a:bodyPr>
          <a:lstStyle/>
          <a:p>
            <a:pPr marL="111125" lvl="1" indent="-111125">
              <a:buClr>
                <a:srgbClr val="C00000"/>
              </a:buClr>
              <a:buFont typeface="Wingdings" panose="05000000000000000000" pitchFamily="2" charset="2"/>
              <a:buChar char="q"/>
            </a:pPr>
            <a:r>
              <a:rPr lang="en-GB" sz="1800" dirty="0" smtClean="0"/>
              <a:t>LwM2M </a:t>
            </a:r>
            <a:r>
              <a:rPr lang="en-GB" sz="1800" dirty="0"/>
              <a:t>Server </a:t>
            </a:r>
            <a:r>
              <a:rPr lang="en-GB" sz="1800" dirty="0">
                <a:solidFill>
                  <a:srgbClr val="FF0000"/>
                </a:solidFill>
              </a:rPr>
              <a:t>reads the </a:t>
            </a:r>
            <a:r>
              <a:rPr lang="en-US" altLang="en-US" sz="1800" dirty="0">
                <a:solidFill>
                  <a:srgbClr val="FF0000"/>
                </a:solidFill>
              </a:rPr>
              <a:t>Activation State </a:t>
            </a:r>
            <a:r>
              <a:rPr lang="en-GB" sz="1800" dirty="0">
                <a:solidFill>
                  <a:srgbClr val="FF0000"/>
                </a:solidFill>
              </a:rPr>
              <a:t>of the control softwares by using one multicast </a:t>
            </a:r>
            <a:r>
              <a:rPr lang="en-GB" sz="1800" dirty="0" smtClean="0">
                <a:solidFill>
                  <a:srgbClr val="FF0000"/>
                </a:solidFill>
              </a:rPr>
              <a:t>message </a:t>
            </a:r>
            <a:r>
              <a:rPr lang="en-GB" sz="1800" dirty="0" smtClean="0"/>
              <a:t>from </a:t>
            </a:r>
            <a:r>
              <a:rPr lang="en-GB" sz="1800" dirty="0"/>
              <a:t>all three lights in the multicast group</a:t>
            </a:r>
            <a:r>
              <a:rPr lang="en-GB" sz="1800" dirty="0" smtClean="0"/>
              <a:t>.</a:t>
            </a:r>
          </a:p>
          <a:p>
            <a:pPr marL="111125" lvl="1" indent="-111125">
              <a:buClr>
                <a:srgbClr val="C00000"/>
              </a:buClr>
              <a:buFont typeface="Wingdings" panose="05000000000000000000" pitchFamily="2" charset="2"/>
              <a:buChar char="q"/>
            </a:pPr>
            <a:endParaRPr lang="en-GB" sz="1800" dirty="0" smtClean="0"/>
          </a:p>
          <a:p>
            <a:pPr marL="285750" lvl="1" indent="-285750">
              <a:buClr>
                <a:srgbClr val="C00000"/>
              </a:buClr>
              <a:buFont typeface="Wingdings" panose="05000000000000000000" pitchFamily="2" charset="2"/>
              <a:buChar char="Ø"/>
            </a:pPr>
            <a:r>
              <a:rPr lang="en-GB" sz="1600" dirty="0" smtClean="0"/>
              <a:t>LwM2M Server sends the multicast GET message:</a:t>
            </a:r>
            <a:endParaRPr lang="en-GB" sz="1600" dirty="0"/>
          </a:p>
          <a:p>
            <a:pPr marL="111125" lvl="1" indent="-111125">
              <a:buClr>
                <a:srgbClr val="C00000"/>
              </a:buClr>
              <a:buFont typeface="Wingdings" panose="05000000000000000000" pitchFamily="2" charset="2"/>
              <a:buChar char="q"/>
            </a:pPr>
            <a:endParaRPr lang="en-GB" sz="1600" dirty="0" smtClean="0"/>
          </a:p>
          <a:p>
            <a:pPr marL="111125" lvl="1" indent="-111125">
              <a:buClr>
                <a:srgbClr val="C00000"/>
              </a:buClr>
              <a:buFont typeface="Wingdings" panose="05000000000000000000" pitchFamily="2" charset="2"/>
              <a:buChar char="q"/>
            </a:pPr>
            <a:endParaRPr lang="en-GB" sz="1600" dirty="0"/>
          </a:p>
          <a:p>
            <a:pPr marL="111125" lvl="1" indent="-111125">
              <a:buClr>
                <a:srgbClr val="C00000"/>
              </a:buClr>
              <a:buFont typeface="Wingdings" panose="05000000000000000000" pitchFamily="2" charset="2"/>
              <a:buChar char="q"/>
            </a:pPr>
            <a:endParaRPr lang="en-GB" sz="1600" dirty="0" smtClean="0"/>
          </a:p>
          <a:p>
            <a:pPr marL="285750" lvl="1" indent="-285750">
              <a:buClr>
                <a:srgbClr val="C00000"/>
              </a:buClr>
              <a:buFont typeface="Wingdings" panose="05000000000000000000" pitchFamily="2" charset="2"/>
              <a:buChar char="Ø"/>
            </a:pPr>
            <a:r>
              <a:rPr lang="en-US" altLang="zh-CN" sz="1600" dirty="0" smtClean="0"/>
              <a:t>After </a:t>
            </a:r>
            <a:r>
              <a:rPr lang="en-GB" sz="1600" dirty="0" smtClean="0"/>
              <a:t>LwM2M client </a:t>
            </a:r>
            <a:r>
              <a:rPr lang="en-US" altLang="zh-CN" sz="1600" dirty="0" smtClean="0"/>
              <a:t>receiving </a:t>
            </a:r>
            <a:r>
              <a:rPr lang="en-US" altLang="zh-CN" sz="1600" dirty="0"/>
              <a:t>the multicast GET request, each light device (LwM2M client) find the localMemPath according the /50/0/0 and replaces the /</a:t>
            </a:r>
            <a:r>
              <a:rPr lang="en-GB" sz="1600" dirty="0"/>
              <a:t>50/0/0 with the localMemPath (e.g. </a:t>
            </a:r>
            <a:r>
              <a:rPr lang="en-US" sz="1600" dirty="0"/>
              <a:t>/</a:t>
            </a:r>
            <a:r>
              <a:rPr lang="en-US" sz="1600" dirty="0" smtClean="0"/>
              <a:t>14/0/2), </a:t>
            </a:r>
            <a:r>
              <a:rPr lang="en-US" sz="1600" dirty="0"/>
              <a:t>then gets the value (of /</a:t>
            </a:r>
            <a:r>
              <a:rPr lang="en-US" sz="1600" dirty="0" smtClean="0"/>
              <a:t>14/0/2) </a:t>
            </a:r>
            <a:r>
              <a:rPr lang="en-US" sz="1600" dirty="0"/>
              <a:t>and returns to LwM2M </a:t>
            </a:r>
            <a:r>
              <a:rPr lang="en-US" sz="1600" dirty="0" smtClean="0"/>
              <a:t>Server</a:t>
            </a:r>
            <a:endParaRPr lang="en-US" altLang="zh-CN" sz="1600" dirty="0" smtClean="0">
              <a:solidFill>
                <a:srgbClr val="FF0000"/>
              </a:solidFill>
            </a:endParaRPr>
          </a:p>
        </p:txBody>
      </p:sp>
      <p:sp>
        <p:nvSpPr>
          <p:cNvPr id="83" name="Rectangle 4"/>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sz="2800" kern="0" smtClean="0">
                <a:ea typeface="ＭＳ Ｐゴシック" panose="020B0600070205080204" pitchFamily="34" charset="-128"/>
              </a:rPr>
              <a:t>Progress on group multicast </a:t>
            </a:r>
            <a:r>
              <a:rPr lang="en-US" altLang="zh-CN" sz="2800" kern="0" smtClean="0">
                <a:ea typeface="ＭＳ Ｐゴシック" panose="020B0600070205080204" pitchFamily="34" charset="-128"/>
              </a:rPr>
              <a:t>communication</a:t>
            </a:r>
            <a:endParaRPr lang="en-GB" altLang="en-US" sz="1600" kern="0" dirty="0"/>
          </a:p>
        </p:txBody>
      </p:sp>
      <p:sp>
        <p:nvSpPr>
          <p:cNvPr id="84" name="矩形 83"/>
          <p:cNvSpPr/>
          <p:nvPr/>
        </p:nvSpPr>
        <p:spPr>
          <a:xfrm>
            <a:off x="6033659" y="4025504"/>
            <a:ext cx="1540947" cy="215444"/>
          </a:xfrm>
          <a:prstGeom prst="rect">
            <a:avLst/>
          </a:prstGeom>
        </p:spPr>
        <p:txBody>
          <a:bodyPr wrap="square">
            <a:spAutoFit/>
          </a:bodyPr>
          <a:lstStyle/>
          <a:p>
            <a:pPr marL="0" lvl="1" indent="0">
              <a:buClr>
                <a:srgbClr val="C00000"/>
              </a:buClr>
              <a:buNone/>
            </a:pPr>
            <a:r>
              <a:rPr lang="en-US" altLang="zh-CN" sz="700" b="1" dirty="0" smtClean="0">
                <a:solidFill>
                  <a:schemeClr val="tx2"/>
                </a:solidFill>
              </a:rPr>
              <a:t>Replace </a:t>
            </a:r>
            <a:r>
              <a:rPr lang="en-GB" altLang="zh-CN" sz="800" dirty="0" smtClean="0">
                <a:solidFill>
                  <a:srgbClr val="FF0000"/>
                </a:solidFill>
              </a:rPr>
              <a:t>50</a:t>
            </a:r>
            <a:r>
              <a:rPr lang="en-GB" sz="800" dirty="0" smtClean="0">
                <a:solidFill>
                  <a:srgbClr val="FF0000"/>
                </a:solidFill>
              </a:rPr>
              <a:t>/0/0 with </a:t>
            </a:r>
            <a:r>
              <a:rPr lang="en-US" sz="800" dirty="0">
                <a:solidFill>
                  <a:srgbClr val="FF0000"/>
                </a:solidFill>
              </a:rPr>
              <a:t>/</a:t>
            </a:r>
            <a:r>
              <a:rPr lang="en-US" sz="800" dirty="0" smtClean="0">
                <a:solidFill>
                  <a:srgbClr val="FF0000"/>
                </a:solidFill>
              </a:rPr>
              <a:t>14/0/2</a:t>
            </a:r>
            <a:endParaRPr lang="en-US" altLang="zh-CN" sz="700" dirty="0">
              <a:solidFill>
                <a:schemeClr val="tx2"/>
              </a:solidFill>
            </a:endParaRPr>
          </a:p>
        </p:txBody>
      </p:sp>
      <p:sp>
        <p:nvSpPr>
          <p:cNvPr id="85" name="矩形 84"/>
          <p:cNvSpPr/>
          <p:nvPr/>
        </p:nvSpPr>
        <p:spPr>
          <a:xfrm>
            <a:off x="7144805" y="5133598"/>
            <a:ext cx="1613936" cy="215444"/>
          </a:xfrm>
          <a:prstGeom prst="rect">
            <a:avLst/>
          </a:prstGeom>
        </p:spPr>
        <p:txBody>
          <a:bodyPr wrap="square">
            <a:spAutoFit/>
          </a:bodyPr>
          <a:lstStyle/>
          <a:p>
            <a:pPr marL="0" lvl="1" indent="0">
              <a:buClr>
                <a:srgbClr val="C00000"/>
              </a:buClr>
              <a:buNone/>
            </a:pPr>
            <a:r>
              <a:rPr lang="en-US" altLang="zh-CN" sz="700" b="1" dirty="0" smtClean="0">
                <a:solidFill>
                  <a:schemeClr val="tx2"/>
                </a:solidFill>
              </a:rPr>
              <a:t>Replace </a:t>
            </a:r>
            <a:r>
              <a:rPr lang="en-US" altLang="zh-CN" sz="700" b="1" dirty="0" smtClean="0">
                <a:solidFill>
                  <a:srgbClr val="FF0000"/>
                </a:solidFill>
              </a:rPr>
              <a:t>50</a:t>
            </a:r>
            <a:r>
              <a:rPr lang="en-GB" sz="800" dirty="0" smtClean="0">
                <a:solidFill>
                  <a:srgbClr val="FF0000"/>
                </a:solidFill>
              </a:rPr>
              <a:t>/0/0 with </a:t>
            </a:r>
            <a:r>
              <a:rPr lang="en-US" sz="800" dirty="0">
                <a:solidFill>
                  <a:srgbClr val="FF0000"/>
                </a:solidFill>
              </a:rPr>
              <a:t>/</a:t>
            </a:r>
            <a:r>
              <a:rPr lang="en-US" sz="800" dirty="0" smtClean="0">
                <a:solidFill>
                  <a:srgbClr val="FF0000"/>
                </a:solidFill>
              </a:rPr>
              <a:t>14/2/2</a:t>
            </a:r>
            <a:endParaRPr lang="en-US" altLang="zh-CN" sz="700" dirty="0">
              <a:solidFill>
                <a:schemeClr val="tx2"/>
              </a:solidFill>
            </a:endParaRPr>
          </a:p>
        </p:txBody>
      </p:sp>
      <p:sp>
        <p:nvSpPr>
          <p:cNvPr id="86" name="矩形 85"/>
          <p:cNvSpPr/>
          <p:nvPr/>
        </p:nvSpPr>
        <p:spPr>
          <a:xfrm>
            <a:off x="6331975" y="6090826"/>
            <a:ext cx="1625660" cy="215444"/>
          </a:xfrm>
          <a:prstGeom prst="rect">
            <a:avLst/>
          </a:prstGeom>
        </p:spPr>
        <p:txBody>
          <a:bodyPr wrap="square">
            <a:spAutoFit/>
          </a:bodyPr>
          <a:lstStyle/>
          <a:p>
            <a:pPr marL="0" lvl="1" indent="0">
              <a:buClr>
                <a:srgbClr val="C00000"/>
              </a:buClr>
              <a:buNone/>
            </a:pPr>
            <a:r>
              <a:rPr lang="en-US" altLang="zh-CN" sz="700" b="1" dirty="0" smtClean="0">
                <a:solidFill>
                  <a:schemeClr val="tx2"/>
                </a:solidFill>
              </a:rPr>
              <a:t>Replace </a:t>
            </a:r>
            <a:r>
              <a:rPr lang="en-GB" altLang="zh-CN" sz="800" dirty="0" smtClean="0">
                <a:solidFill>
                  <a:srgbClr val="FF0000"/>
                </a:solidFill>
              </a:rPr>
              <a:t>50</a:t>
            </a:r>
            <a:r>
              <a:rPr lang="en-GB" sz="800" dirty="0" smtClean="0">
                <a:solidFill>
                  <a:srgbClr val="FF0000"/>
                </a:solidFill>
              </a:rPr>
              <a:t>/0/0 with </a:t>
            </a:r>
            <a:r>
              <a:rPr lang="en-US" sz="800" dirty="0">
                <a:solidFill>
                  <a:srgbClr val="FF0000"/>
                </a:solidFill>
              </a:rPr>
              <a:t>/</a:t>
            </a:r>
            <a:r>
              <a:rPr lang="en-US" sz="800" dirty="0" smtClean="0">
                <a:solidFill>
                  <a:srgbClr val="FF0000"/>
                </a:solidFill>
              </a:rPr>
              <a:t>14/1/2</a:t>
            </a:r>
            <a:endParaRPr lang="en-US" altLang="zh-CN" sz="700" dirty="0">
              <a:solidFill>
                <a:schemeClr val="tx2"/>
              </a:solidFill>
            </a:endParaRPr>
          </a:p>
        </p:txBody>
      </p:sp>
      <p:cxnSp>
        <p:nvCxnSpPr>
          <p:cNvPr id="87" name="直接箭头连接符 86"/>
          <p:cNvCxnSpPr/>
          <p:nvPr/>
        </p:nvCxnSpPr>
        <p:spPr bwMode="auto">
          <a:xfrm flipH="1">
            <a:off x="5135235" y="5336351"/>
            <a:ext cx="527105" cy="15718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0" name="直接箭头连接符 89"/>
          <p:cNvCxnSpPr/>
          <p:nvPr/>
        </p:nvCxnSpPr>
        <p:spPr bwMode="auto">
          <a:xfrm flipH="1" flipV="1">
            <a:off x="4857380" y="5635284"/>
            <a:ext cx="261363" cy="40734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3" name="直接箭头连接符 92"/>
          <p:cNvCxnSpPr/>
          <p:nvPr/>
        </p:nvCxnSpPr>
        <p:spPr bwMode="auto">
          <a:xfrm flipH="1" flipV="1">
            <a:off x="3655785" y="5015297"/>
            <a:ext cx="963171" cy="5410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6" name="直接箭头连接符 95"/>
          <p:cNvCxnSpPr/>
          <p:nvPr/>
        </p:nvCxnSpPr>
        <p:spPr bwMode="auto">
          <a:xfrm flipH="1">
            <a:off x="3039479" y="5032084"/>
            <a:ext cx="364184" cy="28455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8" name="直接箭头连接符 107"/>
          <p:cNvCxnSpPr/>
          <p:nvPr/>
        </p:nvCxnSpPr>
        <p:spPr bwMode="auto">
          <a:xfrm flipH="1">
            <a:off x="3092106" y="5113333"/>
            <a:ext cx="365468" cy="29329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6" name="直接箭头连接符 115"/>
          <p:cNvCxnSpPr/>
          <p:nvPr/>
        </p:nvCxnSpPr>
        <p:spPr bwMode="auto">
          <a:xfrm flipH="1">
            <a:off x="3148667" y="5141654"/>
            <a:ext cx="403131" cy="32168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8" name="直接箭头连接符 117"/>
          <p:cNvCxnSpPr/>
          <p:nvPr/>
        </p:nvCxnSpPr>
        <p:spPr bwMode="auto">
          <a:xfrm flipH="1" flipV="1">
            <a:off x="3668264" y="5113333"/>
            <a:ext cx="950692" cy="52195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2" name="直接箭头连接符 121"/>
          <p:cNvCxnSpPr/>
          <p:nvPr/>
        </p:nvCxnSpPr>
        <p:spPr bwMode="auto">
          <a:xfrm flipH="1">
            <a:off x="4438358" y="4294999"/>
            <a:ext cx="1005179" cy="2610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3" name="直接箭头连接符 122"/>
          <p:cNvCxnSpPr/>
          <p:nvPr/>
        </p:nvCxnSpPr>
        <p:spPr bwMode="auto">
          <a:xfrm flipH="1">
            <a:off x="3700480" y="4725673"/>
            <a:ext cx="343466" cy="14989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5" name="直接箭头连接符 124"/>
          <p:cNvCxnSpPr/>
          <p:nvPr/>
        </p:nvCxnSpPr>
        <p:spPr bwMode="auto">
          <a:xfrm flipH="1" flipV="1">
            <a:off x="1882384" y="5406629"/>
            <a:ext cx="823821" cy="1218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8" name="直接箭头连接符 127"/>
          <p:cNvCxnSpPr/>
          <p:nvPr/>
        </p:nvCxnSpPr>
        <p:spPr bwMode="auto">
          <a:xfrm flipH="1">
            <a:off x="1882384" y="5493534"/>
            <a:ext cx="82382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9" name="直接箭头连接符 128"/>
          <p:cNvCxnSpPr/>
          <p:nvPr/>
        </p:nvCxnSpPr>
        <p:spPr bwMode="auto">
          <a:xfrm flipH="1">
            <a:off x="1882384" y="5597506"/>
            <a:ext cx="84107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0" name="矩形 9"/>
          <p:cNvSpPr/>
          <p:nvPr/>
        </p:nvSpPr>
        <p:spPr>
          <a:xfrm>
            <a:off x="1574401" y="2348020"/>
            <a:ext cx="2664087" cy="523220"/>
          </a:xfrm>
          <a:prstGeom prst="rect">
            <a:avLst/>
          </a:prstGeom>
          <a:solidFill>
            <a:schemeClr val="bg2">
              <a:lumMod val="20000"/>
              <a:lumOff val="80000"/>
            </a:schemeClr>
          </a:solidFill>
          <a:ln>
            <a:solidFill>
              <a:schemeClr val="accent1">
                <a:lumMod val="20000"/>
                <a:lumOff val="80000"/>
              </a:schemeClr>
            </a:solidFill>
          </a:ln>
        </p:spPr>
        <p:txBody>
          <a:bodyPr wrap="square">
            <a:spAutoFit/>
          </a:bodyPr>
          <a:lstStyle/>
          <a:p>
            <a:pPr marL="0" lvl="1" indent="0">
              <a:buClr>
                <a:srgbClr val="C00000"/>
              </a:buClr>
              <a:buNone/>
            </a:pPr>
            <a:r>
              <a:rPr lang="en-US" altLang="zh-CN" sz="1400" b="1" dirty="0"/>
              <a:t>Req</a:t>
            </a:r>
            <a:r>
              <a:rPr lang="en-US" altLang="zh-CN" sz="1400" dirty="0"/>
              <a:t>: GET coap://</a:t>
            </a:r>
            <a:r>
              <a:rPr lang="en-GB" sz="1400" dirty="0"/>
              <a:t>50/0</a:t>
            </a:r>
            <a:r>
              <a:rPr lang="en-US" sz="1400" dirty="0"/>
              <a:t>/0</a:t>
            </a:r>
            <a:endParaRPr lang="en-US" altLang="zh-CN" sz="1400" dirty="0"/>
          </a:p>
          <a:p>
            <a:pPr marL="0" lvl="1" indent="0">
              <a:buClr>
                <a:srgbClr val="C00000"/>
              </a:buClr>
              <a:buNone/>
            </a:pPr>
            <a:r>
              <a:rPr lang="en-US" altLang="zh-CN" sz="1400" b="1" dirty="0"/>
              <a:t>HOST URI </a:t>
            </a:r>
            <a:r>
              <a:rPr lang="en-US" altLang="zh-CN" sz="1400" dirty="0"/>
              <a:t>: 224.0.1.3:24; </a:t>
            </a:r>
          </a:p>
        </p:txBody>
      </p:sp>
    </p:spTree>
    <p:extLst>
      <p:ext uri="{BB962C8B-B14F-4D97-AF65-F5344CB8AC3E}">
        <p14:creationId xmlns:p14="http://schemas.microsoft.com/office/powerpoint/2010/main" val="1155579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
        <p:nvSpPr>
          <p:cNvPr id="8195" name="Rectangle 5"/>
          <p:cNvSpPr>
            <a:spLocks noGrp="1" noChangeArrowheads="1"/>
          </p:cNvSpPr>
          <p:nvPr>
            <p:ph type="body" idx="1"/>
          </p:nvPr>
        </p:nvSpPr>
        <p:spPr>
          <a:xfrm>
            <a:off x="33337" y="1149350"/>
            <a:ext cx="9220200" cy="423936"/>
          </a:xfrm>
        </p:spPr>
        <p:txBody>
          <a:bodyPr>
            <a:normAutofit lnSpcReduction="10000"/>
          </a:bodyPr>
          <a:lstStyle/>
          <a:p>
            <a:pPr>
              <a:buClr>
                <a:srgbClr val="C00000"/>
              </a:buClr>
              <a:buFont typeface="Wingdings" panose="05000000000000000000" pitchFamily="2" charset="2"/>
              <a:buChar char="q"/>
            </a:pPr>
            <a:r>
              <a:rPr lang="en-GB" sz="2400" b="1" dirty="0" smtClean="0"/>
              <a:t> Proposed Object &amp; Description</a:t>
            </a:r>
            <a:r>
              <a:rPr lang="en-GB" sz="2400" b="1" dirty="0" smtClean="0">
                <a:ea typeface="Times New Roman" panose="02020603050405020304" pitchFamily="18" charset="0"/>
                <a:cs typeface="Times New Roman" panose="02020603050405020304" pitchFamily="18" charset="0"/>
              </a:rPr>
              <a:t>: </a:t>
            </a:r>
          </a:p>
          <a:p>
            <a:pPr lvl="1">
              <a:buClr>
                <a:srgbClr val="C00000"/>
              </a:buClr>
              <a:buFont typeface="Wingdings" panose="05000000000000000000" pitchFamily="2" charset="2"/>
              <a:buChar char="q"/>
            </a:pPr>
            <a:endParaRPr lang="en-GB" altLang="en-US" sz="1600" b="1" dirty="0"/>
          </a:p>
          <a:p>
            <a:pPr marL="225425" lvl="1" indent="0">
              <a:buClr>
                <a:srgbClr val="C00000"/>
              </a:buClr>
              <a:buNone/>
            </a:pPr>
            <a:endParaRPr lang="en-GB" sz="1600" b="1" dirty="0"/>
          </a:p>
        </p:txBody>
      </p:sp>
      <p:graphicFrame>
        <p:nvGraphicFramePr>
          <p:cNvPr id="4" name="表格 3"/>
          <p:cNvGraphicFramePr>
            <a:graphicFrameLocks noGrp="1"/>
          </p:cNvGraphicFramePr>
          <p:nvPr>
            <p:extLst>
              <p:ext uri="{D42A27DB-BD31-4B8C-83A1-F6EECF244321}">
                <p14:modId xmlns:p14="http://schemas.microsoft.com/office/powerpoint/2010/main" val="1567813216"/>
              </p:ext>
            </p:extLst>
          </p:nvPr>
        </p:nvGraphicFramePr>
        <p:xfrm>
          <a:off x="302360" y="2520950"/>
          <a:ext cx="8185148" cy="1854892"/>
        </p:xfrm>
        <a:graphic>
          <a:graphicData uri="http://schemas.openxmlformats.org/drawingml/2006/table">
            <a:tbl>
              <a:tblPr/>
              <a:tblGrid>
                <a:gridCol w="264377"/>
                <a:gridCol w="1291372"/>
                <a:gridCol w="834171"/>
                <a:gridCol w="762000"/>
                <a:gridCol w="838200"/>
                <a:gridCol w="533400"/>
                <a:gridCol w="3661628"/>
              </a:tblGrid>
              <a:tr h="253008">
                <a:tc>
                  <a:txBody>
                    <a:bodyPr/>
                    <a:lstStyle/>
                    <a:p>
                      <a:pPr algn="just">
                        <a:spcBef>
                          <a:spcPts val="600"/>
                        </a:spcBef>
                        <a:spcAft>
                          <a:spcPts val="300"/>
                        </a:spcAft>
                      </a:pPr>
                      <a:r>
                        <a:rPr lang="en-US" sz="1200" b="1" kern="100" dirty="0">
                          <a:solidFill>
                            <a:srgbClr val="000000"/>
                          </a:solidFill>
                          <a:latin typeface="Arial"/>
                          <a:ea typeface="宋体"/>
                          <a:cs typeface="Times New Roman"/>
                        </a:rPr>
                        <a:t>ID</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Name</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Operations</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a:solidFill>
                            <a:srgbClr val="000000"/>
                          </a:solidFill>
                          <a:latin typeface="Arial"/>
                          <a:ea typeface="宋体"/>
                          <a:cs typeface="Times New Roman"/>
                        </a:rPr>
                        <a:t>Instances</a:t>
                      </a:r>
                      <a:endParaRPr lang="zh-CN" sz="1200" kern="10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Mandatory</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Type</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Description</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661392">
                <a:tc>
                  <a:txBody>
                    <a:bodyPr/>
                    <a:lstStyle/>
                    <a:p>
                      <a:pPr marL="0" algn="just" defTabSz="767822" rtl="0" eaLnBrk="1" latinLnBrk="0" hangingPunct="1">
                        <a:spcBef>
                          <a:spcPts val="600"/>
                        </a:spcBef>
                        <a:spcAft>
                          <a:spcPts val="300"/>
                        </a:spcAft>
                      </a:pPr>
                      <a:r>
                        <a:rPr lang="en-US" altLang="zh-CN" sz="1200" kern="100" dirty="0" smtClean="0">
                          <a:solidFill>
                            <a:srgbClr val="000000"/>
                          </a:solidFill>
                          <a:latin typeface="Arial"/>
                          <a:ea typeface="宋体"/>
                          <a:cs typeface="Times New Roman"/>
                        </a:rPr>
                        <a:t>0</a:t>
                      </a:r>
                      <a:endParaRPr lang="zh-CN" sz="1200" kern="10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fanOutPoint</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RWE</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Single</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optional</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sz="1200" kern="100" dirty="0" smtClean="0">
                          <a:solidFill>
                            <a:srgbClr val="FF0000"/>
                          </a:solidFill>
                          <a:latin typeface="+mn-lt"/>
                          <a:ea typeface="宋体"/>
                          <a:cs typeface="Times New Roman"/>
                        </a:rPr>
                        <a:t>virtual</a:t>
                      </a: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just" defTabSz="767822" rtl="0" eaLnBrk="1" fontAlgn="auto" latinLnBrk="0" hangingPunct="1">
                        <a:lnSpc>
                          <a:spcPct val="100000"/>
                        </a:lnSpc>
                        <a:spcBef>
                          <a:spcPts val="600"/>
                        </a:spcBef>
                        <a:spcAft>
                          <a:spcPts val="300"/>
                        </a:spcAft>
                        <a:buClrTx/>
                        <a:buSzTx/>
                        <a:buFontTx/>
                        <a:buNone/>
                        <a:tabLst/>
                        <a:defRPr/>
                      </a:pPr>
                      <a:r>
                        <a:rPr lang="en-US" altLang="zh-CN" sz="1200" kern="100" baseline="0" dirty="0" smtClean="0">
                          <a:solidFill>
                            <a:schemeClr val="tx1"/>
                          </a:solidFill>
                          <a:latin typeface="Arial"/>
                          <a:ea typeface="宋体"/>
                          <a:cs typeface="Times New Roman"/>
                        </a:rPr>
                        <a:t>When this resource is accessed, the client shall replace the requested path with LocalMemPath, and then enhance the request</a:t>
                      </a:r>
                      <a:endParaRPr lang="zh-CN" sz="1200" kern="100" baseline="0" dirty="0">
                        <a:solidFill>
                          <a:schemeClr val="tx1"/>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31696">
                <a:tc>
                  <a:txBody>
                    <a:bodyPr/>
                    <a:lstStyle/>
                    <a:p>
                      <a:pPr marL="0" algn="just" defTabSz="767822" rtl="0" eaLnBrk="1" latinLnBrk="0" hangingPunct="1">
                        <a:spcBef>
                          <a:spcPts val="600"/>
                        </a:spcBef>
                        <a:spcAft>
                          <a:spcPts val="300"/>
                        </a:spcAft>
                      </a:pPr>
                      <a:r>
                        <a:rPr lang="en-US" altLang="zh-CN" sz="1200" kern="100" dirty="0" smtClean="0">
                          <a:solidFill>
                            <a:srgbClr val="000000"/>
                          </a:solidFill>
                          <a:latin typeface="Arial"/>
                          <a:ea typeface="宋体"/>
                          <a:cs typeface="Times New Roman"/>
                        </a:rPr>
                        <a:t>1</a:t>
                      </a:r>
                      <a:endParaRPr lang="zh-CN" sz="1200" kern="10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LocalMemPath</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RW</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multiple</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optional</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sz="1200" kern="100" dirty="0" smtClean="0">
                          <a:solidFill>
                            <a:srgbClr val="000000"/>
                          </a:solidFill>
                          <a:latin typeface="Arial"/>
                          <a:ea typeface="宋体"/>
                          <a:cs typeface="Times New Roman"/>
                        </a:rPr>
                        <a:t>string</a:t>
                      </a:r>
                      <a:endParaRPr lang="zh-CN" sz="1200" kern="10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dirty="0" smtClean="0">
                          <a:solidFill>
                            <a:srgbClr val="000000"/>
                          </a:solidFill>
                          <a:latin typeface="Arial"/>
                          <a:ea typeface="宋体"/>
                          <a:cs typeface="Times New Roman"/>
                        </a:rPr>
                        <a:t>path</a:t>
                      </a:r>
                      <a:r>
                        <a:rPr lang="en-US" altLang="zh-CN" sz="1200" kern="100" baseline="0" dirty="0" smtClean="0">
                          <a:solidFill>
                            <a:srgbClr val="000000"/>
                          </a:solidFill>
                          <a:latin typeface="Arial"/>
                          <a:ea typeface="宋体"/>
                          <a:cs typeface="Times New Roman"/>
                        </a:rPr>
                        <a:t> of the member on this client</a:t>
                      </a:r>
                      <a:r>
                        <a:rPr lang="zh-CN" altLang="en-US" sz="1200" kern="100" dirty="0" smtClean="0">
                          <a:solidFill>
                            <a:srgbClr val="000000"/>
                          </a:solidFill>
                          <a:latin typeface="Arial"/>
                          <a:ea typeface="宋体"/>
                          <a:cs typeface="Times New Roman"/>
                        </a:rPr>
                        <a:t>：</a:t>
                      </a:r>
                      <a:r>
                        <a:rPr lang="en-US" altLang="zh-CN" sz="1200" kern="100" dirty="0" smtClean="0">
                          <a:solidFill>
                            <a:srgbClr val="000000"/>
                          </a:solidFill>
                          <a:latin typeface="Arial"/>
                          <a:ea typeface="宋体"/>
                          <a:cs typeface="Times New Roman"/>
                        </a:rPr>
                        <a:t>objectID/</a:t>
                      </a:r>
                      <a:r>
                        <a:rPr lang="en-US" altLang="zh-CN" sz="1200" kern="100" dirty="0" err="1" smtClean="0">
                          <a:solidFill>
                            <a:srgbClr val="000000"/>
                          </a:solidFill>
                          <a:latin typeface="Arial"/>
                          <a:ea typeface="宋体"/>
                          <a:cs typeface="Times New Roman"/>
                        </a:rPr>
                        <a:t>objectInstanceID</a:t>
                      </a:r>
                      <a:r>
                        <a:rPr lang="en-US" altLang="zh-CN" sz="1200" kern="100" dirty="0" smtClean="0">
                          <a:solidFill>
                            <a:srgbClr val="000000"/>
                          </a:solidFill>
                          <a:latin typeface="Arial"/>
                          <a:ea typeface="宋体"/>
                          <a:cs typeface="Times New Roman"/>
                        </a:rPr>
                        <a:t>[/resourceID]</a:t>
                      </a: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31696">
                <a:tc>
                  <a:txBody>
                    <a:bodyPr/>
                    <a:lstStyle/>
                    <a:p>
                      <a:pPr marL="0" algn="just" defTabSz="767822" rtl="0" eaLnBrk="1" latinLnBrk="0" hangingPunct="1">
                        <a:spcBef>
                          <a:spcPts val="600"/>
                        </a:spcBef>
                        <a:spcAft>
                          <a:spcPts val="300"/>
                        </a:spcAft>
                      </a:pPr>
                      <a:r>
                        <a:rPr lang="en-US" altLang="zh-CN" sz="1200" kern="100" dirty="0" smtClean="0">
                          <a:solidFill>
                            <a:srgbClr val="000000"/>
                          </a:solidFill>
                          <a:latin typeface="Arial"/>
                          <a:ea typeface="宋体"/>
                          <a:cs typeface="Times New Roman"/>
                        </a:rPr>
                        <a:t>2</a:t>
                      </a:r>
                      <a:endParaRPr lang="zh-CN" sz="1200" kern="10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multicastAddress</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RW</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Signle</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Mandatory</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sz="1200" kern="100" baseline="0" dirty="0" smtClean="0">
                          <a:solidFill>
                            <a:schemeClr val="tx1"/>
                          </a:solidFill>
                          <a:latin typeface="Arial"/>
                          <a:ea typeface="宋体"/>
                          <a:cs typeface="Times New Roman"/>
                        </a:rPr>
                        <a:t>string</a:t>
                      </a:r>
                      <a:endParaRPr lang="zh-CN" sz="1200" kern="100" baseline="0" dirty="0">
                        <a:solidFill>
                          <a:schemeClr val="tx1"/>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chemeClr val="tx1"/>
                          </a:solidFill>
                          <a:latin typeface="Arial"/>
                          <a:ea typeface="宋体"/>
                          <a:cs typeface="Times New Roman"/>
                        </a:rPr>
                        <a:t>IP multicast address : port  associated with the multicast group, and when client create this object instance, this device shall join this IP multicast group</a:t>
                      </a: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816462"/>
              </p:ext>
            </p:extLst>
          </p:nvPr>
        </p:nvGraphicFramePr>
        <p:xfrm>
          <a:off x="302360" y="1731225"/>
          <a:ext cx="8189176" cy="534064"/>
        </p:xfrm>
        <a:graphic>
          <a:graphicData uri="http://schemas.openxmlformats.org/drawingml/2006/table">
            <a:tbl>
              <a:tblPr/>
              <a:tblGrid>
                <a:gridCol w="1593868"/>
                <a:gridCol w="1648827"/>
                <a:gridCol w="1648827"/>
                <a:gridCol w="1648827"/>
                <a:gridCol w="1648827"/>
              </a:tblGrid>
              <a:tr h="235286">
                <a:tc>
                  <a:txBody>
                    <a:bodyPr/>
                    <a:lstStyle/>
                    <a:p>
                      <a:pPr algn="just">
                        <a:spcBef>
                          <a:spcPts val="600"/>
                        </a:spcBef>
                        <a:spcAft>
                          <a:spcPts val="300"/>
                        </a:spcAft>
                      </a:pPr>
                      <a:r>
                        <a:rPr lang="en-US" sz="1050" b="1" kern="100" dirty="0">
                          <a:solidFill>
                            <a:srgbClr val="000000"/>
                          </a:solidFill>
                          <a:latin typeface="Arial"/>
                          <a:ea typeface="宋体"/>
                          <a:cs typeface="Times New Roman"/>
                        </a:rPr>
                        <a:t>Name</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Object ID</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Instances</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Mandatory</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a:solidFill>
                            <a:srgbClr val="000000"/>
                          </a:solidFill>
                          <a:latin typeface="Arial"/>
                          <a:ea typeface="宋体"/>
                          <a:cs typeface="Times New Roman"/>
                        </a:rPr>
                        <a:t>Object URN</a:t>
                      </a:r>
                      <a:endParaRPr lang="zh-CN" sz="1050" kern="10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298778">
                <a:tc>
                  <a:txBody>
                    <a:bodyPr/>
                    <a:lstStyle/>
                    <a:p>
                      <a:pPr algn="just">
                        <a:spcBef>
                          <a:spcPts val="600"/>
                        </a:spcBef>
                        <a:spcAft>
                          <a:spcPts val="300"/>
                        </a:spcAft>
                      </a:pPr>
                      <a:r>
                        <a:rPr lang="en-US" altLang="zh-CN" sz="1050" dirty="0" smtClean="0">
                          <a:solidFill>
                            <a:schemeClr val="tx1"/>
                          </a:solidFill>
                          <a:latin typeface="微软雅黑" pitchFamily="34" charset="-122"/>
                          <a:ea typeface="微软雅黑" pitchFamily="34" charset="-122"/>
                        </a:rPr>
                        <a:t>Group Multicast</a:t>
                      </a:r>
                      <a:endParaRPr lang="zh-CN" sz="1050" kern="100" dirty="0">
                        <a:solidFill>
                          <a:schemeClr val="tx1"/>
                        </a:solidFill>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altLang="zh-CN" sz="1050" kern="100" dirty="0" smtClean="0">
                          <a:solidFill>
                            <a:srgbClr val="000000"/>
                          </a:solidFill>
                          <a:latin typeface="Arial"/>
                          <a:ea typeface="宋体"/>
                          <a:cs typeface="Times New Roman"/>
                        </a:rPr>
                        <a:t>50?</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altLang="zh-CN" sz="1050" kern="100" dirty="0" smtClean="0">
                          <a:latin typeface="Calibri"/>
                          <a:ea typeface="宋体"/>
                          <a:cs typeface="Times New Roman"/>
                        </a:rPr>
                        <a:t>multiple</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050" kern="100" dirty="0">
                          <a:solidFill>
                            <a:srgbClr val="000000"/>
                          </a:solidFill>
                          <a:latin typeface="Arial"/>
                          <a:ea typeface="宋体"/>
                          <a:cs typeface="Times New Roman"/>
                        </a:rPr>
                        <a:t>Optional</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050" kern="100" dirty="0" smtClean="0">
                          <a:latin typeface="Arial"/>
                          <a:ea typeface="宋体"/>
                          <a:cs typeface="Times New Roman"/>
                        </a:rPr>
                        <a:t>urn:oma:lwm2m:</a:t>
                      </a:r>
                      <a:r>
                        <a:rPr lang="en-US" altLang="zh-CN" sz="1050" kern="100" dirty="0" smtClean="0">
                          <a:latin typeface="Arial"/>
                          <a:ea typeface="宋体"/>
                          <a:cs typeface="Times New Roman"/>
                        </a:rPr>
                        <a:t>oma</a:t>
                      </a:r>
                      <a:r>
                        <a:rPr lang="en-US" sz="1050" kern="100" dirty="0" smtClean="0">
                          <a:latin typeface="Arial"/>
                          <a:ea typeface="宋体"/>
                          <a:cs typeface="Times New Roman"/>
                        </a:rPr>
                        <a:t>:50?</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302360" y="4502150"/>
            <a:ext cx="8185148" cy="830997"/>
          </a:xfrm>
          <a:prstGeom prst="rect">
            <a:avLst/>
          </a:prstGeom>
          <a:solidFill>
            <a:srgbClr val="EAEAEA"/>
          </a:solidFill>
        </p:spPr>
        <p:style>
          <a:lnRef idx="2">
            <a:schemeClr val="accent5"/>
          </a:lnRef>
          <a:fillRef idx="1">
            <a:schemeClr val="lt1"/>
          </a:fillRef>
          <a:effectRef idx="0">
            <a:schemeClr val="accent5"/>
          </a:effectRef>
          <a:fontRef idx="minor">
            <a:schemeClr val="dk1"/>
          </a:fontRef>
        </p:style>
        <p:txBody>
          <a:bodyPr wrap="square">
            <a:spAutoFit/>
          </a:bodyPr>
          <a:lstStyle/>
          <a:p>
            <a:r>
              <a:rPr lang="en-US" altLang="zh-CN" sz="1600" dirty="0" smtClean="0"/>
              <a:t>Note:</a:t>
            </a:r>
            <a:r>
              <a:rPr lang="zh-CN" altLang="en-US" sz="1600" dirty="0"/>
              <a:t> </a:t>
            </a:r>
            <a:r>
              <a:rPr lang="en-US" altLang="zh-CN" sz="1600" dirty="0" smtClean="0"/>
              <a:t>When the object of the member </a:t>
            </a:r>
            <a:r>
              <a:rPr lang="en-US" altLang="zh-CN" sz="1600" dirty="0"/>
              <a:t>supports multiple object instance</a:t>
            </a:r>
            <a:r>
              <a:rPr lang="en-US" altLang="zh-CN" sz="1600" dirty="0" smtClean="0"/>
              <a:t>, the Group Multicast object instance ID must be assigned by the server to make sure they are same on each device in the multicast group, </a:t>
            </a:r>
            <a:r>
              <a:rPr lang="en-US" altLang="zh-CN" sz="1600" dirty="0"/>
              <a:t>to provide a same path to LwM2M </a:t>
            </a:r>
            <a:r>
              <a:rPr lang="en-US" altLang="zh-CN" sz="1600" dirty="0" smtClean="0"/>
              <a:t>server by the fanOutPoint resource. </a:t>
            </a:r>
            <a:endParaRPr lang="zh-CN" altLang="en-US" sz="1600" dirty="0"/>
          </a:p>
        </p:txBody>
      </p:sp>
    </p:spTree>
    <p:extLst>
      <p:ext uri="{BB962C8B-B14F-4D97-AF65-F5344CB8AC3E}">
        <p14:creationId xmlns:p14="http://schemas.microsoft.com/office/powerpoint/2010/main" val="25766210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sz="2000" b="1" dirty="0" smtClean="0"/>
              <a:t> </a:t>
            </a:r>
            <a:r>
              <a:rPr lang="en-GB" sz="2000" b="1" dirty="0"/>
              <a:t>Impact : </a:t>
            </a:r>
          </a:p>
          <a:p>
            <a:pPr lvl="1">
              <a:buClr>
                <a:srgbClr val="C00000"/>
              </a:buClr>
              <a:buFont typeface="Wingdings" panose="05000000000000000000" pitchFamily="2" charset="2"/>
              <a:buChar char="q"/>
            </a:pPr>
            <a:r>
              <a:rPr lang="en-GB" sz="1600" b="1" dirty="0"/>
              <a:t>LwM2M server needs to </a:t>
            </a:r>
            <a:r>
              <a:rPr lang="en-GB" sz="1600" b="1" dirty="0" smtClean="0"/>
              <a:t>maintain the </a:t>
            </a:r>
            <a:r>
              <a:rPr lang="en-GB" sz="1600" b="1" dirty="0"/>
              <a:t>multicast group information </a:t>
            </a:r>
            <a:r>
              <a:rPr lang="en-US" sz="1600" b="1" dirty="0" smtClean="0"/>
              <a:t>locally</a:t>
            </a:r>
            <a:endParaRPr lang="en-GB" sz="1600" b="1" dirty="0"/>
          </a:p>
          <a:p>
            <a:pPr lvl="1">
              <a:buClr>
                <a:srgbClr val="C00000"/>
              </a:buClr>
              <a:buFont typeface="Wingdings" panose="05000000000000000000" pitchFamily="2" charset="2"/>
              <a:buChar char="q"/>
            </a:pPr>
            <a:r>
              <a:rPr lang="en-US" altLang="zh-CN" sz="1600" b="1" dirty="0" smtClean="0"/>
              <a:t>a new resource type – virtual </a:t>
            </a:r>
          </a:p>
          <a:p>
            <a:pPr lvl="1">
              <a:buClr>
                <a:srgbClr val="C00000"/>
              </a:buClr>
              <a:buFont typeface="Wingdings" panose="05000000000000000000" pitchFamily="2" charset="2"/>
              <a:buChar char="q"/>
            </a:pPr>
            <a:r>
              <a:rPr lang="en-US" altLang="zh-CN" sz="1600" b="1" dirty="0" smtClean="0"/>
              <a:t>Both LwM2M server or LwM2M client need </a:t>
            </a:r>
            <a:r>
              <a:rPr lang="en-US" altLang="zh-CN" sz="1600" b="1" dirty="0"/>
              <a:t>to support the CoAP group multicast </a:t>
            </a:r>
            <a:r>
              <a:rPr lang="en-GB" altLang="zh-CN" sz="1600" b="1" dirty="0" smtClean="0"/>
              <a:t>as specified </a:t>
            </a:r>
            <a:r>
              <a:rPr lang="en-GB" altLang="zh-CN" sz="1600" b="1" dirty="0"/>
              <a:t>in [RFC7390</a:t>
            </a:r>
            <a:r>
              <a:rPr lang="en-GB" altLang="zh-CN" sz="1600" b="1" dirty="0" smtClean="0"/>
              <a:t>]</a:t>
            </a:r>
          </a:p>
          <a:p>
            <a:pPr lvl="1">
              <a:buClr>
                <a:srgbClr val="C00000"/>
              </a:buClr>
              <a:buFont typeface="Wingdings" panose="05000000000000000000" pitchFamily="2" charset="2"/>
              <a:buChar char="q"/>
            </a:pPr>
            <a:r>
              <a:rPr lang="en-GB" altLang="zh-CN" sz="1600" b="1" dirty="0" smtClean="0"/>
              <a:t>A mechanism is needed to make sure that LwM2M server can assign the same object instance id for Group Multicast </a:t>
            </a:r>
            <a:r>
              <a:rPr lang="en-GB" altLang="zh-CN" sz="1600" b="1" dirty="0" smtClean="0"/>
              <a:t>object on </a:t>
            </a:r>
            <a:r>
              <a:rPr lang="en-GB" altLang="zh-CN" sz="1600" b="1" dirty="0" smtClean="0"/>
              <a:t>the different device</a:t>
            </a:r>
            <a:r>
              <a:rPr lang="en-US" altLang="zh-CN" sz="1600" b="1" dirty="0" smtClean="0"/>
              <a:t>/client, for example, </a:t>
            </a:r>
          </a:p>
          <a:p>
            <a:pPr lvl="1">
              <a:buClr>
                <a:srgbClr val="C00000"/>
              </a:buClr>
              <a:buFont typeface="Wingdings" panose="05000000000000000000" pitchFamily="2" charset="2"/>
              <a:buChar char="Ø"/>
            </a:pPr>
            <a:r>
              <a:rPr lang="en-US" altLang="zh-CN" sz="1600" dirty="0" smtClean="0">
                <a:solidFill>
                  <a:schemeClr val="tx1"/>
                </a:solidFill>
              </a:rPr>
              <a:t>discover before the creation of the Group Multicast every time,  </a:t>
            </a:r>
            <a:r>
              <a:rPr lang="en-US" altLang="zh-CN" sz="1600" dirty="0" smtClean="0">
                <a:solidFill>
                  <a:schemeClr val="tx1"/>
                </a:solidFill>
              </a:rPr>
              <a:t>and choose an </a:t>
            </a:r>
            <a:r>
              <a:rPr lang="en-US" altLang="zh-CN" sz="1600" dirty="0" smtClean="0">
                <a:solidFill>
                  <a:schemeClr val="tx1"/>
                </a:solidFill>
              </a:rPr>
              <a:t>available id </a:t>
            </a:r>
            <a:r>
              <a:rPr lang="en-US" altLang="zh-CN" sz="1600" dirty="0" smtClean="0">
                <a:solidFill>
                  <a:schemeClr val="tx1"/>
                </a:solidFill>
              </a:rPr>
              <a:t>or  </a:t>
            </a:r>
            <a:endParaRPr lang="en-US" altLang="zh-CN" sz="1600" dirty="0" smtClean="0">
              <a:solidFill>
                <a:schemeClr val="tx1"/>
              </a:solidFill>
            </a:endParaRPr>
          </a:p>
          <a:p>
            <a:pPr lvl="1">
              <a:buClr>
                <a:srgbClr val="C00000"/>
              </a:buClr>
              <a:buFont typeface="Wingdings" panose="05000000000000000000" pitchFamily="2" charset="2"/>
              <a:buChar char="Ø"/>
            </a:pPr>
            <a:r>
              <a:rPr lang="en-US" altLang="zh-CN" sz="1600" dirty="0" smtClean="0">
                <a:solidFill>
                  <a:schemeClr val="tx1"/>
                </a:solidFill>
              </a:rPr>
              <a:t>Divide the object instance id into two kinds, i.e. </a:t>
            </a:r>
            <a:r>
              <a:rPr lang="en-US" altLang="zh-CN" sz="1600" dirty="0" smtClean="0">
                <a:solidFill>
                  <a:schemeClr val="tx1"/>
                </a:solidFill>
              </a:rPr>
              <a:t>0…3000 </a:t>
            </a:r>
            <a:r>
              <a:rPr lang="en-US" altLang="zh-CN" sz="1600" dirty="0" smtClean="0">
                <a:solidFill>
                  <a:schemeClr val="tx1"/>
                </a:solidFill>
              </a:rPr>
              <a:t>is reserved for object assigned by </a:t>
            </a:r>
            <a:r>
              <a:rPr lang="en-US" altLang="zh-CN" sz="1600" dirty="0">
                <a:solidFill>
                  <a:schemeClr val="tx1"/>
                </a:solidFill>
              </a:rPr>
              <a:t>LwM2M </a:t>
            </a:r>
            <a:r>
              <a:rPr lang="en-US" altLang="zh-CN" sz="1600" dirty="0" smtClean="0">
                <a:solidFill>
                  <a:schemeClr val="tx1"/>
                </a:solidFill>
              </a:rPr>
              <a:t>client, </a:t>
            </a:r>
            <a:r>
              <a:rPr lang="en-US" altLang="zh-CN" sz="1600" dirty="0" smtClean="0">
                <a:solidFill>
                  <a:schemeClr val="tx1"/>
                </a:solidFill>
              </a:rPr>
              <a:t>3001…6000 </a:t>
            </a:r>
            <a:r>
              <a:rPr lang="en-US" altLang="zh-CN" sz="1600" dirty="0" smtClean="0">
                <a:solidFill>
                  <a:schemeClr val="tx1"/>
                </a:solidFill>
              </a:rPr>
              <a:t>is reserved for object assigned by </a:t>
            </a:r>
            <a:r>
              <a:rPr lang="en-US" altLang="zh-CN" sz="1600" dirty="0">
                <a:solidFill>
                  <a:schemeClr val="tx1"/>
                </a:solidFill>
              </a:rPr>
              <a:t>LwM2M </a:t>
            </a:r>
            <a:r>
              <a:rPr lang="en-US" altLang="zh-CN" sz="1600" dirty="0" smtClean="0">
                <a:solidFill>
                  <a:schemeClr val="tx1"/>
                </a:solidFill>
              </a:rPr>
              <a:t>server. When the </a:t>
            </a:r>
            <a:r>
              <a:rPr lang="en-US" altLang="zh-CN" sz="1600" dirty="0">
                <a:solidFill>
                  <a:schemeClr val="tx1"/>
                </a:solidFill>
              </a:rPr>
              <a:t>LwM2M </a:t>
            </a:r>
            <a:r>
              <a:rPr lang="en-US" altLang="zh-CN" sz="1600" dirty="0" smtClean="0">
                <a:solidFill>
                  <a:schemeClr val="tx1"/>
                </a:solidFill>
              </a:rPr>
              <a:t>server wants to create Group Multicast object at first time, it can get the available number in the </a:t>
            </a:r>
            <a:r>
              <a:rPr lang="en-US" altLang="zh-CN" sz="1600" dirty="0" smtClean="0">
                <a:solidFill>
                  <a:schemeClr val="tx1"/>
                </a:solidFill>
              </a:rPr>
              <a:t>30001…6000 </a:t>
            </a:r>
            <a:r>
              <a:rPr lang="en-US" altLang="zh-CN" sz="1600" dirty="0" smtClean="0">
                <a:solidFill>
                  <a:schemeClr val="tx1"/>
                </a:solidFill>
              </a:rPr>
              <a:t>from the set of devices, choose </a:t>
            </a:r>
            <a:r>
              <a:rPr lang="en-US" altLang="zh-CN" sz="1600" dirty="0" smtClean="0">
                <a:solidFill>
                  <a:schemeClr val="tx1"/>
                </a:solidFill>
              </a:rPr>
              <a:t>3001…3050 </a:t>
            </a:r>
            <a:r>
              <a:rPr lang="en-US" altLang="zh-CN" sz="1600" dirty="0" smtClean="0">
                <a:solidFill>
                  <a:schemeClr val="tx1"/>
                </a:solidFill>
              </a:rPr>
              <a:t>for itself, and tell the client to record this information, the </a:t>
            </a:r>
            <a:r>
              <a:rPr lang="en-US" altLang="zh-CN" sz="1600" dirty="0" smtClean="0">
                <a:solidFill>
                  <a:schemeClr val="tx1"/>
                </a:solidFill>
              </a:rPr>
              <a:t>3001…3050 </a:t>
            </a:r>
            <a:r>
              <a:rPr lang="en-US" altLang="zh-CN" sz="1600" dirty="0" smtClean="0">
                <a:solidFill>
                  <a:schemeClr val="tx1"/>
                </a:solidFill>
              </a:rPr>
              <a:t>shall not be used by other LwM2M servers, or </a:t>
            </a:r>
          </a:p>
          <a:p>
            <a:pPr lvl="1">
              <a:buClr>
                <a:srgbClr val="C00000"/>
              </a:buClr>
              <a:buFont typeface="Wingdings" panose="05000000000000000000" pitchFamily="2" charset="2"/>
              <a:buChar char="Ø"/>
            </a:pPr>
            <a:r>
              <a:rPr lang="en-US" altLang="zh-CN" sz="1600" dirty="0" smtClean="0">
                <a:solidFill>
                  <a:schemeClr val="tx1"/>
                </a:solidFill>
              </a:rPr>
              <a:t>Other </a:t>
            </a:r>
            <a:r>
              <a:rPr lang="en-US" altLang="zh-CN" sz="1600" dirty="0" smtClean="0">
                <a:solidFill>
                  <a:schemeClr val="tx1"/>
                </a:solidFill>
              </a:rPr>
              <a:t>method?</a:t>
            </a:r>
            <a:endParaRPr lang="en-US" altLang="zh-CN" sz="1600" dirty="0" smtClean="0">
              <a:solidFill>
                <a:schemeClr val="tx1"/>
              </a:solidFill>
            </a:endParaRPr>
          </a:p>
          <a:p>
            <a:pPr lvl="1">
              <a:buClr>
                <a:srgbClr val="C00000"/>
              </a:buClr>
              <a:buFont typeface="Wingdings" panose="05000000000000000000" pitchFamily="2" charset="2"/>
              <a:buChar char="q"/>
            </a:pPr>
            <a:endParaRPr lang="en-GB" sz="1600" b="1" dirty="0"/>
          </a:p>
          <a:p>
            <a:pPr>
              <a:buClr>
                <a:srgbClr val="C00000"/>
              </a:buClr>
              <a:buFont typeface="Wingdings" panose="05000000000000000000" pitchFamily="2" charset="2"/>
              <a:buChar char="q"/>
            </a:pPr>
            <a:r>
              <a:rPr lang="en-GB" sz="2000" b="1" dirty="0"/>
              <a:t> </a:t>
            </a:r>
            <a:r>
              <a:rPr lang="en-GB" sz="2000" b="1" dirty="0" smtClean="0"/>
              <a:t>Supporters </a:t>
            </a:r>
            <a:r>
              <a:rPr lang="en-GB" sz="2000" b="1" dirty="0"/>
              <a:t>:  </a:t>
            </a:r>
            <a:r>
              <a:rPr lang="en-US" sz="2000" b="1" dirty="0" smtClean="0"/>
              <a:t>HUAWEI</a:t>
            </a:r>
            <a:endParaRPr lang="en-US" altLang="en-US" sz="1600" b="1" dirty="0" smtClean="0"/>
          </a:p>
          <a:p>
            <a:pPr lvl="1">
              <a:buClr>
                <a:srgbClr val="C00000"/>
              </a:buClr>
              <a:buFont typeface="Wingdings" panose="05000000000000000000" pitchFamily="2" charset="2"/>
              <a:buChar char="q"/>
            </a:pPr>
            <a:endParaRPr lang="en-GB" altLang="en-US" sz="1600" b="1" dirty="0"/>
          </a:p>
          <a:p>
            <a:pPr marL="225425" lvl="1" indent="0">
              <a:buClr>
                <a:srgbClr val="C00000"/>
              </a:buClr>
              <a:buNone/>
            </a:pPr>
            <a:endParaRPr lang="en-GB" sz="1600" b="1" dirty="0"/>
          </a:p>
        </p:txBody>
      </p:sp>
    </p:spTree>
    <p:extLst>
      <p:ext uri="{BB962C8B-B14F-4D97-AF65-F5344CB8AC3E}">
        <p14:creationId xmlns:p14="http://schemas.microsoft.com/office/powerpoint/2010/main" val="8435301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76116</TotalTime>
  <Pages>15</Pages>
  <Words>1490</Words>
  <Application>Microsoft Office PowerPoint</Application>
  <PresentationFormat>自定义</PresentationFormat>
  <Paragraphs>175</Paragraphs>
  <Slides>9</Slides>
  <Notes>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vt:i4>
      </vt:variant>
    </vt:vector>
  </HeadingPairs>
  <TitlesOfParts>
    <vt:vector size="20" baseType="lpstr">
      <vt:lpstr>ＭＳ Ｐゴシック</vt:lpstr>
      <vt:lpstr>宋体</vt:lpstr>
      <vt:lpstr>宋体</vt:lpstr>
      <vt:lpstr>微软雅黑</vt:lpstr>
      <vt:lpstr>Arial</vt:lpstr>
      <vt:lpstr>Arial Narrow</vt:lpstr>
      <vt:lpstr>Calibri</vt:lpstr>
      <vt:lpstr>Tahoma</vt:lpstr>
      <vt:lpstr>Times New Roman</vt:lpstr>
      <vt:lpstr>Wingdings</vt:lpstr>
      <vt:lpstr>OMA Template</vt:lpstr>
      <vt:lpstr>OMA-DM-LightweightM2M-2017-0083-INP_Proposal_group_multicast_communication  Proposal for group multicast communication in LwM2M 1.1 </vt:lpstr>
      <vt:lpstr>Progress on group multicast communication</vt:lpstr>
      <vt:lpstr>Progress on group multicast communication</vt:lpstr>
      <vt:lpstr>PowerPoint 演示文稿</vt:lpstr>
      <vt:lpstr>Progress on group multicast communication</vt:lpstr>
      <vt:lpstr>Progress on group multicast communication</vt:lpstr>
      <vt:lpstr>PowerPoint 演示文稿</vt:lpstr>
      <vt:lpstr>Progress on group multicast communication</vt:lpstr>
      <vt:lpstr>Progress on group multicast communication</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Xiaoyang (Ada)</cp:lastModifiedBy>
  <cp:revision>881</cp:revision>
  <cp:lastPrinted>2017-02-03T15:27:40Z</cp:lastPrinted>
  <dcterms:created xsi:type="dcterms:W3CDTF">2002-03-19T14:05:12Z</dcterms:created>
  <dcterms:modified xsi:type="dcterms:W3CDTF">2017-03-21T08:42:08Z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(2)jft7iVHRForKZLZTaS4u25+bjlxaveZo+d3euVYC2zjXPNI9wyS0Ua+uAeUR3ahGuZy7ZOyD
NML9e6p+wVSnDuwnHb9FEPS/lgYnxgtQ2o8CZzGD0673gp+X3kZErYISUO9eBgEDIdpbm5xN
PJeKmrA4dM4SMQcOk5MFqczQD0BPMompSTJVGdC2QzpLkqKNexmwrPqOMW/7vQkCo1DUVRjJ
qXwnW5JWnEBN7B7yrS</vt:lpwstr>
  </property>
  <property fmtid="{D5CDD505-2E9C-101B-9397-08002B2CF9AE}" pid="3" name="_2015_ms_pID_7253431">
    <vt:lpwstr>6hCICYWtp8dOXAEumRV3rBhxVusxQ05KSM7i/erdv9X/Qp3q2astdN
L9Y16691ySMd9//8HTIP61TqaAMoX2sLn1xu8TE2xg2Tpb5QbCZxE65W4llMjRHkRDs2xdqI
UFfJtjkPIJ4z8lBkO4PqTRzCvB1QgfjT3aHjBV6DaPjK+E/VRDusrmF7tkn53q3RawURQJCL
D9rzQGobQWZrsub3</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1488445699</vt:lpwstr>
  </property>
</Properties>
</file>