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2"/>
  </p:notesMasterIdLst>
  <p:handoutMasterIdLst>
    <p:handoutMasterId r:id="rId13"/>
  </p:handoutMasterIdLst>
  <p:sldIdLst>
    <p:sldId id="326" r:id="rId2"/>
    <p:sldId id="319" r:id="rId3"/>
    <p:sldId id="327" r:id="rId4"/>
    <p:sldId id="331" r:id="rId5"/>
    <p:sldId id="328" r:id="rId6"/>
    <p:sldId id="329" r:id="rId7"/>
    <p:sldId id="325" r:id="rId8"/>
    <p:sldId id="321" r:id="rId9"/>
    <p:sldId id="332" r:id="rId10"/>
    <p:sldId id="322" r:id="rId11"/>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ongjing Zhang R02" initials="YZ" lastIdx="9" clrIdx="0">
    <p:extLst>
      <p:ext uri="{19B8F6BF-5375-455C-9EA6-DF929625EA0E}">
        <p15:presenceInfo xmlns:p15="http://schemas.microsoft.com/office/powerpoint/2012/main" userId="Yongjing Zhang R0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AEA"/>
    <a:srgbClr val="860043"/>
    <a:srgbClr val="330066"/>
    <a:srgbClr val="543800"/>
    <a:srgbClr val="660033"/>
    <a:srgbClr val="FDB5C3"/>
    <a:srgbClr val="99FFCC"/>
    <a:srgbClr val="FFCCCC"/>
    <a:srgbClr val="FEEDC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4" autoAdjust="0"/>
    <p:restoredTop sz="94624" autoAdjust="0"/>
  </p:normalViewPr>
  <p:slideViewPr>
    <p:cSldViewPr>
      <p:cViewPr>
        <p:scale>
          <a:sx n="100" d="100"/>
          <a:sy n="100" d="100"/>
        </p:scale>
        <p:origin x="708" y="-87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428" y="72"/>
      </p:cViewPr>
      <p:guideLst>
        <p:guide orient="horz" pos="3128"/>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US"/>
          </a:p>
        </p:txBody>
      </p:sp>
    </p:spTree>
    <p:extLst>
      <p:ext uri="{BB962C8B-B14F-4D97-AF65-F5344CB8AC3E}">
        <p14:creationId xmlns:p14="http://schemas.microsoft.com/office/powerpoint/2010/main" val="41538704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852"/>
            <a:ext cx="4984750" cy="4487710"/>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7496143"/>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3170302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860678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986861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26751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18244614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181262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fr-FR" altLang="en-US">
              <a:latin typeface="Arial" panose="020B0604020202020204" pitchFamily="34" charset="0"/>
            </a:endParaRPr>
          </a:p>
        </p:txBody>
      </p:sp>
    </p:spTree>
    <p:extLst>
      <p:ext uri="{BB962C8B-B14F-4D97-AF65-F5344CB8AC3E}">
        <p14:creationId xmlns:p14="http://schemas.microsoft.com/office/powerpoint/2010/main" val="24357991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1125694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2596747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40282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5801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15196897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18517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174812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8350495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174744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871576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349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64911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104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lnSpc>
                <a:spcPct val="90000"/>
              </a:lnSpc>
              <a:defRPr sz="2000">
                <a:solidFill>
                  <a:schemeClr val="tx1"/>
                </a:solidFill>
                <a:latin typeface="Arial" panose="020B0604020202020204" pitchFamily="34" charset="0"/>
              </a:defRPr>
            </a:lvl1pPr>
            <a:lvl2pPr marL="742950" indent="-285750">
              <a:lnSpc>
                <a:spcPct val="90000"/>
              </a:lnSpc>
              <a:defRPr sz="2000">
                <a:solidFill>
                  <a:schemeClr val="tx1"/>
                </a:solidFill>
                <a:latin typeface="Arial" panose="020B0604020202020204" pitchFamily="34" charset="0"/>
              </a:defRPr>
            </a:lvl2pPr>
            <a:lvl3pPr marL="1143000" indent="-228600">
              <a:lnSpc>
                <a:spcPct val="90000"/>
              </a:lnSpc>
              <a:defRPr sz="2000">
                <a:solidFill>
                  <a:schemeClr val="tx1"/>
                </a:solidFill>
                <a:latin typeface="Arial" panose="020B0604020202020204" pitchFamily="34" charset="0"/>
              </a:defRPr>
            </a:lvl3pPr>
            <a:lvl4pPr marL="1600200" indent="-228600">
              <a:lnSpc>
                <a:spcPct val="90000"/>
              </a:lnSpc>
              <a:defRPr sz="2000">
                <a:solidFill>
                  <a:schemeClr val="tx1"/>
                </a:solidFill>
                <a:latin typeface="Arial" panose="020B0604020202020204" pitchFamily="34" charset="0"/>
              </a:defRPr>
            </a:lvl4pPr>
            <a:lvl5pPr marL="2057400" indent="-228600">
              <a:lnSpc>
                <a:spcPct val="90000"/>
              </a:lnSpc>
              <a:defRPr sz="20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20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20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20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2000">
                <a:solidFill>
                  <a:schemeClr val="tx1"/>
                </a:solidFill>
                <a:latin typeface="Arial" panose="020B0604020202020204" pitchFamily="34" charset="0"/>
              </a:defRPr>
            </a:lvl9pPr>
          </a:lstStyle>
          <a:p>
            <a:endParaRPr lang="en-GB" altLang="en-US"/>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r>
              <a:rPr lang="en-GB" altLang="en-US" sz="1000" b="1" dirty="0">
                <a:cs typeface="Times New Roman" panose="02020603050405020304" pitchFamily="18" charset="0"/>
              </a:rPr>
              <a:t>© 2017 Open Mobile Alliance Ltd.  All Rights Reserved.</a:t>
            </a:r>
            <a:endParaRPr lang="en-US" altLang="en-US" sz="1000" b="1" dirty="0"/>
          </a:p>
          <a:p>
            <a:r>
              <a:rPr lang="en-US" altLang="en-US" sz="900" b="1" dirty="0">
                <a:latin typeface="Arial Narrow" panose="020B0606020202030204" pitchFamily="34" charset="0"/>
                <a:cs typeface="Times New Roman" panose="02020603050405020304" pitchFamily="18" charset="0"/>
              </a:rPr>
              <a:t>Used with the permission of the Open Mobile Alliance Ltd. under the terms as stated in this document.</a:t>
            </a:r>
            <a:endParaRPr lang="en-US" altLang="en-US" sz="900" b="1" dirty="0">
              <a:solidFill>
                <a:srgbClr val="999999"/>
              </a:solidFill>
              <a:latin typeface="Arial Narrow" panose="020B0606020202030204" pitchFamily="34" charset="0"/>
            </a:endParaRPr>
          </a:p>
        </p:txBody>
      </p:sp>
      <p:sp>
        <p:nvSpPr>
          <p:cNvPr id="1031" name="Rectangle 18"/>
          <p:cNvSpPr>
            <a:spLocks noChangeArrowheads="1"/>
          </p:cNvSpPr>
          <p:nvPr userDrawn="1"/>
        </p:nvSpPr>
        <p:spPr bwMode="auto">
          <a:xfrm>
            <a:off x="4724400" y="6629400"/>
            <a:ext cx="3352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lnSpc>
                <a:spcPct val="90000"/>
              </a:lnSpc>
              <a:tabLst>
                <a:tab pos="5372100" algn="ctr"/>
                <a:tab pos="9182100" algn="r"/>
              </a:tabLst>
              <a:defRPr sz="2000">
                <a:solidFill>
                  <a:schemeClr val="tx1"/>
                </a:solidFill>
                <a:latin typeface="Arial" panose="020B0604020202020204" pitchFamily="34" charset="0"/>
              </a:defRPr>
            </a:lvl1pPr>
            <a:lvl2pPr marL="742950" indent="-285750" defTabSz="403225">
              <a:lnSpc>
                <a:spcPct val="90000"/>
              </a:lnSpc>
              <a:tabLst>
                <a:tab pos="5372100" algn="ctr"/>
                <a:tab pos="9182100" algn="r"/>
              </a:tabLst>
              <a:defRPr sz="2000">
                <a:solidFill>
                  <a:schemeClr val="tx1"/>
                </a:solidFill>
                <a:latin typeface="Arial" panose="020B0604020202020204" pitchFamily="34" charset="0"/>
              </a:defRPr>
            </a:lvl2pPr>
            <a:lvl3pPr marL="1143000" indent="-228600" defTabSz="403225">
              <a:lnSpc>
                <a:spcPct val="90000"/>
              </a:lnSpc>
              <a:tabLst>
                <a:tab pos="5372100" algn="ctr"/>
                <a:tab pos="9182100" algn="r"/>
              </a:tabLst>
              <a:defRPr sz="2000">
                <a:solidFill>
                  <a:schemeClr val="tx1"/>
                </a:solidFill>
                <a:latin typeface="Arial" panose="020B0604020202020204" pitchFamily="34" charset="0"/>
              </a:defRPr>
            </a:lvl3pPr>
            <a:lvl4pPr marL="1600200" indent="-228600" defTabSz="403225">
              <a:lnSpc>
                <a:spcPct val="90000"/>
              </a:lnSpc>
              <a:tabLst>
                <a:tab pos="5372100" algn="ctr"/>
                <a:tab pos="9182100" algn="r"/>
              </a:tabLst>
              <a:defRPr sz="2000">
                <a:solidFill>
                  <a:schemeClr val="tx1"/>
                </a:solidFill>
                <a:latin typeface="Arial" panose="020B0604020202020204" pitchFamily="34" charset="0"/>
              </a:defRPr>
            </a:lvl4pPr>
            <a:lvl5pPr marL="2057400" indent="-228600" defTabSz="403225">
              <a:lnSpc>
                <a:spcPct val="90000"/>
              </a:lnSpc>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ctr"/>
            <a:r>
              <a:rPr lang="en-US" altLang="ja-JP" sz="1800" dirty="0">
                <a:ea typeface="ＭＳ Ｐゴシック" panose="020B0600070205080204" pitchFamily="34" charset="-128"/>
              </a:rPr>
              <a:t>OMA-LWM2M-2017-0033-INP</a:t>
            </a:r>
            <a:endParaRPr lang="en-US" altLang="en-US" sz="1800" b="1" dirty="0">
              <a:latin typeface="Arial Narrow" panose="020B0606020202030204"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lvl1pPr defTabSz="403225">
              <a:tabLst>
                <a:tab pos="5372100" algn="ctr"/>
                <a:tab pos="9182100" algn="r"/>
              </a:tabLst>
              <a:defRPr sz="2000">
                <a:solidFill>
                  <a:schemeClr val="tx1"/>
                </a:solidFill>
                <a:latin typeface="Arial" panose="020B0604020202020204" pitchFamily="34" charset="0"/>
              </a:defRPr>
            </a:lvl1pPr>
            <a:lvl2pPr marL="742950" indent="-285750" defTabSz="403225">
              <a:tabLst>
                <a:tab pos="5372100" algn="ctr"/>
                <a:tab pos="9182100" algn="r"/>
              </a:tabLst>
              <a:defRPr sz="2000">
                <a:solidFill>
                  <a:schemeClr val="tx1"/>
                </a:solidFill>
                <a:latin typeface="Arial" panose="020B0604020202020204" pitchFamily="34" charset="0"/>
              </a:defRPr>
            </a:lvl2pPr>
            <a:lvl3pPr marL="1143000" indent="-228600" defTabSz="403225">
              <a:tabLst>
                <a:tab pos="5372100" algn="ctr"/>
                <a:tab pos="9182100" algn="r"/>
              </a:tabLst>
              <a:defRPr sz="2000">
                <a:solidFill>
                  <a:schemeClr val="tx1"/>
                </a:solidFill>
                <a:latin typeface="Arial" panose="020B0604020202020204" pitchFamily="34" charset="0"/>
              </a:defRPr>
            </a:lvl3pPr>
            <a:lvl4pPr marL="1600200" indent="-228600" defTabSz="403225">
              <a:tabLst>
                <a:tab pos="5372100" algn="ctr"/>
                <a:tab pos="9182100" algn="r"/>
              </a:tabLst>
              <a:defRPr sz="2000">
                <a:solidFill>
                  <a:schemeClr val="tx1"/>
                </a:solidFill>
                <a:latin typeface="Arial" panose="020B0604020202020204" pitchFamily="34" charset="0"/>
              </a:defRPr>
            </a:lvl4pPr>
            <a:lvl5pPr marL="2057400" indent="-228600" defTabSz="403225">
              <a:tabLst>
                <a:tab pos="5372100" algn="ctr"/>
                <a:tab pos="9182100" algn="r"/>
              </a:tabLst>
              <a:defRPr sz="2000">
                <a:solidFill>
                  <a:schemeClr val="tx1"/>
                </a:solidFill>
                <a:latin typeface="Arial" panose="020B0604020202020204"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anose="020B0604020202020204" pitchFamily="34" charset="0"/>
              </a:defRPr>
            </a:lvl9pPr>
          </a:lstStyle>
          <a:p>
            <a:pPr algn="r">
              <a:lnSpc>
                <a:spcPct val="90000"/>
              </a:lnSpc>
              <a:defRPr/>
            </a:pPr>
            <a:r>
              <a:rPr lang="en-US" altLang="en-US" sz="1800" b="1">
                <a:latin typeface="Arial Narrow" panose="020B0606020202030204" pitchFamily="34" charset="0"/>
              </a:rPr>
              <a:t>Slide #</a:t>
            </a:r>
            <a:fld id="{FD6CA7DB-08DD-4033-8306-D47E4195CDD5}" type="slidenum">
              <a:rPr lang="en-US" altLang="en-US" sz="1800" b="1" smtClean="0">
                <a:latin typeface="Arial Narrow" panose="020B0606020202030204" pitchFamily="34" charset="0"/>
              </a:rPr>
              <a:pPr algn="r">
                <a:lnSpc>
                  <a:spcPct val="90000"/>
                </a:lnSpc>
                <a:defRPr/>
              </a:pPr>
              <a:t>‹#›</a:t>
            </a:fld>
            <a:r>
              <a:rPr lang="en-US" altLang="en-US" sz="1800" b="1">
                <a:latin typeface="Arial Narrow" panose="020B0606020202030204" pitchFamily="34" charset="0"/>
              </a:rPr>
              <a:t/>
            </a:r>
            <a:br>
              <a:rPr lang="en-US" altLang="en-US" sz="1800" b="1">
                <a:latin typeface="Arial Narrow" panose="020B0606020202030204" pitchFamily="34" charset="0"/>
              </a:rPr>
            </a:br>
            <a:r>
              <a:rPr lang="en-US" altLang="en-US" sz="500">
                <a:solidFill>
                  <a:srgbClr val="999999"/>
                </a:solidFill>
              </a:rPr>
              <a:t>[OMA-Template-SlideDeck-20140101-I]</a:t>
            </a:r>
            <a:endParaRPr lang="en-US" altLang="en-US" sz="1800" b="1">
              <a:latin typeface="Arial Narrow" panose="020B0606020202030204" pitchFamily="34" charset="0"/>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en-US"/>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dirty="0"/>
              <a:t>1st Level Bullet</a:t>
            </a:r>
          </a:p>
          <a:p>
            <a:pPr lvl="1"/>
            <a:r>
              <a:rPr lang="en-US" altLang="en-US" dirty="0"/>
              <a:t>2nd Level Bullet</a:t>
            </a:r>
          </a:p>
          <a:p>
            <a:pPr lvl="2"/>
            <a:r>
              <a:rPr lang="en-US" altLang="en-US" dirty="0"/>
              <a:t>3rd Level Bullet</a:t>
            </a:r>
          </a:p>
          <a:p>
            <a:pPr lvl="3"/>
            <a:r>
              <a:rPr lang="en-US" altLang="en-US" dirty="0"/>
              <a:t>4th Level Bullet</a:t>
            </a:r>
          </a:p>
          <a:p>
            <a:pPr lvl="4"/>
            <a:r>
              <a:rPr lang="en-US" altLang="en-US" dirty="0"/>
              <a:t>5th Level Bullet</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5" r:id="rId13"/>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xiaoyang.xiao@Huawei.com" TargetMode="External"/><Relationship Id="rId2" Type="http://schemas.openxmlformats.org/officeDocument/2006/relationships/image" Target="../media/image2.jpeg"/><Relationship Id="rId1" Type="http://schemas.openxmlformats.org/officeDocument/2006/relationships/slideLayout" Target="../slideLayouts/slideLayout13.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4.emf"/><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emf"/><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21 March 2017</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Ada</a:t>
            </a:r>
            <a:r>
              <a:rPr lang="en-US" altLang="zh-CN" b="1" dirty="0" smtClean="0">
                <a:latin typeface="Tahoma" pitchFamily="34" charset="0"/>
                <a:ea typeface="SimSun" pitchFamily="2" charset="-122"/>
              </a:rPr>
              <a:t>, </a:t>
            </a:r>
            <a:r>
              <a:rPr lang="en-US" altLang="zh-CN" b="1" dirty="0" smtClean="0">
                <a:latin typeface="Tahoma" pitchFamily="34" charset="0"/>
                <a:ea typeface="SimSun" pitchFamily="2" charset="-122"/>
                <a:hlinkClick r:id="rId3"/>
              </a:rPr>
              <a:t>xiaoyang.xiao@Huawei.com</a:t>
            </a:r>
            <a:endParaRPr lang="en-US" altLang="zh-CN" b="1" dirty="0" smtClean="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a:t>
            </a:r>
            <a:r>
              <a:rPr lang="en-US" altLang="zh-CN" b="1" dirty="0" smtClean="0">
                <a:latin typeface="Tahoma" pitchFamily="34" charset="0"/>
                <a:ea typeface="SimSun" pitchFamily="2" charset="-122"/>
              </a:rPr>
              <a:t>Huawei</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400" dirty="0" smtClean="0"/>
              <a:t>OMA-DM-LightweightM2M-2017-0083-INP_Proposal_group_multicast_communication</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for g</a:t>
            </a:r>
            <a:r>
              <a:rPr lang="en-US" sz="2800" dirty="0" smtClean="0"/>
              <a:t>roup multicast communication </a:t>
            </a:r>
            <a:r>
              <a:rPr lang="en-GB" altLang="en-US" sz="2800" dirty="0" smtClean="0"/>
              <a:t>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extLst>
      <p:ext uri="{BB962C8B-B14F-4D97-AF65-F5344CB8AC3E}">
        <p14:creationId xmlns:p14="http://schemas.microsoft.com/office/powerpoint/2010/main" val="4908813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sz="2000" b="1" dirty="0" smtClean="0"/>
              <a:t> </a:t>
            </a:r>
            <a:r>
              <a:rPr lang="en-GB" sz="2000" b="1" dirty="0"/>
              <a:t>Impact : </a:t>
            </a:r>
          </a:p>
          <a:p>
            <a:pPr lvl="1">
              <a:buClr>
                <a:srgbClr val="C00000"/>
              </a:buClr>
              <a:buFont typeface="Wingdings" panose="05000000000000000000" pitchFamily="2" charset="2"/>
              <a:buChar char="q"/>
            </a:pPr>
            <a:r>
              <a:rPr lang="en-GB" sz="1600" b="1" dirty="0"/>
              <a:t>LwM2M server needs to </a:t>
            </a:r>
            <a:r>
              <a:rPr lang="en-GB" sz="1600" b="1" dirty="0" smtClean="0"/>
              <a:t>maintain the </a:t>
            </a:r>
            <a:r>
              <a:rPr lang="en-GB" sz="1600" b="1" dirty="0"/>
              <a:t>multicast group information </a:t>
            </a:r>
            <a:r>
              <a:rPr lang="en-US" sz="1600" b="1" dirty="0" smtClean="0"/>
              <a:t>locally</a:t>
            </a:r>
            <a:endParaRPr lang="en-GB" sz="1600" b="1" dirty="0"/>
          </a:p>
          <a:p>
            <a:pPr lvl="1">
              <a:buClr>
                <a:srgbClr val="C00000"/>
              </a:buClr>
              <a:buFont typeface="Wingdings" panose="05000000000000000000" pitchFamily="2" charset="2"/>
              <a:buChar char="q"/>
            </a:pPr>
            <a:r>
              <a:rPr lang="en-US" altLang="zh-CN" sz="1600" b="1" dirty="0" smtClean="0"/>
              <a:t>a new resource type – virtual </a:t>
            </a:r>
          </a:p>
          <a:p>
            <a:pPr lvl="1">
              <a:buClr>
                <a:srgbClr val="C00000"/>
              </a:buClr>
              <a:buFont typeface="Wingdings" panose="05000000000000000000" pitchFamily="2" charset="2"/>
              <a:buChar char="q"/>
            </a:pPr>
            <a:r>
              <a:rPr lang="en-US" altLang="zh-CN" sz="1600" b="1" dirty="0" smtClean="0"/>
              <a:t>Both LwM2M server or LwM2M client need </a:t>
            </a:r>
            <a:r>
              <a:rPr lang="en-US" altLang="zh-CN" sz="1600" b="1" dirty="0"/>
              <a:t>to support the CoAP group multicast </a:t>
            </a:r>
            <a:r>
              <a:rPr lang="en-GB" altLang="zh-CN" sz="1600" b="1" dirty="0" smtClean="0"/>
              <a:t>as specified </a:t>
            </a:r>
            <a:r>
              <a:rPr lang="en-GB" altLang="zh-CN" sz="1600" b="1" dirty="0"/>
              <a:t>in [RFC7390</a:t>
            </a:r>
            <a:r>
              <a:rPr lang="en-GB" altLang="zh-CN" sz="1600" b="1" dirty="0" smtClean="0"/>
              <a:t>]</a:t>
            </a:r>
          </a:p>
          <a:p>
            <a:pPr lvl="1">
              <a:buClr>
                <a:srgbClr val="C00000"/>
              </a:buClr>
              <a:buFont typeface="Wingdings" panose="05000000000000000000" pitchFamily="2" charset="2"/>
              <a:buChar char="q"/>
            </a:pPr>
            <a:r>
              <a:rPr lang="en-GB" altLang="zh-CN" sz="1600" b="1" dirty="0" smtClean="0"/>
              <a:t>A mechanism is needed to make sure that LwM2M server can assign the same object instance id for Group Multicast object on the different device</a:t>
            </a:r>
            <a:r>
              <a:rPr lang="en-US" altLang="zh-CN" sz="1600" b="1" dirty="0" smtClean="0"/>
              <a:t>/client, for example, </a:t>
            </a:r>
          </a:p>
          <a:p>
            <a:pPr lvl="1">
              <a:buClr>
                <a:srgbClr val="C00000"/>
              </a:buClr>
              <a:buFont typeface="Wingdings" panose="05000000000000000000" pitchFamily="2" charset="2"/>
              <a:buChar char="Ø"/>
            </a:pPr>
            <a:r>
              <a:rPr lang="en-US" altLang="zh-CN" sz="1600" dirty="0" smtClean="0">
                <a:solidFill>
                  <a:schemeClr val="tx1"/>
                </a:solidFill>
              </a:rPr>
              <a:t>discover before the creation of the Group Multicast every time,  and choose an available id or  </a:t>
            </a:r>
          </a:p>
          <a:p>
            <a:pPr lvl="1">
              <a:buClr>
                <a:srgbClr val="C00000"/>
              </a:buClr>
              <a:buFont typeface="Wingdings" panose="05000000000000000000" pitchFamily="2" charset="2"/>
              <a:buChar char="Ø"/>
            </a:pPr>
            <a:r>
              <a:rPr lang="en-US" altLang="zh-CN" sz="1600" dirty="0" smtClean="0">
                <a:solidFill>
                  <a:schemeClr val="tx1"/>
                </a:solidFill>
              </a:rPr>
              <a:t>Divide the object instance id into two kinds, i.e. 0…3000 is reserved for object assigned by </a:t>
            </a:r>
            <a:r>
              <a:rPr lang="en-US" altLang="zh-CN" sz="1600" dirty="0">
                <a:solidFill>
                  <a:schemeClr val="tx1"/>
                </a:solidFill>
              </a:rPr>
              <a:t>LwM2M </a:t>
            </a:r>
            <a:r>
              <a:rPr lang="en-US" altLang="zh-CN" sz="1600" dirty="0" smtClean="0">
                <a:solidFill>
                  <a:schemeClr val="tx1"/>
                </a:solidFill>
              </a:rPr>
              <a:t>client, 3001…6000 is reserved for object assigned by </a:t>
            </a:r>
            <a:r>
              <a:rPr lang="en-US" altLang="zh-CN" sz="1600" dirty="0">
                <a:solidFill>
                  <a:schemeClr val="tx1"/>
                </a:solidFill>
              </a:rPr>
              <a:t>LwM2M </a:t>
            </a:r>
            <a:r>
              <a:rPr lang="en-US" altLang="zh-CN" sz="1600" dirty="0" smtClean="0">
                <a:solidFill>
                  <a:schemeClr val="tx1"/>
                </a:solidFill>
              </a:rPr>
              <a:t>server. When the </a:t>
            </a:r>
            <a:r>
              <a:rPr lang="en-US" altLang="zh-CN" sz="1600" dirty="0">
                <a:solidFill>
                  <a:schemeClr val="tx1"/>
                </a:solidFill>
              </a:rPr>
              <a:t>LwM2M </a:t>
            </a:r>
            <a:r>
              <a:rPr lang="en-US" altLang="zh-CN" sz="1600" dirty="0" smtClean="0">
                <a:solidFill>
                  <a:schemeClr val="tx1"/>
                </a:solidFill>
              </a:rPr>
              <a:t>server wants to create Group Multicast object at first time, it can get the available number in the 30001…6000 from the set of devices, choose 3001…3050 for itself, and tell the client to record this information, the 3001…3050 shall not be used by other LwM2M servers, or </a:t>
            </a:r>
          </a:p>
          <a:p>
            <a:pPr lvl="1">
              <a:buClr>
                <a:srgbClr val="C00000"/>
              </a:buClr>
              <a:buFont typeface="Wingdings" panose="05000000000000000000" pitchFamily="2" charset="2"/>
              <a:buChar char="Ø"/>
            </a:pPr>
            <a:r>
              <a:rPr lang="en-US" altLang="zh-CN" sz="1600" dirty="0" smtClean="0">
                <a:solidFill>
                  <a:schemeClr val="tx1"/>
                </a:solidFill>
              </a:rPr>
              <a:t>Other method?</a:t>
            </a:r>
          </a:p>
          <a:p>
            <a:pPr lvl="1">
              <a:buClr>
                <a:srgbClr val="C00000"/>
              </a:buClr>
              <a:buFont typeface="Wingdings" panose="05000000000000000000" pitchFamily="2" charset="2"/>
              <a:buChar char="q"/>
            </a:pPr>
            <a:endParaRPr lang="en-GB" sz="1600" b="1" dirty="0"/>
          </a:p>
          <a:p>
            <a:pPr>
              <a:buClr>
                <a:srgbClr val="C00000"/>
              </a:buClr>
              <a:buFont typeface="Wingdings" panose="05000000000000000000" pitchFamily="2" charset="2"/>
              <a:buChar char="q"/>
            </a:pPr>
            <a:r>
              <a:rPr lang="en-GB" sz="2000" b="1" dirty="0"/>
              <a:t> </a:t>
            </a:r>
            <a:r>
              <a:rPr lang="en-GB" sz="2000" b="1" dirty="0" smtClean="0"/>
              <a:t>Supporters </a:t>
            </a:r>
            <a:r>
              <a:rPr lang="en-GB" sz="2000" b="1" dirty="0"/>
              <a:t>:  </a:t>
            </a:r>
            <a:r>
              <a:rPr lang="en-US" sz="2000" b="1" dirty="0" smtClean="0"/>
              <a:t>HUAWEI</a:t>
            </a:r>
            <a:endParaRPr lang="en-US" altLang="en-US" sz="1600" b="1" dirty="0" smtClean="0"/>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spTree>
    <p:extLst>
      <p:ext uri="{BB962C8B-B14F-4D97-AF65-F5344CB8AC3E}">
        <p14:creationId xmlns:p14="http://schemas.microsoft.com/office/powerpoint/2010/main" val="8435301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a:t>
            </a:r>
            <a:r>
              <a:rPr lang="fr-FR" altLang="en-US" sz="2800" dirty="0">
                <a:ea typeface="ＭＳ Ｐゴシック" panose="020B0600070205080204" pitchFamily="34" charset="-128"/>
              </a:rPr>
              <a:t>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5410200"/>
          </a:xfrm>
        </p:spPr>
        <p:txBody>
          <a:bodyPr>
            <a:normAutofit/>
          </a:bodyPr>
          <a:lstStyle/>
          <a:p>
            <a:pPr>
              <a:buClr>
                <a:srgbClr val="C00000"/>
              </a:buClr>
              <a:buFont typeface="Wingdings" panose="05000000000000000000" pitchFamily="2" charset="2"/>
              <a:buChar char="q"/>
            </a:pPr>
            <a:r>
              <a:rPr lang="en-GB" altLang="en-US" sz="2200" b="1" dirty="0" smtClean="0"/>
              <a:t>Rationale :</a:t>
            </a:r>
          </a:p>
          <a:p>
            <a:pPr lvl="1">
              <a:buClr>
                <a:srgbClr val="C00000"/>
              </a:buClr>
              <a:buFont typeface="Wingdings" panose="05000000000000000000" pitchFamily="2" charset="2"/>
              <a:buChar char="q"/>
            </a:pPr>
            <a:r>
              <a:rPr lang="en-US" altLang="en-US" sz="1700" b="1" dirty="0" smtClean="0"/>
              <a:t>LwM2M 1.0 cannot support group multicast communication for common management or control to multiple targets in groups, </a:t>
            </a:r>
          </a:p>
          <a:p>
            <a:pPr marL="739775" lvl="2" indent="-285750">
              <a:buClr>
                <a:srgbClr val="C00000"/>
              </a:buClr>
              <a:buFont typeface="Wingdings" panose="05000000000000000000" pitchFamily="2" charset="2"/>
              <a:buChar char="Ø"/>
            </a:pPr>
            <a:r>
              <a:rPr lang="en-US" altLang="en-US" sz="1500" dirty="0">
                <a:solidFill>
                  <a:schemeClr val="tx1"/>
                </a:solidFill>
              </a:rPr>
              <a:t>e.g</a:t>
            </a:r>
            <a:r>
              <a:rPr lang="en-US" altLang="en-US" sz="1500" dirty="0" smtClean="0">
                <a:solidFill>
                  <a:schemeClr val="tx1"/>
                </a:solidFill>
              </a:rPr>
              <a:t>. </a:t>
            </a:r>
            <a:r>
              <a:rPr lang="en-US" altLang="en-US" sz="1500" dirty="0">
                <a:solidFill>
                  <a:schemeClr val="tx1"/>
                </a:solidFill>
              </a:rPr>
              <a:t>a</a:t>
            </a:r>
            <a:r>
              <a:rPr lang="en-US" altLang="en-US" sz="1500" dirty="0" smtClean="0">
                <a:solidFill>
                  <a:schemeClr val="tx1"/>
                </a:solidFill>
              </a:rPr>
              <a:t> LwM2M server needs to send multiple messages to get the value </a:t>
            </a:r>
            <a:r>
              <a:rPr lang="en-US" altLang="en-US" sz="1500" dirty="0">
                <a:solidFill>
                  <a:schemeClr val="tx1"/>
                </a:solidFill>
              </a:rPr>
              <a:t>of  </a:t>
            </a:r>
            <a:r>
              <a:rPr lang="en-US" altLang="en-US" sz="1500" dirty="0" smtClean="0">
                <a:solidFill>
                  <a:schemeClr val="tx1"/>
                </a:solidFill>
              </a:rPr>
              <a:t>the software version of one software installed on several devices, </a:t>
            </a:r>
            <a:r>
              <a:rPr lang="en-US" sz="1600" dirty="0"/>
              <a:t>or to deliver the same </a:t>
            </a:r>
            <a:r>
              <a:rPr lang="en-US" sz="1600" dirty="0" smtClean="0"/>
              <a:t>firmware package </a:t>
            </a:r>
            <a:r>
              <a:rPr lang="en-US" sz="1600" dirty="0"/>
              <a:t>to several devices, </a:t>
            </a:r>
            <a:r>
              <a:rPr lang="en-US" altLang="en-US" sz="1500" dirty="0" smtClean="0">
                <a:solidFill>
                  <a:schemeClr val="tx1"/>
                </a:solidFill>
              </a:rPr>
              <a:t>which </a:t>
            </a:r>
            <a:r>
              <a:rPr lang="en-US" altLang="en-US" sz="1500" dirty="0">
                <a:solidFill>
                  <a:schemeClr val="tx1"/>
                </a:solidFill>
              </a:rPr>
              <a:t>will increase network traffic used in the constrained network; </a:t>
            </a:r>
            <a:endParaRPr lang="en-US" altLang="en-US" sz="1500" dirty="0" smtClean="0">
              <a:solidFill>
                <a:schemeClr val="tx1"/>
              </a:solidFill>
            </a:endParaRPr>
          </a:p>
          <a:p>
            <a:pPr lvl="1">
              <a:buClr>
                <a:srgbClr val="C00000"/>
              </a:buClr>
              <a:buFont typeface="Wingdings" panose="05000000000000000000" pitchFamily="2" charset="2"/>
              <a:buChar char="q"/>
            </a:pPr>
            <a:r>
              <a:rPr lang="en-US" altLang="en-US" sz="1700" b="1" dirty="0" smtClean="0"/>
              <a:t>Such unicast communication mechanism would increase the communication cost for the constrained network</a:t>
            </a:r>
            <a:r>
              <a:rPr lang="en-US" altLang="en-US" sz="1500" dirty="0" smtClean="0">
                <a:solidFill>
                  <a:schemeClr val="tx1"/>
                </a:solidFill>
              </a:rPr>
              <a:t> </a:t>
            </a:r>
            <a:r>
              <a:rPr lang="en-GB" altLang="en-US" sz="1800" b="1" dirty="0" smtClean="0"/>
              <a:t> </a:t>
            </a:r>
            <a:endParaRPr lang="en-GB" altLang="en-US" sz="1200" b="1" dirty="0" smtClean="0"/>
          </a:p>
          <a:p>
            <a:pPr>
              <a:buClr>
                <a:srgbClr val="C00000"/>
              </a:buClr>
              <a:buFont typeface="Wingdings" panose="05000000000000000000" pitchFamily="2" charset="2"/>
              <a:buChar char="q"/>
            </a:pPr>
            <a:r>
              <a:rPr lang="en-GB" altLang="en-US" sz="2400" b="1" dirty="0" smtClean="0"/>
              <a:t> Proposal</a:t>
            </a:r>
            <a:endParaRPr lang="en-GB" altLang="zh-CN" sz="2000" b="1" dirty="0" smtClean="0"/>
          </a:p>
          <a:p>
            <a:pPr>
              <a:buClr>
                <a:srgbClr val="C00000"/>
              </a:buClr>
              <a:buFont typeface="Wingdings" panose="05000000000000000000" pitchFamily="2" charset="2"/>
              <a:buChar char="q"/>
            </a:pPr>
            <a:r>
              <a:rPr lang="en-GB" altLang="zh-CN" sz="1600" b="1" dirty="0" smtClean="0"/>
              <a:t> </a:t>
            </a:r>
            <a:r>
              <a:rPr lang="en-GB" altLang="zh-CN" sz="1600" b="1" dirty="0"/>
              <a:t>LwM2M 1.1 supports group multicast communication based CoAP group communication which uses IP multicast as </a:t>
            </a:r>
            <a:r>
              <a:rPr lang="en-GB" altLang="zh-CN" sz="1600" b="1" dirty="0" smtClean="0"/>
              <a:t>specified in </a:t>
            </a:r>
            <a:r>
              <a:rPr lang="en-GB" altLang="zh-CN" sz="1600" b="1" dirty="0"/>
              <a:t>[RFC7390]</a:t>
            </a:r>
          </a:p>
          <a:p>
            <a:pPr lvl="1">
              <a:buClr>
                <a:srgbClr val="C00000"/>
              </a:buClr>
              <a:buFont typeface="Wingdings" panose="05000000000000000000" pitchFamily="2" charset="2"/>
              <a:buChar char="q"/>
            </a:pPr>
            <a:r>
              <a:rPr lang="en-GB" altLang="zh-CN" sz="1600" dirty="0">
                <a:solidFill>
                  <a:schemeClr val="tx1"/>
                </a:solidFill>
              </a:rPr>
              <a:t>Support the ability to manage a set(group) of End-devices </a:t>
            </a:r>
          </a:p>
          <a:p>
            <a:pPr lvl="1">
              <a:buClr>
                <a:srgbClr val="C00000"/>
              </a:buClr>
              <a:buFont typeface="Wingdings" panose="05000000000000000000" pitchFamily="2" charset="2"/>
              <a:buChar char="q"/>
            </a:pPr>
            <a:r>
              <a:rPr lang="en-GB" altLang="zh-CN" sz="1600" dirty="0">
                <a:solidFill>
                  <a:schemeClr val="tx1"/>
                </a:solidFill>
              </a:rPr>
              <a:t>Support the ability to send command or data to the group of End-devices</a:t>
            </a:r>
            <a:endParaRPr lang="en-US" altLang="zh-CN" sz="1600" dirty="0">
              <a:solidFill>
                <a:schemeClr val="tx1"/>
              </a:solidFill>
            </a:endParaRPr>
          </a:p>
          <a:p>
            <a:pPr marL="111125" lvl="1" indent="-111125">
              <a:buClr>
                <a:srgbClr val="C00000"/>
              </a:buClr>
              <a:buFont typeface="Wingdings" panose="05000000000000000000" pitchFamily="2" charset="2"/>
              <a:buChar char="q"/>
            </a:pPr>
            <a:r>
              <a:rPr lang="en-GB" altLang="zh-CN" sz="1600" b="1" dirty="0" smtClean="0">
                <a:solidFill>
                  <a:srgbClr val="000066"/>
                </a:solidFill>
                <a:ea typeface="+mn-ea"/>
                <a:cs typeface="+mn-cs"/>
              </a:rPr>
              <a:t>Defined a </a:t>
            </a:r>
            <a:r>
              <a:rPr lang="en-US" altLang="zh-CN" sz="1600" b="1" dirty="0" smtClean="0">
                <a:solidFill>
                  <a:srgbClr val="000066"/>
                </a:solidFill>
                <a:ea typeface="+mn-ea"/>
                <a:cs typeface="+mn-cs"/>
              </a:rPr>
              <a:t>Group</a:t>
            </a:r>
            <a:r>
              <a:rPr lang="en-GB" altLang="zh-CN" sz="1600" b="1" dirty="0" smtClean="0">
                <a:solidFill>
                  <a:srgbClr val="000066"/>
                </a:solidFill>
                <a:ea typeface="+mn-ea"/>
                <a:cs typeface="+mn-cs"/>
              </a:rPr>
              <a:t> </a:t>
            </a:r>
            <a:r>
              <a:rPr lang="en-US" altLang="zh-CN" sz="1600" b="1" dirty="0" smtClean="0">
                <a:solidFill>
                  <a:srgbClr val="000066"/>
                </a:solidFill>
                <a:ea typeface="+mn-ea"/>
                <a:cs typeface="+mn-cs"/>
              </a:rPr>
              <a:t>Multicast object to capture the mapping between the IP multicast address, local member object/resource and the fanOutPoint (virtual) of the multicast request.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3048000"/>
          </a:xfrm>
        </p:spPr>
        <p:txBody>
          <a:bodyPr>
            <a:normAutofit/>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1: member object don’t support multiple object instance.</a:t>
            </a:r>
          </a:p>
          <a:p>
            <a:pPr marL="285750" lvl="1" indent="-285750">
              <a:buClr>
                <a:srgbClr val="C00000"/>
              </a:buClr>
              <a:buFont typeface="Wingdings" panose="05000000000000000000" pitchFamily="2" charset="2"/>
              <a:buChar char="Ø"/>
            </a:pPr>
            <a:r>
              <a:rPr lang="en-US" altLang="en-US" sz="1800" dirty="0" smtClean="0">
                <a:solidFill>
                  <a:schemeClr val="tx1"/>
                </a:solidFill>
              </a:rPr>
              <a:t>A firmware </a:t>
            </a:r>
            <a:r>
              <a:rPr lang="en-US" altLang="en-US" sz="1800" dirty="0">
                <a:solidFill>
                  <a:schemeClr val="tx1"/>
                </a:solidFill>
              </a:rPr>
              <a:t>is installed on </a:t>
            </a:r>
            <a:r>
              <a:rPr lang="en-US" altLang="en-US" sz="1800" dirty="0" smtClean="0">
                <a:solidFill>
                  <a:schemeClr val="tx1"/>
                </a:solidFill>
              </a:rPr>
              <a:t>three </a:t>
            </a:r>
            <a:r>
              <a:rPr lang="en-US" altLang="en-US" sz="1800" dirty="0">
                <a:solidFill>
                  <a:schemeClr val="tx1"/>
                </a:solidFill>
              </a:rPr>
              <a:t>lights in the same building , and </a:t>
            </a:r>
            <a:r>
              <a:rPr lang="en-US" altLang="en-US" sz="1800" dirty="0" smtClean="0">
                <a:solidFill>
                  <a:schemeClr val="tx1"/>
                </a:solidFill>
              </a:rPr>
              <a:t>the firmware Object (object </a:t>
            </a:r>
            <a:r>
              <a:rPr lang="en-US" altLang="en-US" sz="1800" dirty="0">
                <a:solidFill>
                  <a:schemeClr val="tx1"/>
                </a:solidFill>
              </a:rPr>
              <a:t>id = </a:t>
            </a:r>
            <a:r>
              <a:rPr lang="en-US" altLang="en-US" sz="1800" dirty="0" smtClean="0">
                <a:solidFill>
                  <a:schemeClr val="tx1"/>
                </a:solidFill>
              </a:rPr>
              <a:t>5) is created, i.e</a:t>
            </a:r>
            <a:r>
              <a:rPr lang="en-US" altLang="en-US" sz="1800" dirty="0">
                <a:solidFill>
                  <a:schemeClr val="tx1"/>
                </a:solidFill>
              </a:rPr>
              <a:t>. </a:t>
            </a:r>
            <a:r>
              <a:rPr lang="en-US" sz="1800" dirty="0" smtClean="0">
                <a:solidFill>
                  <a:srgbClr val="FF0000"/>
                </a:solidFill>
              </a:rPr>
              <a:t>/5/0 </a:t>
            </a:r>
            <a:r>
              <a:rPr lang="en-US" sz="1800" dirty="0">
                <a:solidFill>
                  <a:schemeClr val="tx1"/>
                </a:solidFill>
              </a:rPr>
              <a:t>on </a:t>
            </a:r>
            <a:r>
              <a:rPr lang="en-US" altLang="en-US" sz="1800" dirty="0">
                <a:solidFill>
                  <a:schemeClr val="tx1"/>
                </a:solidFill>
              </a:rPr>
              <a:t>light A</a:t>
            </a:r>
            <a:r>
              <a:rPr lang="en-US" altLang="en-US" sz="1800" b="1" dirty="0"/>
              <a:t>, </a:t>
            </a:r>
            <a:r>
              <a:rPr lang="en-US" sz="1800" dirty="0" smtClean="0">
                <a:solidFill>
                  <a:srgbClr val="FF0000"/>
                </a:solidFill>
              </a:rPr>
              <a:t>/5/0 </a:t>
            </a:r>
            <a:r>
              <a:rPr lang="en-US" sz="1800" dirty="0">
                <a:solidFill>
                  <a:schemeClr val="tx1"/>
                </a:solidFill>
              </a:rPr>
              <a:t>on </a:t>
            </a:r>
            <a:r>
              <a:rPr lang="en-US" altLang="en-US" sz="1800" dirty="0">
                <a:solidFill>
                  <a:schemeClr val="tx1"/>
                </a:solidFill>
              </a:rPr>
              <a:t>light B</a:t>
            </a:r>
            <a:r>
              <a:rPr lang="en-US" altLang="en-US" sz="1800" b="1" dirty="0"/>
              <a:t>, </a:t>
            </a:r>
            <a:r>
              <a:rPr lang="en-US" sz="1800" dirty="0" smtClean="0">
                <a:solidFill>
                  <a:srgbClr val="FF0000"/>
                </a:solidFill>
              </a:rPr>
              <a:t>/5/0 </a:t>
            </a:r>
            <a:r>
              <a:rPr lang="en-US" sz="1800" dirty="0" smtClean="0">
                <a:solidFill>
                  <a:schemeClr val="tx1"/>
                </a:solidFill>
              </a:rPr>
              <a:t>on </a:t>
            </a:r>
            <a:r>
              <a:rPr lang="en-US" altLang="en-US" sz="1800" dirty="0" smtClean="0">
                <a:solidFill>
                  <a:schemeClr val="tx1"/>
                </a:solidFill>
              </a:rPr>
              <a:t>light C</a:t>
            </a:r>
            <a:r>
              <a:rPr lang="en-US" altLang="en-US" sz="1800" b="1" dirty="0" smtClean="0"/>
              <a:t>;</a:t>
            </a:r>
            <a:r>
              <a:rPr lang="en-US" altLang="en-US" sz="1800" dirty="0">
                <a:solidFill>
                  <a:schemeClr val="tx1"/>
                </a:solidFill>
              </a:rPr>
              <a:t>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LwM2M server wants to get </a:t>
            </a:r>
            <a:r>
              <a:rPr lang="en-US" altLang="en-US" sz="1800" dirty="0">
                <a:solidFill>
                  <a:schemeClr val="tx1"/>
                </a:solidFill>
              </a:rPr>
              <a:t>the firmware </a:t>
            </a:r>
            <a:r>
              <a:rPr lang="en-US" altLang="en-US" sz="1800" dirty="0" smtClean="0">
                <a:solidFill>
                  <a:schemeClr val="tx1"/>
                </a:solidFill>
              </a:rPr>
              <a:t>Version(</a:t>
            </a:r>
            <a:r>
              <a:rPr lang="en-US" altLang="zh-CN" sz="1800" dirty="0" smtClean="0">
                <a:solidFill>
                  <a:schemeClr val="tx1"/>
                </a:solidFill>
              </a:rPr>
              <a:t>resource </a:t>
            </a:r>
            <a:r>
              <a:rPr lang="en-US" altLang="zh-CN" sz="1800" dirty="0">
                <a:solidFill>
                  <a:schemeClr val="tx1"/>
                </a:solidFill>
              </a:rPr>
              <a:t>id = </a:t>
            </a:r>
            <a:r>
              <a:rPr lang="en-US" altLang="zh-CN" sz="1800" dirty="0" smtClean="0">
                <a:solidFill>
                  <a:schemeClr val="tx1"/>
                </a:solidFill>
              </a:rPr>
              <a:t>7)</a:t>
            </a:r>
            <a:r>
              <a:rPr lang="en-US" altLang="en-US" sz="1800" dirty="0" smtClean="0">
                <a:solidFill>
                  <a:schemeClr val="tx1"/>
                </a:solidFill>
              </a:rPr>
              <a:t> from the three lights before performing actual </a:t>
            </a:r>
            <a:r>
              <a:rPr lang="en-US" altLang="en-US" sz="1800" dirty="0">
                <a:solidFill>
                  <a:schemeClr val="tx1"/>
                </a:solidFill>
              </a:rPr>
              <a:t>firmware update</a:t>
            </a:r>
            <a:r>
              <a:rPr lang="en-US" altLang="en-US" sz="1800" b="1" dirty="0" smtClean="0">
                <a:solidFill>
                  <a:schemeClr val="tx1"/>
                </a:solidFill>
              </a:rPr>
              <a:t>.</a:t>
            </a:r>
          </a:p>
          <a:p>
            <a:pPr marL="0" lvl="1" indent="0">
              <a:buClr>
                <a:srgbClr val="C00000"/>
              </a:buClr>
              <a:buNone/>
            </a:pP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4" name="Rectangle 5"/>
          <p:cNvSpPr txBox="1">
            <a:spLocks noChangeArrowheads="1"/>
          </p:cNvSpPr>
          <p:nvPr/>
        </p:nvSpPr>
        <p:spPr bwMode="auto">
          <a:xfrm>
            <a:off x="80890" y="3282950"/>
            <a:ext cx="8984456" cy="612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lnSpcReduction="10000"/>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US" altLang="en-US" sz="1800" kern="0" dirty="0" smtClean="0">
                <a:solidFill>
                  <a:schemeClr val="tx1"/>
                </a:solidFill>
              </a:rPr>
              <a:t>LwM2M server </a:t>
            </a:r>
            <a:r>
              <a:rPr lang="en-US" altLang="zh-CN" sz="1800" kern="0" dirty="0" smtClean="0">
                <a:solidFill>
                  <a:schemeClr val="tx1"/>
                </a:solidFill>
              </a:rPr>
              <a:t>creates a Group</a:t>
            </a:r>
            <a:r>
              <a:rPr lang="en-GB" altLang="zh-CN" sz="1800" kern="0" dirty="0" smtClean="0">
                <a:solidFill>
                  <a:schemeClr val="tx1"/>
                </a:solidFill>
              </a:rPr>
              <a:t> </a:t>
            </a:r>
            <a:r>
              <a:rPr lang="en-US" altLang="zh-CN" sz="1800" kern="0" dirty="0" smtClean="0">
                <a:solidFill>
                  <a:schemeClr val="tx1"/>
                </a:solidFill>
              </a:rPr>
              <a:t>Multicast object on each lights to trigger this device to </a:t>
            </a:r>
            <a:r>
              <a:rPr lang="en-US" altLang="zh-CN" sz="1800" kern="0" dirty="0" smtClean="0">
                <a:solidFill>
                  <a:srgbClr val="FF0000"/>
                </a:solidFill>
              </a:rPr>
              <a:t>join</a:t>
            </a:r>
            <a:r>
              <a:rPr lang="en-US" altLang="zh-CN" sz="1800" kern="0" dirty="0" smtClean="0">
                <a:solidFill>
                  <a:schemeClr val="tx1"/>
                </a:solidFill>
              </a:rPr>
              <a:t> an IP multicast group and to </a:t>
            </a:r>
            <a:r>
              <a:rPr lang="en-US" altLang="zh-CN" sz="1800" kern="0" dirty="0" smtClean="0">
                <a:solidFill>
                  <a:srgbClr val="FF0000"/>
                </a:solidFill>
              </a:rPr>
              <a:t>listen to </a:t>
            </a:r>
            <a:r>
              <a:rPr lang="en-US" altLang="zh-CN" sz="1800" kern="0" dirty="0" smtClean="0">
                <a:solidFill>
                  <a:schemeClr val="tx1"/>
                </a:solidFill>
              </a:rPr>
              <a:t>the IP multicast message associated with the IP multicast address:</a:t>
            </a:r>
            <a:endParaRPr lang="en-GB" sz="1800" b="1" kern="0" dirty="0"/>
          </a:p>
        </p:txBody>
      </p:sp>
      <p:sp>
        <p:nvSpPr>
          <p:cNvPr id="5" name="文本框 4"/>
          <p:cNvSpPr txBox="1"/>
          <p:nvPr/>
        </p:nvSpPr>
        <p:spPr>
          <a:xfrm>
            <a:off x="2359685" y="4380892"/>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6" name="文本框 5"/>
          <p:cNvSpPr txBox="1"/>
          <p:nvPr/>
        </p:nvSpPr>
        <p:spPr>
          <a:xfrm>
            <a:off x="6139956" y="4042048"/>
            <a:ext cx="1499517" cy="261610"/>
          </a:xfrm>
          <a:prstGeom prst="rect">
            <a:avLst/>
          </a:prstGeom>
          <a:solidFill>
            <a:schemeClr val="accent1">
              <a:lumMod val="40000"/>
              <a:lumOff val="60000"/>
            </a:schemeClr>
          </a:solidFill>
        </p:spPr>
        <p:txBody>
          <a:bodyPr wrap="square" rtlCol="0">
            <a:spAutoFit/>
          </a:bodyPr>
          <a:lstStyle/>
          <a:p>
            <a:r>
              <a:rPr lang="en-US" sz="1100" dirty="0" smtClean="0"/>
              <a:t>LwM2M client 1(</a:t>
            </a:r>
            <a:r>
              <a:rPr lang="en-US" altLang="zh-CN" sz="1100" dirty="0" smtClean="0"/>
              <a:t>A</a:t>
            </a:r>
            <a:r>
              <a:rPr lang="en-US" sz="1100" dirty="0" smtClean="0"/>
              <a:t>)</a:t>
            </a:r>
            <a:endParaRPr lang="en-US" sz="1100" dirty="0"/>
          </a:p>
        </p:txBody>
      </p:sp>
      <p:sp>
        <p:nvSpPr>
          <p:cNvPr id="7" name="文本框 6"/>
          <p:cNvSpPr txBox="1"/>
          <p:nvPr/>
        </p:nvSpPr>
        <p:spPr>
          <a:xfrm>
            <a:off x="7348537" y="5121992"/>
            <a:ext cx="1219200" cy="430887"/>
          </a:xfrm>
          <a:prstGeom prst="rect">
            <a:avLst/>
          </a:prstGeom>
          <a:solidFill>
            <a:schemeClr val="accent1">
              <a:lumMod val="40000"/>
              <a:lumOff val="60000"/>
            </a:schemeClr>
          </a:solidFill>
        </p:spPr>
        <p:txBody>
          <a:bodyPr wrap="square" rtlCol="0">
            <a:spAutoFit/>
          </a:bodyPr>
          <a:lstStyle/>
          <a:p>
            <a:r>
              <a:rPr lang="en-US" sz="1100" dirty="0" smtClean="0"/>
              <a:t>LwM2M client 2</a:t>
            </a:r>
            <a:r>
              <a:rPr lang="zh-CN" altLang="en-US" sz="1100" dirty="0" smtClean="0"/>
              <a:t>（</a:t>
            </a:r>
            <a:r>
              <a:rPr lang="en-US" altLang="zh-CN" sz="1100" dirty="0" smtClean="0"/>
              <a:t>B</a:t>
            </a:r>
            <a:r>
              <a:rPr lang="zh-CN" altLang="en-US" sz="1100" dirty="0" smtClean="0"/>
              <a:t>）</a:t>
            </a:r>
            <a:endParaRPr lang="en-US" sz="1100" dirty="0"/>
          </a:p>
        </p:txBody>
      </p:sp>
      <p:sp>
        <p:nvSpPr>
          <p:cNvPr id="8" name="文本框 7"/>
          <p:cNvSpPr txBox="1"/>
          <p:nvPr/>
        </p:nvSpPr>
        <p:spPr>
          <a:xfrm>
            <a:off x="6163741" y="6077999"/>
            <a:ext cx="1591228" cy="261610"/>
          </a:xfrm>
          <a:prstGeom prst="rect">
            <a:avLst/>
          </a:prstGeom>
          <a:solidFill>
            <a:schemeClr val="accent1">
              <a:lumMod val="40000"/>
              <a:lumOff val="60000"/>
            </a:schemeClr>
          </a:solidFill>
        </p:spPr>
        <p:txBody>
          <a:bodyPr wrap="square" rtlCol="0">
            <a:spAutoFit/>
          </a:bodyPr>
          <a:lstStyle/>
          <a:p>
            <a:r>
              <a:rPr lang="en-US" sz="1100" dirty="0" smtClean="0"/>
              <a:t>LwM2M client 3</a:t>
            </a:r>
            <a:r>
              <a:rPr lang="zh-CN" altLang="en-US" sz="1100" dirty="0" smtClean="0"/>
              <a:t>（</a:t>
            </a:r>
            <a:r>
              <a:rPr lang="en-US" altLang="zh-CN" sz="1100" dirty="0" smtClean="0"/>
              <a:t>C</a:t>
            </a:r>
            <a:r>
              <a:rPr lang="zh-CN" altLang="en-US" sz="1100" dirty="0" smtClean="0"/>
              <a:t>）</a:t>
            </a:r>
            <a:endParaRPr lang="en-US" sz="1100" dirty="0"/>
          </a:p>
        </p:txBody>
      </p:sp>
      <p:sp>
        <p:nvSpPr>
          <p:cNvPr id="9" name="椭圆 8"/>
          <p:cNvSpPr/>
          <p:nvPr/>
        </p:nvSpPr>
        <p:spPr bwMode="auto">
          <a:xfrm>
            <a:off x="4993755" y="4743804"/>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 name="椭圆 9"/>
          <p:cNvSpPr/>
          <p:nvPr/>
        </p:nvSpPr>
        <p:spPr bwMode="auto">
          <a:xfrm>
            <a:off x="4470832" y="4397397"/>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1" name="椭圆 10"/>
          <p:cNvSpPr/>
          <p:nvPr/>
        </p:nvSpPr>
        <p:spPr bwMode="auto">
          <a:xfrm>
            <a:off x="5697421" y="4498780"/>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2" name="椭圆 11"/>
          <p:cNvSpPr/>
          <p:nvPr/>
        </p:nvSpPr>
        <p:spPr bwMode="auto">
          <a:xfrm>
            <a:off x="6306287" y="535770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3" name="直接箭头连接符 12"/>
          <p:cNvCxnSpPr/>
          <p:nvPr/>
        </p:nvCxnSpPr>
        <p:spPr bwMode="auto">
          <a:xfrm>
            <a:off x="3554433" y="4415451"/>
            <a:ext cx="834174" cy="1542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14" name="直接连接符 13"/>
          <p:cNvCxnSpPr/>
          <p:nvPr/>
        </p:nvCxnSpPr>
        <p:spPr bwMode="auto">
          <a:xfrm>
            <a:off x="3502685" y="4510809"/>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直接连接符 14"/>
          <p:cNvCxnSpPr/>
          <p:nvPr/>
        </p:nvCxnSpPr>
        <p:spPr bwMode="auto">
          <a:xfrm>
            <a:off x="4692482" y="4595371"/>
            <a:ext cx="310427" cy="2655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直接连接符 15"/>
          <p:cNvCxnSpPr>
            <a:stCxn id="9" idx="6"/>
            <a:endCxn id="11" idx="2"/>
          </p:cNvCxnSpPr>
          <p:nvPr/>
        </p:nvCxnSpPr>
        <p:spPr bwMode="auto">
          <a:xfrm flipV="1">
            <a:off x="5242710" y="4613080"/>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直接连接符 16"/>
          <p:cNvCxnSpPr>
            <a:stCxn id="11" idx="7"/>
            <a:endCxn id="6" idx="2"/>
          </p:cNvCxnSpPr>
          <p:nvPr/>
        </p:nvCxnSpPr>
        <p:spPr bwMode="auto">
          <a:xfrm flipV="1">
            <a:off x="5909917" y="4303658"/>
            <a:ext cx="979798" cy="228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a:stCxn id="9" idx="5"/>
            <a:endCxn id="12" idx="2"/>
          </p:cNvCxnSpPr>
          <p:nvPr/>
        </p:nvCxnSpPr>
        <p:spPr bwMode="auto">
          <a:xfrm>
            <a:off x="5206251" y="4938926"/>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a:stCxn id="12" idx="6"/>
            <a:endCxn id="7" idx="1"/>
          </p:cNvCxnSpPr>
          <p:nvPr/>
        </p:nvCxnSpPr>
        <p:spPr bwMode="auto">
          <a:xfrm flipV="1">
            <a:off x="6555242" y="5337436"/>
            <a:ext cx="793295" cy="13456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0" name="直接连接符 19"/>
          <p:cNvCxnSpPr>
            <a:stCxn id="12" idx="5"/>
          </p:cNvCxnSpPr>
          <p:nvPr/>
        </p:nvCxnSpPr>
        <p:spPr bwMode="auto">
          <a:xfrm>
            <a:off x="6518783" y="5552823"/>
            <a:ext cx="315741"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1" name="直接箭头连接符 20"/>
          <p:cNvCxnSpPr/>
          <p:nvPr/>
        </p:nvCxnSpPr>
        <p:spPr bwMode="auto">
          <a:xfrm>
            <a:off x="3543808" y="4310531"/>
            <a:ext cx="849023" cy="955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2" name="直接箭头连接符 21"/>
          <p:cNvCxnSpPr/>
          <p:nvPr/>
        </p:nvCxnSpPr>
        <p:spPr bwMode="auto">
          <a:xfrm>
            <a:off x="3554433" y="4187326"/>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3" name="矩形 22"/>
          <p:cNvSpPr/>
          <p:nvPr/>
        </p:nvSpPr>
        <p:spPr>
          <a:xfrm>
            <a:off x="3502685" y="3959373"/>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cxnSp>
        <p:nvCxnSpPr>
          <p:cNvPr id="24" name="直接箭头连接符 23"/>
          <p:cNvCxnSpPr/>
          <p:nvPr/>
        </p:nvCxnSpPr>
        <p:spPr bwMode="auto">
          <a:xfrm flipV="1">
            <a:off x="5242710" y="4498780"/>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5" name="直接箭头连接符 24"/>
          <p:cNvCxnSpPr/>
          <p:nvPr/>
        </p:nvCxnSpPr>
        <p:spPr bwMode="auto">
          <a:xfrm flipV="1">
            <a:off x="5926924" y="4303658"/>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grpSp>
        <p:nvGrpSpPr>
          <p:cNvPr id="26" name="组合 25"/>
          <p:cNvGrpSpPr/>
          <p:nvPr/>
        </p:nvGrpSpPr>
        <p:grpSpPr>
          <a:xfrm rot="4931450">
            <a:off x="4739957" y="4230636"/>
            <a:ext cx="502322" cy="448536"/>
            <a:chOff x="5579393" y="2993794"/>
            <a:chExt cx="502322" cy="448536"/>
          </a:xfrm>
        </p:grpSpPr>
        <p:cxnSp>
          <p:nvCxnSpPr>
            <p:cNvPr id="27" name="直接箭头连接符 26"/>
            <p:cNvCxnSpPr/>
            <p:nvPr/>
          </p:nvCxnSpPr>
          <p:spPr bwMode="auto">
            <a:xfrm flipV="1">
              <a:off x="5579393" y="2993794"/>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8" name="直接箭头连接符 27"/>
            <p:cNvCxnSpPr/>
            <p:nvPr/>
          </p:nvCxnSpPr>
          <p:spPr bwMode="auto">
            <a:xfrm flipV="1">
              <a:off x="5671584" y="3060441"/>
              <a:ext cx="336554" cy="26821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9" name="直接箭头连接符 28"/>
            <p:cNvCxnSpPr/>
            <p:nvPr/>
          </p:nvCxnSpPr>
          <p:spPr bwMode="auto">
            <a:xfrm flipV="1">
              <a:off x="5745161" y="3174114"/>
              <a:ext cx="336554" cy="268216"/>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grpSp>
      <p:cxnSp>
        <p:nvCxnSpPr>
          <p:cNvPr id="30" name="直接箭头连接符 29"/>
          <p:cNvCxnSpPr/>
          <p:nvPr/>
        </p:nvCxnSpPr>
        <p:spPr bwMode="auto">
          <a:xfrm>
            <a:off x="5336934" y="4929370"/>
            <a:ext cx="863500" cy="428331"/>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1" name="直接箭头连接符 30"/>
          <p:cNvCxnSpPr/>
          <p:nvPr/>
        </p:nvCxnSpPr>
        <p:spPr bwMode="auto">
          <a:xfrm>
            <a:off x="5252200" y="5022716"/>
            <a:ext cx="948234" cy="47599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32" name="直接箭头连接符 31"/>
          <p:cNvCxnSpPr/>
          <p:nvPr/>
        </p:nvCxnSpPr>
        <p:spPr bwMode="auto">
          <a:xfrm flipV="1">
            <a:off x="6616424" y="5284931"/>
            <a:ext cx="467661" cy="98350"/>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3" name="直接箭头连接符 32"/>
          <p:cNvCxnSpPr/>
          <p:nvPr/>
        </p:nvCxnSpPr>
        <p:spPr bwMode="auto">
          <a:xfrm>
            <a:off x="6616424" y="5575973"/>
            <a:ext cx="313130" cy="475317"/>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4" name="矩形 33"/>
          <p:cNvSpPr/>
          <p:nvPr/>
        </p:nvSpPr>
        <p:spPr>
          <a:xfrm rot="20088363">
            <a:off x="5083330" y="4355935"/>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5" name="矩形 34"/>
          <p:cNvSpPr/>
          <p:nvPr/>
        </p:nvSpPr>
        <p:spPr>
          <a:xfrm rot="20601937">
            <a:off x="6485806" y="5076717"/>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6" name="矩形 35"/>
          <p:cNvSpPr/>
          <p:nvPr/>
        </p:nvSpPr>
        <p:spPr>
          <a:xfrm>
            <a:off x="6834524" y="5793546"/>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7" name="矩形 36"/>
          <p:cNvSpPr/>
          <p:nvPr/>
        </p:nvSpPr>
        <p:spPr>
          <a:xfrm>
            <a:off x="530467" y="4730750"/>
            <a:ext cx="3985869" cy="1569660"/>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1600" dirty="0"/>
              <a:t>Req: </a:t>
            </a:r>
            <a:r>
              <a:rPr lang="zh-CN" altLang="en-US" sz="1600" dirty="0" smtClean="0"/>
              <a:t>POST </a:t>
            </a:r>
            <a:r>
              <a:rPr lang="zh-CN" altLang="en-US" sz="1600" dirty="0"/>
              <a:t>coap</a:t>
            </a:r>
            <a:r>
              <a:rPr lang="zh-CN" altLang="en-US" sz="1600" dirty="0" smtClean="0"/>
              <a:t>://</a:t>
            </a:r>
            <a:r>
              <a:rPr lang="en-US" altLang="zh-CN" sz="1600" dirty="0" smtClean="0"/>
              <a:t>50</a:t>
            </a:r>
            <a:r>
              <a:rPr lang="zh-CN" altLang="en-US" sz="1600" dirty="0" smtClean="0"/>
              <a:t>/ </a:t>
            </a:r>
            <a:endParaRPr lang="en-US" altLang="zh-CN" sz="1600" dirty="0"/>
          </a:p>
          <a:p>
            <a:r>
              <a:rPr lang="zh-CN" altLang="en-US" sz="1600" dirty="0" smtClean="0"/>
              <a:t>Payload:</a:t>
            </a:r>
            <a:endParaRPr lang="zh-CN" altLang="en-US" sz="1600" dirty="0"/>
          </a:p>
          <a:p>
            <a:r>
              <a:rPr lang="zh-CN" altLang="en-US" sz="1600" dirty="0"/>
              <a:t>{“bn”:” </a:t>
            </a:r>
            <a:r>
              <a:rPr lang="zh-CN" altLang="en-US" sz="1600" dirty="0" smtClean="0"/>
              <a:t>/</a:t>
            </a:r>
            <a:r>
              <a:rPr lang="en-US" altLang="zh-CN" sz="1600" dirty="0" smtClean="0"/>
              <a:t>50</a:t>
            </a:r>
            <a:r>
              <a:rPr lang="zh-CN" altLang="en-US" sz="1600" dirty="0" smtClean="0"/>
              <a:t>”</a:t>
            </a:r>
            <a:r>
              <a:rPr lang="zh-CN" altLang="en-US" sz="1600" dirty="0"/>
              <a:t>,</a:t>
            </a:r>
          </a:p>
          <a:p>
            <a:r>
              <a:rPr lang="zh-CN" altLang="en-US" sz="1600" dirty="0"/>
              <a:t> “e”:[</a:t>
            </a:r>
          </a:p>
          <a:p>
            <a:r>
              <a:rPr lang="zh-CN" altLang="en-US" sz="1600" dirty="0" smtClean="0"/>
              <a:t> {</a:t>
            </a:r>
            <a:r>
              <a:rPr lang="zh-CN" altLang="en-US" sz="1600" dirty="0"/>
              <a:t>“n”:</a:t>
            </a:r>
            <a:r>
              <a:rPr lang="zh-CN" altLang="en-US" sz="1600" dirty="0" smtClean="0"/>
              <a:t>”</a:t>
            </a:r>
            <a:r>
              <a:rPr lang="en-US" altLang="zh-CN" sz="1600" dirty="0" smtClean="0"/>
              <a:t>0</a:t>
            </a:r>
            <a:r>
              <a:rPr lang="zh-CN" altLang="en-US" sz="1600" dirty="0" smtClean="0"/>
              <a:t>”</a:t>
            </a:r>
            <a:r>
              <a:rPr lang="zh-CN" altLang="en-US" sz="1600" dirty="0"/>
              <a:t>,”sv”:” 224.0.1.3:24”}, </a:t>
            </a:r>
            <a:r>
              <a:rPr lang="zh-CN" altLang="en-US" sz="1600" dirty="0" smtClean="0"/>
              <a:t>]</a:t>
            </a:r>
            <a:endParaRPr lang="zh-CN" altLang="en-US" sz="1600" dirty="0"/>
          </a:p>
          <a:p>
            <a:r>
              <a:rPr lang="zh-CN" altLang="en-US" sz="1600" dirty="0" smtClean="0"/>
              <a:t>} </a:t>
            </a:r>
            <a:r>
              <a:rPr lang="en-US" altLang="zh-CN" sz="1600" dirty="0" smtClean="0"/>
              <a:t>Note: </a:t>
            </a:r>
            <a:r>
              <a:rPr lang="zh-CN" altLang="en-US" sz="1600" dirty="0" smtClean="0"/>
              <a:t>224</a:t>
            </a:r>
            <a:r>
              <a:rPr lang="zh-CN" altLang="en-US" sz="1600" dirty="0"/>
              <a:t>.0.1.3:</a:t>
            </a:r>
            <a:r>
              <a:rPr lang="zh-CN" altLang="en-US" sz="1600" dirty="0" smtClean="0"/>
              <a:t>24 </a:t>
            </a:r>
            <a:r>
              <a:rPr lang="en-US" altLang="zh-CN" sz="1600" dirty="0" smtClean="0"/>
              <a:t>is the IP multicast address</a:t>
            </a:r>
            <a:endParaRPr lang="zh-CN" altLang="en-US" sz="1600" dirty="0"/>
          </a:p>
        </p:txBody>
      </p:sp>
    </p:spTree>
    <p:extLst>
      <p:ext uri="{BB962C8B-B14F-4D97-AF65-F5344CB8AC3E}">
        <p14:creationId xmlns:p14="http://schemas.microsoft.com/office/powerpoint/2010/main" val="4828022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71537" y="3282950"/>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101" name="文本框 100"/>
          <p:cNvSpPr txBox="1"/>
          <p:nvPr/>
        </p:nvSpPr>
        <p:spPr>
          <a:xfrm>
            <a:off x="4764843" y="2101848"/>
            <a:ext cx="1499649" cy="261610"/>
          </a:xfrm>
          <a:prstGeom prst="rect">
            <a:avLst/>
          </a:prstGeom>
          <a:solidFill>
            <a:schemeClr val="accent1">
              <a:lumMod val="40000"/>
              <a:lumOff val="60000"/>
            </a:schemeClr>
          </a:solidFill>
        </p:spPr>
        <p:txBody>
          <a:bodyPr wrap="square" rtlCol="0">
            <a:spAutoFit/>
          </a:bodyPr>
          <a:lstStyle/>
          <a:p>
            <a:r>
              <a:rPr lang="en-US" sz="1100" dirty="0" smtClean="0"/>
              <a:t>LwM2M client 1(A)</a:t>
            </a:r>
            <a:endParaRPr lang="en-US" sz="1100" dirty="0"/>
          </a:p>
        </p:txBody>
      </p:sp>
      <p:sp>
        <p:nvSpPr>
          <p:cNvPr id="102" name="文本框 101"/>
          <p:cNvSpPr txBox="1"/>
          <p:nvPr/>
        </p:nvSpPr>
        <p:spPr>
          <a:xfrm>
            <a:off x="5944875" y="3188660"/>
            <a:ext cx="1451977" cy="261610"/>
          </a:xfrm>
          <a:prstGeom prst="rect">
            <a:avLst/>
          </a:prstGeom>
          <a:solidFill>
            <a:schemeClr val="accent1">
              <a:lumMod val="40000"/>
              <a:lumOff val="60000"/>
            </a:schemeClr>
          </a:solidFill>
        </p:spPr>
        <p:txBody>
          <a:bodyPr wrap="square" rtlCol="0">
            <a:spAutoFit/>
          </a:bodyPr>
          <a:lstStyle/>
          <a:p>
            <a:r>
              <a:rPr lang="en-US" sz="1100" dirty="0" smtClean="0"/>
              <a:t>LwM2M client 2(B)</a:t>
            </a:r>
            <a:endParaRPr lang="en-US" sz="1100" dirty="0"/>
          </a:p>
        </p:txBody>
      </p:sp>
      <p:sp>
        <p:nvSpPr>
          <p:cNvPr id="103" name="文本框 102"/>
          <p:cNvSpPr txBox="1"/>
          <p:nvPr/>
        </p:nvSpPr>
        <p:spPr>
          <a:xfrm>
            <a:off x="4760081" y="4144667"/>
            <a:ext cx="1417572" cy="261610"/>
          </a:xfrm>
          <a:prstGeom prst="rect">
            <a:avLst/>
          </a:prstGeom>
          <a:solidFill>
            <a:schemeClr val="accent1">
              <a:lumMod val="40000"/>
              <a:lumOff val="60000"/>
            </a:schemeClr>
          </a:solidFill>
        </p:spPr>
        <p:txBody>
          <a:bodyPr wrap="square" rtlCol="0">
            <a:spAutoFit/>
          </a:bodyPr>
          <a:lstStyle/>
          <a:p>
            <a:r>
              <a:rPr lang="en-US" sz="1100" dirty="0" smtClean="0"/>
              <a:t>LwM2M client 3(C)</a:t>
            </a:r>
            <a:endParaRPr lang="en-US" sz="1100" dirty="0"/>
          </a:p>
        </p:txBody>
      </p:sp>
      <p:sp>
        <p:nvSpPr>
          <p:cNvPr id="104" name="椭圆 103"/>
          <p:cNvSpPr/>
          <p:nvPr/>
        </p:nvSpPr>
        <p:spPr bwMode="auto">
          <a:xfrm>
            <a:off x="3590094" y="2810472"/>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5" name="椭圆 104"/>
          <p:cNvSpPr/>
          <p:nvPr/>
        </p:nvSpPr>
        <p:spPr bwMode="auto">
          <a:xfrm>
            <a:off x="2982684" y="3299455"/>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6" name="椭圆 105"/>
          <p:cNvSpPr/>
          <p:nvPr/>
        </p:nvSpPr>
        <p:spPr bwMode="auto">
          <a:xfrm>
            <a:off x="4293760" y="256544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7" name="椭圆 106"/>
          <p:cNvSpPr/>
          <p:nvPr/>
        </p:nvSpPr>
        <p:spPr bwMode="auto">
          <a:xfrm>
            <a:off x="4902626" y="3424369"/>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09" name="直接连接符 108"/>
          <p:cNvCxnSpPr>
            <a:stCxn id="100" idx="3"/>
            <a:endCxn id="105" idx="2"/>
          </p:cNvCxnSpPr>
          <p:nvPr/>
        </p:nvCxnSpPr>
        <p:spPr bwMode="auto">
          <a:xfrm>
            <a:off x="2014537" y="3413755"/>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0" name="直接连接符 109"/>
          <p:cNvCxnSpPr>
            <a:stCxn id="105" idx="7"/>
            <a:endCxn id="104" idx="3"/>
          </p:cNvCxnSpPr>
          <p:nvPr/>
        </p:nvCxnSpPr>
        <p:spPr bwMode="auto">
          <a:xfrm flipV="1">
            <a:off x="3195180" y="3005594"/>
            <a:ext cx="431373" cy="32733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1" name="直接连接符 110"/>
          <p:cNvCxnSpPr>
            <a:stCxn id="104" idx="6"/>
            <a:endCxn id="106" idx="2"/>
          </p:cNvCxnSpPr>
          <p:nvPr/>
        </p:nvCxnSpPr>
        <p:spPr bwMode="auto">
          <a:xfrm flipV="1">
            <a:off x="3839049" y="2679748"/>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2" name="直接连接符 111"/>
          <p:cNvCxnSpPr>
            <a:stCxn id="106" idx="7"/>
            <a:endCxn id="101" idx="2"/>
          </p:cNvCxnSpPr>
          <p:nvPr/>
        </p:nvCxnSpPr>
        <p:spPr bwMode="auto">
          <a:xfrm flipV="1">
            <a:off x="4506256" y="2363458"/>
            <a:ext cx="1008412" cy="23546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3" name="直接连接符 112"/>
          <p:cNvCxnSpPr>
            <a:stCxn id="104" idx="5"/>
            <a:endCxn id="107" idx="2"/>
          </p:cNvCxnSpPr>
          <p:nvPr/>
        </p:nvCxnSpPr>
        <p:spPr bwMode="auto">
          <a:xfrm>
            <a:off x="3802590" y="3005594"/>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4" name="直接连接符 113"/>
          <p:cNvCxnSpPr>
            <a:stCxn id="107" idx="6"/>
            <a:endCxn id="102" idx="1"/>
          </p:cNvCxnSpPr>
          <p:nvPr/>
        </p:nvCxnSpPr>
        <p:spPr bwMode="auto">
          <a:xfrm flipV="1">
            <a:off x="5151581" y="3319465"/>
            <a:ext cx="793294" cy="2192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5" name="直接连接符 114"/>
          <p:cNvCxnSpPr>
            <a:stCxn id="107" idx="5"/>
            <a:endCxn id="103" idx="0"/>
          </p:cNvCxnSpPr>
          <p:nvPr/>
        </p:nvCxnSpPr>
        <p:spPr bwMode="auto">
          <a:xfrm>
            <a:off x="5115122" y="3619491"/>
            <a:ext cx="353745"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7" name="直接箭头连接符 116"/>
          <p:cNvCxnSpPr/>
          <p:nvPr/>
        </p:nvCxnSpPr>
        <p:spPr bwMode="auto">
          <a:xfrm>
            <a:off x="2085774" y="3306511"/>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9" name="直接箭头连接符 118"/>
          <p:cNvCxnSpPr/>
          <p:nvPr/>
        </p:nvCxnSpPr>
        <p:spPr bwMode="auto">
          <a:xfrm flipV="1">
            <a:off x="3145835" y="2953187"/>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0" name="直接箭头连接符 119"/>
          <p:cNvCxnSpPr/>
          <p:nvPr/>
        </p:nvCxnSpPr>
        <p:spPr bwMode="auto">
          <a:xfrm flipV="1">
            <a:off x="3839049" y="2565448"/>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1" name="直接箭头连接符 120"/>
          <p:cNvCxnSpPr/>
          <p:nvPr/>
        </p:nvCxnSpPr>
        <p:spPr bwMode="auto">
          <a:xfrm flipV="1">
            <a:off x="4523263" y="2388592"/>
            <a:ext cx="573317" cy="1334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4" name="直接箭头连接符 123"/>
          <p:cNvCxnSpPr/>
          <p:nvPr/>
        </p:nvCxnSpPr>
        <p:spPr bwMode="auto">
          <a:xfrm>
            <a:off x="3933273" y="2996038"/>
            <a:ext cx="863500" cy="42833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6" name="直接箭头连接符 125"/>
          <p:cNvCxnSpPr/>
          <p:nvPr/>
        </p:nvCxnSpPr>
        <p:spPr bwMode="auto">
          <a:xfrm flipV="1">
            <a:off x="5212763" y="3293323"/>
            <a:ext cx="626260" cy="156625"/>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7" name="直接箭头连接符 126"/>
          <p:cNvCxnSpPr/>
          <p:nvPr/>
        </p:nvCxnSpPr>
        <p:spPr bwMode="auto">
          <a:xfrm>
            <a:off x="5212763" y="3642641"/>
            <a:ext cx="313130" cy="475317"/>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31" name="矩形 130"/>
          <p:cNvSpPr/>
          <p:nvPr/>
        </p:nvSpPr>
        <p:spPr>
          <a:xfrm>
            <a:off x="1994579" y="300559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://5</a:t>
            </a:r>
            <a:r>
              <a:rPr lang="en-GB" sz="700" dirty="0" smtClean="0">
                <a:solidFill>
                  <a:schemeClr val="tx2"/>
                </a:solidFill>
              </a:rPr>
              <a:t>/0/7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2" name="矩形 131"/>
          <p:cNvSpPr/>
          <p:nvPr/>
        </p:nvSpPr>
        <p:spPr>
          <a:xfrm rot="20102884">
            <a:off x="3590094" y="225289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altLang="zh-CN" sz="700" dirty="0" smtClean="0">
                <a:solidFill>
                  <a:schemeClr val="tx2"/>
                </a:solidFill>
              </a:rPr>
              <a:t>5</a:t>
            </a:r>
            <a:r>
              <a:rPr lang="en-GB" sz="700" dirty="0" smtClean="0">
                <a:solidFill>
                  <a:schemeClr val="tx2"/>
                </a:solidFill>
              </a:rPr>
              <a:t>/0/7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3" name="矩形 132"/>
          <p:cNvSpPr/>
          <p:nvPr/>
        </p:nvSpPr>
        <p:spPr>
          <a:xfrm rot="20720829">
            <a:off x="4937717" y="3036563"/>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sz="700" dirty="0" smtClean="0">
                <a:solidFill>
                  <a:schemeClr val="tx2"/>
                </a:solidFill>
              </a:rPr>
              <a:t>/5/0/7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4" name="矩形 133"/>
          <p:cNvSpPr/>
          <p:nvPr/>
        </p:nvSpPr>
        <p:spPr>
          <a:xfrm rot="21317512">
            <a:off x="5399453" y="3695849"/>
            <a:ext cx="1309136" cy="307777"/>
          </a:xfrm>
          <a:prstGeom prst="rect">
            <a:avLst/>
          </a:prstGeom>
        </p:spPr>
        <p:txBody>
          <a:bodyPr wrap="squar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5/0/7</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2" name="矩形 1"/>
          <p:cNvSpPr/>
          <p:nvPr/>
        </p:nvSpPr>
        <p:spPr>
          <a:xfrm>
            <a:off x="290997" y="1149350"/>
            <a:ext cx="8613397" cy="1138773"/>
          </a:xfrm>
          <a:prstGeom prst="rect">
            <a:avLst/>
          </a:prstGeom>
        </p:spPr>
        <p:txBody>
          <a:bodyPr wrap="square">
            <a:spAutoFit/>
          </a:bodyPr>
          <a:lstStyle/>
          <a:p>
            <a:pPr marL="111125" lvl="1" indent="-111125">
              <a:buClr>
                <a:srgbClr val="C00000"/>
              </a:buClr>
              <a:buFont typeface="Wingdings" panose="05000000000000000000" pitchFamily="2" charset="2"/>
              <a:buChar char="q"/>
            </a:pPr>
            <a:r>
              <a:rPr lang="en-GB" sz="1800" dirty="0" smtClean="0"/>
              <a:t>LwM2M </a:t>
            </a:r>
            <a:r>
              <a:rPr lang="en-GB" sz="1800" dirty="0"/>
              <a:t>Server </a:t>
            </a:r>
            <a:r>
              <a:rPr lang="en-GB" sz="1800" dirty="0">
                <a:solidFill>
                  <a:srgbClr val="FF0000"/>
                </a:solidFill>
              </a:rPr>
              <a:t>reads </a:t>
            </a:r>
            <a:r>
              <a:rPr lang="en-US" sz="1800" dirty="0" smtClean="0">
                <a:solidFill>
                  <a:srgbClr val="FF0000"/>
                </a:solidFill>
              </a:rPr>
              <a:t>firmware version </a:t>
            </a:r>
            <a:r>
              <a:rPr lang="en-GB" sz="1800" dirty="0" smtClean="0">
                <a:solidFill>
                  <a:srgbClr val="FF0000"/>
                </a:solidFill>
              </a:rPr>
              <a:t>by </a:t>
            </a:r>
            <a:r>
              <a:rPr lang="en-GB" sz="1800" dirty="0">
                <a:solidFill>
                  <a:srgbClr val="FF0000"/>
                </a:solidFill>
              </a:rPr>
              <a:t>using one multicast </a:t>
            </a:r>
            <a:r>
              <a:rPr lang="en-US" altLang="zh-CN" sz="1800" dirty="0" smtClean="0">
                <a:solidFill>
                  <a:srgbClr val="FF0000"/>
                </a:solidFill>
              </a:rPr>
              <a:t>GET </a:t>
            </a:r>
            <a:r>
              <a:rPr lang="en-GB" sz="1800" dirty="0" smtClean="0">
                <a:solidFill>
                  <a:srgbClr val="FF0000"/>
                </a:solidFill>
              </a:rPr>
              <a:t>message </a:t>
            </a:r>
            <a:r>
              <a:rPr lang="en-GB" sz="1800" dirty="0" smtClean="0"/>
              <a:t>from </a:t>
            </a:r>
            <a:r>
              <a:rPr lang="en-GB" sz="1800" dirty="0"/>
              <a:t>all three lights in the multicast group</a:t>
            </a:r>
            <a:r>
              <a:rPr lang="en-GB" sz="1800" dirty="0" smtClean="0"/>
              <a:t>.</a:t>
            </a:r>
          </a:p>
          <a:p>
            <a:pPr marL="111125" lvl="1" indent="-111125">
              <a:buClr>
                <a:srgbClr val="C00000"/>
              </a:buClr>
              <a:buFont typeface="Wingdings" panose="05000000000000000000" pitchFamily="2" charset="2"/>
              <a:buChar char="q"/>
            </a:pPr>
            <a:endParaRPr lang="en-GB" sz="1600" dirty="0" smtClean="0"/>
          </a:p>
          <a:p>
            <a:pPr marL="111125" lvl="1" indent="-111125">
              <a:buClr>
                <a:srgbClr val="C00000"/>
              </a:buClr>
              <a:buFont typeface="Wingdings" panose="05000000000000000000" pitchFamily="2" charset="2"/>
              <a:buChar char="q"/>
            </a:pPr>
            <a:endParaRPr lang="en-GB" sz="1600" dirty="0"/>
          </a:p>
        </p:txBody>
      </p:sp>
      <p:sp>
        <p:nvSpPr>
          <p:cNvPr id="83"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sz="2800" kern="0" smtClean="0">
                <a:ea typeface="ＭＳ Ｐゴシック" panose="020B0600070205080204" pitchFamily="34" charset="-128"/>
              </a:rPr>
              <a:t>Progress on group multicast </a:t>
            </a:r>
            <a:r>
              <a:rPr lang="en-US" altLang="zh-CN" sz="2800" kern="0" smtClean="0">
                <a:ea typeface="ＭＳ Ｐゴシック" panose="020B0600070205080204" pitchFamily="34" charset="-128"/>
              </a:rPr>
              <a:t>communication</a:t>
            </a:r>
            <a:endParaRPr lang="en-GB" altLang="en-US" sz="1600" kern="0" dirty="0"/>
          </a:p>
        </p:txBody>
      </p:sp>
      <p:cxnSp>
        <p:nvCxnSpPr>
          <p:cNvPr id="87" name="直接箭头连接符 86"/>
          <p:cNvCxnSpPr/>
          <p:nvPr/>
        </p:nvCxnSpPr>
        <p:spPr bwMode="auto">
          <a:xfrm flipH="1">
            <a:off x="5335951" y="3411678"/>
            <a:ext cx="527105" cy="1571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0" name="直接箭头连接符 89"/>
          <p:cNvCxnSpPr/>
          <p:nvPr/>
        </p:nvCxnSpPr>
        <p:spPr bwMode="auto">
          <a:xfrm flipH="1" flipV="1">
            <a:off x="5058096" y="3710611"/>
            <a:ext cx="261363" cy="4073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3" name="直接箭头连接符 92"/>
          <p:cNvCxnSpPr/>
          <p:nvPr/>
        </p:nvCxnSpPr>
        <p:spPr bwMode="auto">
          <a:xfrm flipH="1" flipV="1">
            <a:off x="3856501" y="3090624"/>
            <a:ext cx="963171" cy="54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直接箭头连接符 95"/>
          <p:cNvCxnSpPr/>
          <p:nvPr/>
        </p:nvCxnSpPr>
        <p:spPr bwMode="auto">
          <a:xfrm flipH="1">
            <a:off x="3240195" y="3107411"/>
            <a:ext cx="364184" cy="2845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8" name="直接箭头连接符 107"/>
          <p:cNvCxnSpPr/>
          <p:nvPr/>
        </p:nvCxnSpPr>
        <p:spPr bwMode="auto">
          <a:xfrm flipH="1">
            <a:off x="3292822" y="3188660"/>
            <a:ext cx="365468" cy="293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6" name="直接箭头连接符 115"/>
          <p:cNvCxnSpPr/>
          <p:nvPr/>
        </p:nvCxnSpPr>
        <p:spPr bwMode="auto">
          <a:xfrm flipH="1">
            <a:off x="3349383" y="3216981"/>
            <a:ext cx="403131" cy="32168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p:nvPr/>
        </p:nvCxnSpPr>
        <p:spPr bwMode="auto">
          <a:xfrm flipH="1" flipV="1">
            <a:off x="3868980" y="3188660"/>
            <a:ext cx="950692" cy="52195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2" name="直接箭头连接符 121"/>
          <p:cNvCxnSpPr/>
          <p:nvPr/>
        </p:nvCxnSpPr>
        <p:spPr bwMode="auto">
          <a:xfrm flipH="1">
            <a:off x="4639074" y="2370326"/>
            <a:ext cx="1005179" cy="26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3" name="直接箭头连接符 122"/>
          <p:cNvCxnSpPr/>
          <p:nvPr/>
        </p:nvCxnSpPr>
        <p:spPr bwMode="auto">
          <a:xfrm flipH="1">
            <a:off x="3901196" y="2801000"/>
            <a:ext cx="343466" cy="14989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p:nvPr/>
        </p:nvCxnSpPr>
        <p:spPr bwMode="auto">
          <a:xfrm flipH="1" flipV="1">
            <a:off x="2083100" y="3481956"/>
            <a:ext cx="823821" cy="1218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p:nvPr/>
        </p:nvCxnSpPr>
        <p:spPr bwMode="auto">
          <a:xfrm flipH="1">
            <a:off x="2083100" y="3568861"/>
            <a:ext cx="82382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9" name="直接箭头连接符 128"/>
          <p:cNvCxnSpPr/>
          <p:nvPr/>
        </p:nvCxnSpPr>
        <p:spPr bwMode="auto">
          <a:xfrm flipH="1">
            <a:off x="2083100" y="3672833"/>
            <a:ext cx="84107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0" name="矩形 9"/>
          <p:cNvSpPr/>
          <p:nvPr/>
        </p:nvSpPr>
        <p:spPr>
          <a:xfrm>
            <a:off x="731625" y="2097402"/>
            <a:ext cx="2664087" cy="523220"/>
          </a:xfrm>
          <a:prstGeom prst="rect">
            <a:avLst/>
          </a:prstGeom>
          <a:solidFill>
            <a:schemeClr val="bg2">
              <a:lumMod val="20000"/>
              <a:lumOff val="80000"/>
            </a:schemeClr>
          </a:solidFill>
          <a:ln>
            <a:solidFill>
              <a:schemeClr val="accent1">
                <a:lumMod val="20000"/>
                <a:lumOff val="80000"/>
              </a:schemeClr>
            </a:solidFill>
          </a:ln>
        </p:spPr>
        <p:txBody>
          <a:bodyPr wrap="square">
            <a:spAutoFit/>
          </a:bodyPr>
          <a:lstStyle/>
          <a:p>
            <a:pPr marL="0" lvl="1" indent="0">
              <a:buClr>
                <a:srgbClr val="C00000"/>
              </a:buClr>
              <a:buNone/>
            </a:pPr>
            <a:r>
              <a:rPr lang="en-US" altLang="zh-CN" sz="1400" b="1" dirty="0"/>
              <a:t>Req</a:t>
            </a:r>
            <a:r>
              <a:rPr lang="en-US" altLang="zh-CN" sz="1400" dirty="0"/>
              <a:t>: GET coap</a:t>
            </a:r>
            <a:r>
              <a:rPr lang="en-US" altLang="zh-CN" sz="1400" dirty="0" smtClean="0"/>
              <a:t>://</a:t>
            </a:r>
            <a:r>
              <a:rPr lang="en-GB" sz="1400" dirty="0" smtClean="0"/>
              <a:t>5/0</a:t>
            </a:r>
            <a:r>
              <a:rPr lang="en-US" sz="1400" dirty="0" smtClean="0"/>
              <a:t>/7</a:t>
            </a:r>
            <a:endParaRPr lang="en-US" altLang="zh-CN" sz="1400" dirty="0"/>
          </a:p>
          <a:p>
            <a:pPr marL="0" lvl="1" indent="0">
              <a:buClr>
                <a:srgbClr val="C00000"/>
              </a:buClr>
              <a:buNone/>
            </a:pPr>
            <a:r>
              <a:rPr lang="en-US" altLang="zh-CN" sz="1400" b="1" dirty="0"/>
              <a:t>HOST URI </a:t>
            </a:r>
            <a:r>
              <a:rPr lang="en-US" altLang="zh-CN" sz="1400" dirty="0"/>
              <a:t>: 224.0.1.3:24; </a:t>
            </a:r>
          </a:p>
        </p:txBody>
      </p:sp>
    </p:spTree>
    <p:extLst>
      <p:ext uri="{BB962C8B-B14F-4D97-AF65-F5344CB8AC3E}">
        <p14:creationId xmlns:p14="http://schemas.microsoft.com/office/powerpoint/2010/main" val="6323504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5"/>
          <p:cNvSpPr>
            <a:spLocks noGrp="1" noChangeArrowheads="1"/>
          </p:cNvSpPr>
          <p:nvPr>
            <p:ph type="body" idx="1"/>
          </p:nvPr>
        </p:nvSpPr>
        <p:spPr>
          <a:xfrm>
            <a:off x="70644" y="1149350"/>
            <a:ext cx="8984456" cy="2286000"/>
          </a:xfrm>
        </p:spPr>
        <p:txBody>
          <a:bodyPr>
            <a:normAutofit lnSpcReduction="10000"/>
          </a:bodyPr>
          <a:lstStyle/>
          <a:p>
            <a:pPr>
              <a:buClr>
                <a:srgbClr val="C00000"/>
              </a:buClr>
              <a:buFont typeface="Wingdings" panose="05000000000000000000" pitchFamily="2" charset="2"/>
              <a:buChar char="q"/>
            </a:pPr>
            <a:r>
              <a:rPr lang="en-GB" sz="2400" b="1" dirty="0" smtClean="0"/>
              <a:t> </a:t>
            </a:r>
            <a:r>
              <a:rPr lang="en-US" altLang="zh-CN" sz="2400" b="1" dirty="0" smtClean="0"/>
              <a:t>Illustration</a:t>
            </a:r>
            <a:r>
              <a:rPr lang="en-GB" sz="2400" b="1" dirty="0" smtClean="0">
                <a:ea typeface="Times New Roman" panose="02020603050405020304" pitchFamily="18" charset="0"/>
                <a:cs typeface="Times New Roman" panose="02020603050405020304" pitchFamily="18" charset="0"/>
              </a:rPr>
              <a:t>:</a:t>
            </a:r>
          </a:p>
          <a:p>
            <a:pPr marL="111125" lvl="1" indent="-111125">
              <a:buClr>
                <a:srgbClr val="C00000"/>
              </a:buClr>
              <a:buFont typeface="Wingdings" panose="05000000000000000000" pitchFamily="2" charset="2"/>
              <a:buChar char="q"/>
            </a:pPr>
            <a:r>
              <a:rPr lang="en-US" altLang="en-US" sz="1800" dirty="0" smtClean="0">
                <a:solidFill>
                  <a:schemeClr val="tx1"/>
                </a:solidFill>
              </a:rPr>
              <a:t>Example Use Case 2</a:t>
            </a:r>
            <a:r>
              <a:rPr lang="en-US" altLang="en-US" sz="1800" dirty="0">
                <a:solidFill>
                  <a:schemeClr val="tx1"/>
                </a:solidFill>
              </a:rPr>
              <a:t>: object </a:t>
            </a:r>
            <a:r>
              <a:rPr lang="en-US" altLang="en-US" sz="1800" dirty="0" smtClean="0">
                <a:solidFill>
                  <a:schemeClr val="tx1"/>
                </a:solidFill>
              </a:rPr>
              <a:t>supports </a:t>
            </a:r>
            <a:r>
              <a:rPr lang="en-US" altLang="en-US" sz="1800" dirty="0">
                <a:solidFill>
                  <a:schemeClr val="tx1"/>
                </a:solidFill>
              </a:rPr>
              <a:t>multiple object instance.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A </a:t>
            </a:r>
            <a:r>
              <a:rPr lang="en-US" altLang="en-US" sz="1800" dirty="0">
                <a:solidFill>
                  <a:schemeClr val="tx1"/>
                </a:solidFill>
              </a:rPr>
              <a:t>control software is installed on </a:t>
            </a:r>
            <a:r>
              <a:rPr lang="en-US" altLang="en-US" sz="1800" dirty="0" smtClean="0">
                <a:solidFill>
                  <a:schemeClr val="tx1"/>
                </a:solidFill>
              </a:rPr>
              <a:t>three </a:t>
            </a:r>
            <a:r>
              <a:rPr lang="en-US" altLang="en-US" sz="1800" dirty="0">
                <a:solidFill>
                  <a:schemeClr val="tx1"/>
                </a:solidFill>
              </a:rPr>
              <a:t>lights in the same </a:t>
            </a:r>
            <a:r>
              <a:rPr lang="en-US" altLang="en-US" sz="1800" dirty="0" smtClean="0">
                <a:solidFill>
                  <a:schemeClr val="tx1"/>
                </a:solidFill>
              </a:rPr>
              <a:t>building, </a:t>
            </a:r>
            <a:r>
              <a:rPr lang="en-US" altLang="en-US" sz="1800" dirty="0">
                <a:solidFill>
                  <a:schemeClr val="tx1"/>
                </a:solidFill>
              </a:rPr>
              <a:t>and </a:t>
            </a:r>
            <a:r>
              <a:rPr lang="en-US" altLang="en-US" sz="1800" dirty="0" smtClean="0">
                <a:solidFill>
                  <a:schemeClr val="tx1"/>
                </a:solidFill>
              </a:rPr>
              <a:t>the Software </a:t>
            </a:r>
            <a:r>
              <a:rPr lang="en-US" altLang="en-US" sz="1800" dirty="0">
                <a:solidFill>
                  <a:schemeClr val="tx1"/>
                </a:solidFill>
              </a:rPr>
              <a:t>Component Object </a:t>
            </a:r>
            <a:r>
              <a:rPr lang="en-US" altLang="en-US" sz="1800" dirty="0" smtClean="0">
                <a:solidFill>
                  <a:schemeClr val="tx1"/>
                </a:solidFill>
              </a:rPr>
              <a:t>associated with this control software (object </a:t>
            </a:r>
            <a:r>
              <a:rPr lang="en-US" altLang="en-US" sz="1800" dirty="0">
                <a:solidFill>
                  <a:schemeClr val="tx1"/>
                </a:solidFill>
              </a:rPr>
              <a:t>id = 14</a:t>
            </a:r>
            <a:r>
              <a:rPr lang="en-US" altLang="en-US" sz="1800" dirty="0" smtClean="0">
                <a:solidFill>
                  <a:schemeClr val="tx1"/>
                </a:solidFill>
              </a:rPr>
              <a:t>) is created, i.e</a:t>
            </a:r>
            <a:r>
              <a:rPr lang="en-US" altLang="en-US" sz="1800" dirty="0">
                <a:solidFill>
                  <a:schemeClr val="tx1"/>
                </a:solidFill>
              </a:rPr>
              <a:t>. </a:t>
            </a:r>
            <a:r>
              <a:rPr lang="en-US" sz="1800" dirty="0" smtClean="0">
                <a:solidFill>
                  <a:srgbClr val="FF0000"/>
                </a:solidFill>
              </a:rPr>
              <a:t>/14/0 </a:t>
            </a:r>
            <a:r>
              <a:rPr lang="en-US" sz="1800" dirty="0">
                <a:solidFill>
                  <a:schemeClr val="tx1"/>
                </a:solidFill>
              </a:rPr>
              <a:t>on </a:t>
            </a:r>
            <a:r>
              <a:rPr lang="en-US" altLang="en-US" sz="1800" dirty="0">
                <a:solidFill>
                  <a:schemeClr val="tx1"/>
                </a:solidFill>
              </a:rPr>
              <a:t>light A</a:t>
            </a:r>
            <a:r>
              <a:rPr lang="en-US" altLang="en-US" sz="1800" b="1" dirty="0"/>
              <a:t>, </a:t>
            </a:r>
            <a:r>
              <a:rPr lang="en-US" sz="1800" dirty="0">
                <a:solidFill>
                  <a:srgbClr val="FF0000"/>
                </a:solidFill>
              </a:rPr>
              <a:t>/</a:t>
            </a:r>
            <a:r>
              <a:rPr lang="en-US" sz="1800" dirty="0" smtClean="0">
                <a:solidFill>
                  <a:srgbClr val="FF0000"/>
                </a:solidFill>
              </a:rPr>
              <a:t>14/2 </a:t>
            </a:r>
            <a:r>
              <a:rPr lang="en-US" sz="1800" dirty="0">
                <a:solidFill>
                  <a:schemeClr val="tx1"/>
                </a:solidFill>
              </a:rPr>
              <a:t>on </a:t>
            </a:r>
            <a:r>
              <a:rPr lang="en-US" altLang="en-US" sz="1800" dirty="0">
                <a:solidFill>
                  <a:schemeClr val="tx1"/>
                </a:solidFill>
              </a:rPr>
              <a:t>light B</a:t>
            </a:r>
            <a:r>
              <a:rPr lang="en-US" altLang="en-US" sz="1800" b="1" dirty="0"/>
              <a:t>, </a:t>
            </a:r>
            <a:r>
              <a:rPr lang="en-US" sz="1800" dirty="0">
                <a:solidFill>
                  <a:srgbClr val="FF0000"/>
                </a:solidFill>
              </a:rPr>
              <a:t>/</a:t>
            </a:r>
            <a:r>
              <a:rPr lang="en-US" sz="1800" dirty="0" smtClean="0">
                <a:solidFill>
                  <a:srgbClr val="FF0000"/>
                </a:solidFill>
              </a:rPr>
              <a:t>14/1 </a:t>
            </a:r>
            <a:r>
              <a:rPr lang="en-US" sz="1800" dirty="0" smtClean="0">
                <a:solidFill>
                  <a:schemeClr val="tx1"/>
                </a:solidFill>
              </a:rPr>
              <a:t>on </a:t>
            </a:r>
            <a:r>
              <a:rPr lang="en-US" altLang="en-US" sz="1800" dirty="0" smtClean="0">
                <a:solidFill>
                  <a:schemeClr val="tx1"/>
                </a:solidFill>
              </a:rPr>
              <a:t>light C</a:t>
            </a:r>
            <a:r>
              <a:rPr lang="en-US" altLang="en-US" sz="1800" b="1" dirty="0" smtClean="0"/>
              <a:t>;</a:t>
            </a:r>
            <a:r>
              <a:rPr lang="en-US" altLang="en-US" sz="1800" dirty="0">
                <a:solidFill>
                  <a:schemeClr val="tx1"/>
                </a:solidFill>
              </a:rPr>
              <a:t> </a:t>
            </a:r>
            <a:endParaRPr lang="en-US" altLang="en-US" sz="1800" dirty="0" smtClean="0">
              <a:solidFill>
                <a:schemeClr val="tx1"/>
              </a:solidFill>
            </a:endParaRPr>
          </a:p>
          <a:p>
            <a:pPr marL="285750" lvl="1" indent="-285750">
              <a:buClr>
                <a:srgbClr val="C00000"/>
              </a:buClr>
              <a:buFont typeface="Wingdings" panose="05000000000000000000" pitchFamily="2" charset="2"/>
              <a:buChar char="Ø"/>
            </a:pPr>
            <a:r>
              <a:rPr lang="en-US" altLang="en-US" sz="1800" dirty="0" smtClean="0">
                <a:solidFill>
                  <a:schemeClr val="tx1"/>
                </a:solidFill>
              </a:rPr>
              <a:t>LwM2M server wants to get </a:t>
            </a:r>
            <a:r>
              <a:rPr lang="en-US" altLang="en-US" sz="1800" dirty="0">
                <a:solidFill>
                  <a:schemeClr val="tx1"/>
                </a:solidFill>
              </a:rPr>
              <a:t>the s</a:t>
            </a:r>
            <a:r>
              <a:rPr lang="en-US" altLang="en-US" sz="1800" dirty="0" smtClean="0">
                <a:solidFill>
                  <a:schemeClr val="tx1"/>
                </a:solidFill>
              </a:rPr>
              <a:t>oftware Component Version(</a:t>
            </a:r>
            <a:r>
              <a:rPr lang="en-US" altLang="zh-CN" sz="1800" dirty="0" smtClean="0">
                <a:solidFill>
                  <a:schemeClr val="tx1"/>
                </a:solidFill>
              </a:rPr>
              <a:t>resource id = 2) </a:t>
            </a:r>
            <a:r>
              <a:rPr lang="en-US" altLang="en-US" sz="1800" dirty="0" smtClean="0">
                <a:solidFill>
                  <a:schemeClr val="tx1"/>
                </a:solidFill>
              </a:rPr>
              <a:t>from the three lights before performing actual software update</a:t>
            </a:r>
            <a:r>
              <a:rPr lang="en-US" altLang="en-US" sz="1800" b="1" dirty="0" smtClean="0">
                <a:solidFill>
                  <a:schemeClr val="tx1"/>
                </a:solidFill>
              </a:rPr>
              <a:t>.</a:t>
            </a:r>
            <a:endParaRPr lang="en-US" altLang="en-US" sz="1800" dirty="0" smtClean="0">
              <a:solidFill>
                <a:schemeClr val="tx1"/>
              </a:solidFill>
            </a:endParaRPr>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Tree>
    <p:extLst>
      <p:ext uri="{BB962C8B-B14F-4D97-AF65-F5344CB8AC3E}">
        <p14:creationId xmlns:p14="http://schemas.microsoft.com/office/powerpoint/2010/main" val="81871061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49046" y="3794026"/>
            <a:ext cx="5288020" cy="2308324"/>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zh-CN" altLang="en-US" sz="1600" dirty="0"/>
              <a:t>Req: </a:t>
            </a:r>
            <a:r>
              <a:rPr lang="zh-CN" altLang="en-US" sz="1600" dirty="0" smtClean="0"/>
              <a:t>POST </a:t>
            </a:r>
            <a:r>
              <a:rPr lang="zh-CN" altLang="en-US" sz="1600" dirty="0"/>
              <a:t>coap:</a:t>
            </a:r>
            <a:r>
              <a:rPr lang="zh-CN" altLang="en-US" sz="1600" dirty="0" smtClean="0"/>
              <a:t>//</a:t>
            </a:r>
            <a:r>
              <a:rPr lang="en-US" altLang="zh-CN" sz="1600" dirty="0" smtClean="0"/>
              <a:t>50</a:t>
            </a:r>
            <a:r>
              <a:rPr lang="zh-CN" altLang="en-US" sz="1600" dirty="0" smtClean="0"/>
              <a:t>/ </a:t>
            </a:r>
            <a:endParaRPr lang="en-US" altLang="zh-CN" sz="1600" dirty="0"/>
          </a:p>
          <a:p>
            <a:r>
              <a:rPr lang="zh-CN" altLang="en-US" sz="1600" dirty="0" smtClean="0"/>
              <a:t>Payload</a:t>
            </a:r>
            <a:r>
              <a:rPr lang="zh-CN" altLang="en-US" sz="1600" dirty="0"/>
              <a:t>:</a:t>
            </a:r>
          </a:p>
          <a:p>
            <a:r>
              <a:rPr lang="zh-CN" altLang="en-US" sz="1600" dirty="0"/>
              <a:t>{“bn”:</a:t>
            </a:r>
            <a:r>
              <a:rPr lang="zh-CN" altLang="en-US" sz="1600" dirty="0" smtClean="0"/>
              <a:t>”</a:t>
            </a:r>
            <a:r>
              <a:rPr lang="en-US" altLang="zh-CN" sz="1600" dirty="0" smtClean="0"/>
              <a:t>/50</a:t>
            </a:r>
            <a:r>
              <a:rPr lang="zh-CN" altLang="en-US" sz="1600" dirty="0" smtClean="0"/>
              <a:t>/</a:t>
            </a:r>
            <a:r>
              <a:rPr lang="en-US" altLang="zh-CN" sz="1600" dirty="0" smtClean="0"/>
              <a:t>0</a:t>
            </a:r>
            <a:r>
              <a:rPr lang="zh-CN" altLang="en-US" sz="1600" dirty="0" smtClean="0"/>
              <a:t>”</a:t>
            </a:r>
            <a:r>
              <a:rPr lang="zh-CN" altLang="en-US" sz="1600" dirty="0"/>
              <a:t>,</a:t>
            </a:r>
          </a:p>
          <a:p>
            <a:r>
              <a:rPr lang="zh-CN" altLang="en-US" sz="1600" dirty="0"/>
              <a:t> “e”:[</a:t>
            </a:r>
          </a:p>
          <a:p>
            <a:r>
              <a:rPr lang="zh-CN" altLang="en-US" sz="1600" dirty="0"/>
              <a:t> {“n”:”0”,},</a:t>
            </a:r>
          </a:p>
          <a:p>
            <a:r>
              <a:rPr lang="zh-CN" altLang="en-US" sz="1600" dirty="0"/>
              <a:t> {“n”:”1”,</a:t>
            </a:r>
            <a:r>
              <a:rPr lang="zh-CN" altLang="en-US" sz="1600" dirty="0" smtClean="0"/>
              <a:t>”</a:t>
            </a:r>
            <a:r>
              <a:rPr lang="en-US" altLang="zh-CN" sz="1600" dirty="0" smtClean="0"/>
              <a:t>s</a:t>
            </a:r>
            <a:r>
              <a:rPr lang="zh-CN" altLang="en-US" sz="1600" dirty="0" smtClean="0"/>
              <a:t>v</a:t>
            </a:r>
            <a:r>
              <a:rPr lang="zh-CN" altLang="en-US" sz="1600" dirty="0"/>
              <a:t>”:”/</a:t>
            </a:r>
            <a:r>
              <a:rPr lang="zh-CN" altLang="en-US" sz="1600" dirty="0" smtClean="0"/>
              <a:t>14/0</a:t>
            </a:r>
            <a:r>
              <a:rPr lang="en-US" altLang="zh-CN" sz="1600" dirty="0" smtClean="0"/>
              <a:t>/5</a:t>
            </a:r>
            <a:r>
              <a:rPr lang="zh-CN" altLang="en-US" sz="1600" dirty="0" smtClean="0"/>
              <a:t>”}</a:t>
            </a:r>
            <a:endParaRPr lang="en-US" altLang="zh-CN" sz="1600" dirty="0" smtClean="0"/>
          </a:p>
          <a:p>
            <a:r>
              <a:rPr lang="zh-CN" altLang="en-US" sz="1600" dirty="0" smtClean="0"/>
              <a:t> (/14/2</a:t>
            </a:r>
            <a:r>
              <a:rPr lang="en-US" altLang="zh-CN" sz="1600" dirty="0" smtClean="0"/>
              <a:t>/5</a:t>
            </a:r>
            <a:r>
              <a:rPr lang="zh-CN" altLang="en-US" sz="1600" dirty="0" smtClean="0"/>
              <a:t> </a:t>
            </a:r>
            <a:r>
              <a:rPr lang="zh-CN" altLang="en-US" sz="1600" dirty="0"/>
              <a:t>or /</a:t>
            </a:r>
            <a:r>
              <a:rPr lang="zh-CN" altLang="en-US" sz="1600" dirty="0" smtClean="0"/>
              <a:t>14/1</a:t>
            </a:r>
            <a:r>
              <a:rPr lang="en-US" altLang="zh-CN" sz="1600" dirty="0" smtClean="0"/>
              <a:t>/5</a:t>
            </a:r>
            <a:r>
              <a:rPr lang="zh-CN" altLang="en-US" sz="1600" dirty="0" smtClean="0"/>
              <a:t> </a:t>
            </a:r>
            <a:r>
              <a:rPr lang="zh-CN" altLang="en-US" sz="1600" dirty="0"/>
              <a:t>if the receiver is light B or light C )</a:t>
            </a:r>
          </a:p>
          <a:p>
            <a:r>
              <a:rPr lang="zh-CN" altLang="en-US" sz="1600" dirty="0"/>
              <a:t> {“n”:”2”,”sv”:” 224.0.1.3:24”},]</a:t>
            </a:r>
          </a:p>
          <a:p>
            <a:r>
              <a:rPr lang="zh-CN" altLang="en-US" sz="1600" dirty="0" smtClean="0"/>
              <a:t>} </a:t>
            </a:r>
            <a:r>
              <a:rPr lang="en-US" altLang="zh-CN" sz="1600" dirty="0" smtClean="0"/>
              <a:t>Note:</a:t>
            </a:r>
            <a:r>
              <a:rPr lang="zh-CN" altLang="en-US" sz="1600" dirty="0" smtClean="0"/>
              <a:t> </a:t>
            </a:r>
            <a:r>
              <a:rPr lang="en-US" altLang="zh-CN" sz="1600" dirty="0" smtClean="0"/>
              <a:t>the object instance id is assigned by LwM2M server.</a:t>
            </a:r>
            <a:endParaRPr lang="zh-CN" altLang="en-US" sz="1600" dirty="0"/>
          </a:p>
        </p:txBody>
      </p:sp>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4" name="文本框 3"/>
          <p:cNvSpPr txBox="1"/>
          <p:nvPr/>
        </p:nvSpPr>
        <p:spPr>
          <a:xfrm>
            <a:off x="2547937" y="2900769"/>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5" name="文本框 4"/>
          <p:cNvSpPr txBox="1"/>
          <p:nvPr/>
        </p:nvSpPr>
        <p:spPr>
          <a:xfrm>
            <a:off x="6328208" y="2561925"/>
            <a:ext cx="1499517" cy="261610"/>
          </a:xfrm>
          <a:prstGeom prst="rect">
            <a:avLst/>
          </a:prstGeom>
          <a:solidFill>
            <a:schemeClr val="accent1">
              <a:lumMod val="40000"/>
              <a:lumOff val="60000"/>
            </a:schemeClr>
          </a:solidFill>
        </p:spPr>
        <p:txBody>
          <a:bodyPr wrap="square" rtlCol="0">
            <a:spAutoFit/>
          </a:bodyPr>
          <a:lstStyle/>
          <a:p>
            <a:r>
              <a:rPr lang="en-US" sz="1100" dirty="0" smtClean="0"/>
              <a:t>LwM2M client 1(</a:t>
            </a:r>
            <a:r>
              <a:rPr lang="en-US" altLang="zh-CN" sz="1100" dirty="0" smtClean="0"/>
              <a:t>A</a:t>
            </a:r>
            <a:r>
              <a:rPr lang="en-US" sz="1100" dirty="0" smtClean="0"/>
              <a:t>)</a:t>
            </a:r>
            <a:endParaRPr lang="en-US" sz="1100" dirty="0"/>
          </a:p>
        </p:txBody>
      </p:sp>
      <p:sp>
        <p:nvSpPr>
          <p:cNvPr id="6" name="文本框 5"/>
          <p:cNvSpPr txBox="1"/>
          <p:nvPr/>
        </p:nvSpPr>
        <p:spPr>
          <a:xfrm>
            <a:off x="7536789" y="3641869"/>
            <a:ext cx="1219200" cy="430887"/>
          </a:xfrm>
          <a:prstGeom prst="rect">
            <a:avLst/>
          </a:prstGeom>
          <a:solidFill>
            <a:schemeClr val="accent1">
              <a:lumMod val="40000"/>
              <a:lumOff val="60000"/>
            </a:schemeClr>
          </a:solidFill>
        </p:spPr>
        <p:txBody>
          <a:bodyPr wrap="square" rtlCol="0">
            <a:spAutoFit/>
          </a:bodyPr>
          <a:lstStyle/>
          <a:p>
            <a:r>
              <a:rPr lang="en-US" sz="1100" dirty="0" smtClean="0"/>
              <a:t>LwM2M client 2</a:t>
            </a:r>
            <a:r>
              <a:rPr lang="zh-CN" altLang="en-US" sz="1100" dirty="0" smtClean="0"/>
              <a:t>（</a:t>
            </a:r>
            <a:r>
              <a:rPr lang="en-US" altLang="zh-CN" sz="1100" dirty="0" smtClean="0"/>
              <a:t>B</a:t>
            </a:r>
            <a:r>
              <a:rPr lang="zh-CN" altLang="en-US" sz="1100" dirty="0" smtClean="0"/>
              <a:t>）</a:t>
            </a:r>
            <a:endParaRPr lang="en-US" sz="1100" dirty="0"/>
          </a:p>
        </p:txBody>
      </p:sp>
      <p:sp>
        <p:nvSpPr>
          <p:cNvPr id="7" name="文本框 6"/>
          <p:cNvSpPr txBox="1"/>
          <p:nvPr/>
        </p:nvSpPr>
        <p:spPr>
          <a:xfrm>
            <a:off x="6351993" y="4597876"/>
            <a:ext cx="1591228" cy="261610"/>
          </a:xfrm>
          <a:prstGeom prst="rect">
            <a:avLst/>
          </a:prstGeom>
          <a:solidFill>
            <a:schemeClr val="accent1">
              <a:lumMod val="40000"/>
              <a:lumOff val="60000"/>
            </a:schemeClr>
          </a:solidFill>
        </p:spPr>
        <p:txBody>
          <a:bodyPr wrap="square" rtlCol="0">
            <a:spAutoFit/>
          </a:bodyPr>
          <a:lstStyle/>
          <a:p>
            <a:r>
              <a:rPr lang="en-US" sz="1100" dirty="0" smtClean="0"/>
              <a:t>LwM2M client 3</a:t>
            </a:r>
            <a:r>
              <a:rPr lang="zh-CN" altLang="en-US" sz="1100" dirty="0" smtClean="0"/>
              <a:t>（</a:t>
            </a:r>
            <a:r>
              <a:rPr lang="en-US" altLang="zh-CN" sz="1100" dirty="0" smtClean="0"/>
              <a:t>C</a:t>
            </a:r>
            <a:r>
              <a:rPr lang="zh-CN" altLang="en-US" sz="1100" dirty="0" smtClean="0"/>
              <a:t>）</a:t>
            </a:r>
            <a:endParaRPr lang="en-US" sz="1100" dirty="0"/>
          </a:p>
        </p:txBody>
      </p:sp>
      <p:sp>
        <p:nvSpPr>
          <p:cNvPr id="8" name="椭圆 7"/>
          <p:cNvSpPr/>
          <p:nvPr/>
        </p:nvSpPr>
        <p:spPr bwMode="auto">
          <a:xfrm>
            <a:off x="5182007" y="326368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9" name="椭圆 8"/>
          <p:cNvSpPr/>
          <p:nvPr/>
        </p:nvSpPr>
        <p:spPr bwMode="auto">
          <a:xfrm>
            <a:off x="4659084" y="2917274"/>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 name="椭圆 9"/>
          <p:cNvSpPr/>
          <p:nvPr/>
        </p:nvSpPr>
        <p:spPr bwMode="auto">
          <a:xfrm>
            <a:off x="5885673" y="3018657"/>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1" name="椭圆 10"/>
          <p:cNvSpPr/>
          <p:nvPr/>
        </p:nvSpPr>
        <p:spPr bwMode="auto">
          <a:xfrm>
            <a:off x="6494539" y="387757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2" name="直接箭头连接符 11"/>
          <p:cNvCxnSpPr/>
          <p:nvPr/>
        </p:nvCxnSpPr>
        <p:spPr bwMode="auto">
          <a:xfrm>
            <a:off x="3742685" y="2935328"/>
            <a:ext cx="834174" cy="1542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13" name="直接连接符 12"/>
          <p:cNvCxnSpPr/>
          <p:nvPr/>
        </p:nvCxnSpPr>
        <p:spPr bwMode="auto">
          <a:xfrm>
            <a:off x="3690937" y="3030686"/>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4" name="直接连接符 13"/>
          <p:cNvCxnSpPr/>
          <p:nvPr/>
        </p:nvCxnSpPr>
        <p:spPr bwMode="auto">
          <a:xfrm>
            <a:off x="4880734" y="3115248"/>
            <a:ext cx="310427" cy="26558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5" name="直接连接符 14"/>
          <p:cNvCxnSpPr>
            <a:stCxn id="8" idx="6"/>
            <a:endCxn id="10" idx="2"/>
          </p:cNvCxnSpPr>
          <p:nvPr/>
        </p:nvCxnSpPr>
        <p:spPr bwMode="auto">
          <a:xfrm flipV="1">
            <a:off x="5430962" y="3132957"/>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6" name="直接连接符 15"/>
          <p:cNvCxnSpPr>
            <a:stCxn id="10" idx="7"/>
            <a:endCxn id="5" idx="2"/>
          </p:cNvCxnSpPr>
          <p:nvPr/>
        </p:nvCxnSpPr>
        <p:spPr bwMode="auto">
          <a:xfrm flipV="1">
            <a:off x="6098169" y="2823535"/>
            <a:ext cx="979798" cy="22860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7" name="直接连接符 16"/>
          <p:cNvCxnSpPr>
            <a:stCxn id="8" idx="5"/>
            <a:endCxn id="11" idx="2"/>
          </p:cNvCxnSpPr>
          <p:nvPr/>
        </p:nvCxnSpPr>
        <p:spPr bwMode="auto">
          <a:xfrm>
            <a:off x="5394503" y="3458803"/>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8" name="直接连接符 17"/>
          <p:cNvCxnSpPr>
            <a:stCxn id="11" idx="6"/>
            <a:endCxn id="6" idx="1"/>
          </p:cNvCxnSpPr>
          <p:nvPr/>
        </p:nvCxnSpPr>
        <p:spPr bwMode="auto">
          <a:xfrm flipV="1">
            <a:off x="6743494" y="3857313"/>
            <a:ext cx="793295" cy="13456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9" name="直接连接符 18"/>
          <p:cNvCxnSpPr>
            <a:stCxn id="11" idx="5"/>
          </p:cNvCxnSpPr>
          <p:nvPr/>
        </p:nvCxnSpPr>
        <p:spPr bwMode="auto">
          <a:xfrm>
            <a:off x="6707035" y="4072700"/>
            <a:ext cx="315741"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0" name="直接箭头连接符 19"/>
          <p:cNvCxnSpPr/>
          <p:nvPr/>
        </p:nvCxnSpPr>
        <p:spPr bwMode="auto">
          <a:xfrm>
            <a:off x="3732060" y="2830408"/>
            <a:ext cx="849023" cy="955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1" name="直接箭头连接符 20"/>
          <p:cNvCxnSpPr/>
          <p:nvPr/>
        </p:nvCxnSpPr>
        <p:spPr bwMode="auto">
          <a:xfrm>
            <a:off x="3742685" y="2707203"/>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2" name="矩形 21"/>
          <p:cNvSpPr/>
          <p:nvPr/>
        </p:nvSpPr>
        <p:spPr>
          <a:xfrm>
            <a:off x="3690937" y="2479250"/>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cxnSp>
        <p:nvCxnSpPr>
          <p:cNvPr id="24" name="直接箭头连接符 23"/>
          <p:cNvCxnSpPr/>
          <p:nvPr/>
        </p:nvCxnSpPr>
        <p:spPr bwMode="auto">
          <a:xfrm flipV="1">
            <a:off x="5430962" y="3018657"/>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5" name="直接箭头连接符 24"/>
          <p:cNvCxnSpPr/>
          <p:nvPr/>
        </p:nvCxnSpPr>
        <p:spPr bwMode="auto">
          <a:xfrm flipV="1">
            <a:off x="6115176" y="2823535"/>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grpSp>
        <p:nvGrpSpPr>
          <p:cNvPr id="38" name="组合 37"/>
          <p:cNvGrpSpPr/>
          <p:nvPr/>
        </p:nvGrpSpPr>
        <p:grpSpPr>
          <a:xfrm rot="4931450">
            <a:off x="4928209" y="2750513"/>
            <a:ext cx="502322" cy="448536"/>
            <a:chOff x="5579393" y="2993794"/>
            <a:chExt cx="502322" cy="448536"/>
          </a:xfrm>
        </p:grpSpPr>
        <p:cxnSp>
          <p:nvCxnSpPr>
            <p:cNvPr id="23" name="直接箭头连接符 22"/>
            <p:cNvCxnSpPr/>
            <p:nvPr/>
          </p:nvCxnSpPr>
          <p:spPr bwMode="auto">
            <a:xfrm flipV="1">
              <a:off x="5579393" y="2993794"/>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26" name="直接箭头连接符 25"/>
            <p:cNvCxnSpPr/>
            <p:nvPr/>
          </p:nvCxnSpPr>
          <p:spPr bwMode="auto">
            <a:xfrm flipV="1">
              <a:off x="5671584" y="3060441"/>
              <a:ext cx="336554" cy="268216"/>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7" name="直接箭头连接符 26"/>
            <p:cNvCxnSpPr/>
            <p:nvPr/>
          </p:nvCxnSpPr>
          <p:spPr bwMode="auto">
            <a:xfrm flipV="1">
              <a:off x="5745161" y="3174114"/>
              <a:ext cx="336554" cy="268216"/>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grpSp>
      <p:cxnSp>
        <p:nvCxnSpPr>
          <p:cNvPr id="28" name="直接箭头连接符 27"/>
          <p:cNvCxnSpPr/>
          <p:nvPr/>
        </p:nvCxnSpPr>
        <p:spPr bwMode="auto">
          <a:xfrm>
            <a:off x="5525186" y="3449247"/>
            <a:ext cx="863500" cy="428331"/>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29" name="直接箭头连接符 28"/>
          <p:cNvCxnSpPr/>
          <p:nvPr/>
        </p:nvCxnSpPr>
        <p:spPr bwMode="auto">
          <a:xfrm>
            <a:off x="5440452" y="3542593"/>
            <a:ext cx="948234" cy="475994"/>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cxnSp>
        <p:nvCxnSpPr>
          <p:cNvPr id="30" name="直接箭头连接符 29"/>
          <p:cNvCxnSpPr/>
          <p:nvPr/>
        </p:nvCxnSpPr>
        <p:spPr bwMode="auto">
          <a:xfrm flipV="1">
            <a:off x="6804676" y="3746532"/>
            <a:ext cx="626260" cy="156625"/>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cxnSp>
        <p:nvCxnSpPr>
          <p:cNvPr id="31" name="直接箭头连接符 30"/>
          <p:cNvCxnSpPr/>
          <p:nvPr/>
        </p:nvCxnSpPr>
        <p:spPr bwMode="auto">
          <a:xfrm>
            <a:off x="6804676" y="4095850"/>
            <a:ext cx="313130" cy="475317"/>
          </a:xfrm>
          <a:prstGeom prst="straightConnector1">
            <a:avLst/>
          </a:prstGeom>
          <a:solidFill>
            <a:schemeClr val="accent1"/>
          </a:solidFill>
          <a:ln w="12700" cap="flat" cmpd="sng" algn="ctr">
            <a:solidFill>
              <a:srgbClr val="00B0F0"/>
            </a:solidFill>
            <a:prstDash val="solid"/>
            <a:round/>
            <a:headEnd type="none" w="med" len="med"/>
            <a:tailEnd type="triangle"/>
          </a:ln>
          <a:effectLst/>
        </p:spPr>
      </p:cxnSp>
      <p:sp>
        <p:nvSpPr>
          <p:cNvPr id="32" name="矩形 31"/>
          <p:cNvSpPr/>
          <p:nvPr/>
        </p:nvSpPr>
        <p:spPr>
          <a:xfrm rot="20088363">
            <a:off x="5271582" y="2875812"/>
            <a:ext cx="920445" cy="215444"/>
          </a:xfrm>
          <a:prstGeom prst="rect">
            <a:avLst/>
          </a:prstGeom>
        </p:spPr>
        <p:txBody>
          <a:bodyPr wrap="none">
            <a:spAutoFit/>
          </a:body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3" name="矩形 32"/>
          <p:cNvSpPr/>
          <p:nvPr/>
        </p:nvSpPr>
        <p:spPr>
          <a:xfrm rot="20601937">
            <a:off x="6674058" y="3596594"/>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4" name="矩形 33"/>
          <p:cNvSpPr/>
          <p:nvPr/>
        </p:nvSpPr>
        <p:spPr>
          <a:xfrm>
            <a:off x="7022776" y="4313423"/>
            <a:ext cx="920445" cy="215444"/>
          </a:xfrm>
          <a:prstGeom prst="rect">
            <a:avLst/>
          </a:prstGeom>
        </p:spPr>
        <p:txBody>
          <a:bodyPr wrap="non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GB" sz="800" dirty="0">
                <a:solidFill>
                  <a:schemeClr val="tx2"/>
                </a:solidFill>
              </a:rPr>
              <a:t>POST coap</a:t>
            </a:r>
            <a:r>
              <a:rPr lang="en-GB" sz="800" dirty="0" smtClean="0">
                <a:solidFill>
                  <a:schemeClr val="tx2"/>
                </a:solidFill>
              </a:rPr>
              <a:t>://50</a:t>
            </a:r>
            <a:endParaRPr lang="en-US" sz="800" dirty="0">
              <a:solidFill>
                <a:schemeClr val="tx2"/>
              </a:solidFill>
            </a:endParaRPr>
          </a:p>
        </p:txBody>
      </p:sp>
      <p:sp>
        <p:nvSpPr>
          <p:cNvPr id="37" name="Rectangle 5"/>
          <p:cNvSpPr txBox="1">
            <a:spLocks noChangeArrowheads="1"/>
          </p:cNvSpPr>
          <p:nvPr/>
        </p:nvSpPr>
        <p:spPr bwMode="auto">
          <a:xfrm>
            <a:off x="188516" y="1027067"/>
            <a:ext cx="8984456" cy="124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US" altLang="en-US" sz="1900" kern="0" dirty="0" smtClean="0">
                <a:solidFill>
                  <a:schemeClr val="tx1"/>
                </a:solidFill>
              </a:rPr>
              <a:t>LwM2M server </a:t>
            </a:r>
            <a:r>
              <a:rPr lang="en-US" altLang="zh-CN" sz="1900" b="1" kern="0" dirty="0" smtClean="0">
                <a:solidFill>
                  <a:schemeClr val="tx1"/>
                </a:solidFill>
              </a:rPr>
              <a:t>creates a </a:t>
            </a:r>
            <a:r>
              <a:rPr lang="en-US" altLang="zh-CN" sz="1900" kern="0" dirty="0" smtClean="0">
                <a:solidFill>
                  <a:schemeClr val="tx1"/>
                </a:solidFill>
              </a:rPr>
              <a:t>Group</a:t>
            </a:r>
            <a:r>
              <a:rPr lang="en-GB" altLang="zh-CN" sz="1900" kern="0" dirty="0" smtClean="0">
                <a:solidFill>
                  <a:schemeClr val="tx1"/>
                </a:solidFill>
              </a:rPr>
              <a:t> </a:t>
            </a:r>
            <a:r>
              <a:rPr lang="en-US" altLang="zh-CN" sz="1900" kern="0" dirty="0" smtClean="0">
                <a:solidFill>
                  <a:schemeClr val="tx1"/>
                </a:solidFill>
              </a:rPr>
              <a:t>Multicast</a:t>
            </a:r>
            <a:r>
              <a:rPr lang="en-US" altLang="zh-CN" sz="1900" b="1" kern="0" dirty="0" smtClean="0">
                <a:solidFill>
                  <a:schemeClr val="tx1"/>
                </a:solidFill>
              </a:rPr>
              <a:t> object </a:t>
            </a:r>
            <a:r>
              <a:rPr lang="en-US" altLang="zh-CN" sz="1900" kern="0" dirty="0" smtClean="0">
                <a:solidFill>
                  <a:schemeClr val="tx1"/>
                </a:solidFill>
              </a:rPr>
              <a:t>on each lights to trigger this device to join a IP multicast group and to listen to the IP multicast message associated with the IP multicast address and to provide a fanOutPoint to LwM2M server:</a:t>
            </a:r>
            <a:endParaRPr lang="en-GB" sz="1900" b="1" kern="0" dirty="0">
              <a:solidFill>
                <a:schemeClr val="tx1"/>
              </a:solidFill>
            </a:endParaRPr>
          </a:p>
        </p:txBody>
      </p:sp>
    </p:spTree>
    <p:extLst>
      <p:ext uri="{BB962C8B-B14F-4D97-AF65-F5344CB8AC3E}">
        <p14:creationId xmlns:p14="http://schemas.microsoft.com/office/powerpoint/2010/main" val="19450361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670821" y="5207623"/>
            <a:ext cx="1143000" cy="261610"/>
          </a:xfrm>
          <a:prstGeom prst="rect">
            <a:avLst/>
          </a:prstGeom>
          <a:solidFill>
            <a:schemeClr val="accent1">
              <a:lumMod val="40000"/>
              <a:lumOff val="60000"/>
            </a:schemeClr>
          </a:solidFill>
        </p:spPr>
        <p:txBody>
          <a:bodyPr wrap="square" rtlCol="0">
            <a:spAutoFit/>
          </a:bodyPr>
          <a:lstStyle/>
          <a:p>
            <a:r>
              <a:rPr lang="en-US" sz="1100" dirty="0" smtClean="0"/>
              <a:t>LwM2M server</a:t>
            </a:r>
            <a:endParaRPr lang="en-US" sz="1100" dirty="0"/>
          </a:p>
        </p:txBody>
      </p:sp>
      <p:sp>
        <p:nvSpPr>
          <p:cNvPr id="101" name="文本框 100"/>
          <p:cNvSpPr txBox="1"/>
          <p:nvPr/>
        </p:nvSpPr>
        <p:spPr>
          <a:xfrm>
            <a:off x="4564127" y="4026521"/>
            <a:ext cx="1499649" cy="261610"/>
          </a:xfrm>
          <a:prstGeom prst="rect">
            <a:avLst/>
          </a:prstGeom>
          <a:solidFill>
            <a:schemeClr val="accent1">
              <a:lumMod val="40000"/>
              <a:lumOff val="60000"/>
            </a:schemeClr>
          </a:solidFill>
        </p:spPr>
        <p:txBody>
          <a:bodyPr wrap="square" rtlCol="0">
            <a:spAutoFit/>
          </a:bodyPr>
          <a:lstStyle/>
          <a:p>
            <a:r>
              <a:rPr lang="en-US" sz="1100" dirty="0" smtClean="0"/>
              <a:t>LwM2M client 1(A)</a:t>
            </a:r>
            <a:endParaRPr lang="en-US" sz="1100" dirty="0"/>
          </a:p>
        </p:txBody>
      </p:sp>
      <p:sp>
        <p:nvSpPr>
          <p:cNvPr id="102" name="文本框 101"/>
          <p:cNvSpPr txBox="1"/>
          <p:nvPr/>
        </p:nvSpPr>
        <p:spPr>
          <a:xfrm>
            <a:off x="5744159" y="5113333"/>
            <a:ext cx="1451977" cy="261610"/>
          </a:xfrm>
          <a:prstGeom prst="rect">
            <a:avLst/>
          </a:prstGeom>
          <a:solidFill>
            <a:schemeClr val="accent1">
              <a:lumMod val="40000"/>
              <a:lumOff val="60000"/>
            </a:schemeClr>
          </a:solidFill>
        </p:spPr>
        <p:txBody>
          <a:bodyPr wrap="square" rtlCol="0">
            <a:spAutoFit/>
          </a:bodyPr>
          <a:lstStyle/>
          <a:p>
            <a:r>
              <a:rPr lang="en-US" sz="1100" dirty="0" smtClean="0"/>
              <a:t>LwM2M client 2(B)</a:t>
            </a:r>
            <a:endParaRPr lang="en-US" sz="1100" dirty="0"/>
          </a:p>
        </p:txBody>
      </p:sp>
      <p:sp>
        <p:nvSpPr>
          <p:cNvPr id="103" name="文本框 102"/>
          <p:cNvSpPr txBox="1"/>
          <p:nvPr/>
        </p:nvSpPr>
        <p:spPr>
          <a:xfrm>
            <a:off x="4559365" y="6069340"/>
            <a:ext cx="1417572" cy="261610"/>
          </a:xfrm>
          <a:prstGeom prst="rect">
            <a:avLst/>
          </a:prstGeom>
          <a:solidFill>
            <a:schemeClr val="accent1">
              <a:lumMod val="40000"/>
              <a:lumOff val="60000"/>
            </a:schemeClr>
          </a:solidFill>
        </p:spPr>
        <p:txBody>
          <a:bodyPr wrap="square" rtlCol="0">
            <a:spAutoFit/>
          </a:bodyPr>
          <a:lstStyle/>
          <a:p>
            <a:r>
              <a:rPr lang="en-US" sz="1100" dirty="0" smtClean="0"/>
              <a:t>LwM2M client 3(C)</a:t>
            </a:r>
            <a:endParaRPr lang="en-US" sz="1100" dirty="0"/>
          </a:p>
        </p:txBody>
      </p:sp>
      <p:sp>
        <p:nvSpPr>
          <p:cNvPr id="104" name="椭圆 103"/>
          <p:cNvSpPr/>
          <p:nvPr/>
        </p:nvSpPr>
        <p:spPr bwMode="auto">
          <a:xfrm>
            <a:off x="3389378" y="4735145"/>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5" name="椭圆 104"/>
          <p:cNvSpPr/>
          <p:nvPr/>
        </p:nvSpPr>
        <p:spPr bwMode="auto">
          <a:xfrm>
            <a:off x="2781968" y="5224128"/>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6" name="椭圆 105"/>
          <p:cNvSpPr/>
          <p:nvPr/>
        </p:nvSpPr>
        <p:spPr bwMode="auto">
          <a:xfrm>
            <a:off x="4093044" y="4490121"/>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sp>
        <p:nvSpPr>
          <p:cNvPr id="107" name="椭圆 106"/>
          <p:cNvSpPr/>
          <p:nvPr/>
        </p:nvSpPr>
        <p:spPr bwMode="auto">
          <a:xfrm>
            <a:off x="4701910" y="5349042"/>
            <a:ext cx="248955" cy="228600"/>
          </a:xfrm>
          <a:prstGeom prst="ellipse">
            <a:avLst/>
          </a:prstGeom>
          <a:solidFill>
            <a:schemeClr val="accent1"/>
          </a:solidFill>
          <a:ln w="12700" cap="flat" cmpd="sng" algn="ctr">
            <a:solidFill>
              <a:schemeClr val="tx1"/>
            </a:solidFill>
            <a:prstDash val="solid"/>
            <a:round/>
            <a:headEnd type="none" w="med" len="med"/>
            <a:tailEnd type="none" w="med" len="med"/>
          </a:ln>
          <a:effectLst/>
        </p:spPr>
        <p:txBody>
          <a:bodyPr rot="0" spcFirstLastPara="0" vert="horz" wrap="square" lIns="91440" tIns="45720" rIns="91440" bIns="45720" numCol="1" spcCol="0" rtlCol="0" fromWordArt="0" anchor="t" anchorCtr="0" forceAA="0" compatLnSpc="1">
            <a:prstTxWarp prst="textNoShape">
              <a:avLst/>
            </a:prstTxWarp>
            <a:no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marR="0" indent="0" algn="l" defTabSz="914400" rtl="0" eaLnBrk="0" fontAlgn="base" latinLnBrk="0" hangingPunct="0">
              <a:lnSpc>
                <a:spcPct val="90000"/>
              </a:lnSpc>
              <a:spcBef>
                <a:spcPct val="0"/>
              </a:spcBef>
              <a:spcAft>
                <a:spcPct val="0"/>
              </a:spcAft>
              <a:buClrTx/>
              <a:buSzTx/>
              <a:buFontTx/>
              <a:buNone/>
              <a:tabLst/>
            </a:pPr>
            <a:r>
              <a:rPr kumimoji="0" lang="en-US" sz="1000" b="0" i="0" u="none" strike="noStrike" cap="none" normalizeH="0" baseline="0" dirty="0" smtClean="0">
                <a:ln>
                  <a:noFill/>
                </a:ln>
                <a:solidFill>
                  <a:schemeClr val="tx1"/>
                </a:solidFill>
                <a:effectLst/>
                <a:latin typeface="Arial" charset="0"/>
              </a:rPr>
              <a:t>R</a:t>
            </a:r>
          </a:p>
        </p:txBody>
      </p:sp>
      <p:cxnSp>
        <p:nvCxnSpPr>
          <p:cNvPr id="109" name="直接连接符 108"/>
          <p:cNvCxnSpPr>
            <a:stCxn id="100" idx="3"/>
            <a:endCxn id="105" idx="2"/>
          </p:cNvCxnSpPr>
          <p:nvPr/>
        </p:nvCxnSpPr>
        <p:spPr bwMode="auto">
          <a:xfrm>
            <a:off x="1813821" y="5338428"/>
            <a:ext cx="968147"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0" name="直接连接符 109"/>
          <p:cNvCxnSpPr>
            <a:stCxn id="105" idx="7"/>
            <a:endCxn id="104" idx="3"/>
          </p:cNvCxnSpPr>
          <p:nvPr/>
        </p:nvCxnSpPr>
        <p:spPr bwMode="auto">
          <a:xfrm flipV="1">
            <a:off x="2994464" y="4930267"/>
            <a:ext cx="431373" cy="327339"/>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1" name="直接连接符 110"/>
          <p:cNvCxnSpPr>
            <a:stCxn id="104" idx="6"/>
            <a:endCxn id="106" idx="2"/>
          </p:cNvCxnSpPr>
          <p:nvPr/>
        </p:nvCxnSpPr>
        <p:spPr bwMode="auto">
          <a:xfrm flipV="1">
            <a:off x="3638333" y="4604421"/>
            <a:ext cx="454711" cy="24502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2" name="直接连接符 111"/>
          <p:cNvCxnSpPr>
            <a:stCxn id="106" idx="7"/>
            <a:endCxn id="101" idx="2"/>
          </p:cNvCxnSpPr>
          <p:nvPr/>
        </p:nvCxnSpPr>
        <p:spPr bwMode="auto">
          <a:xfrm flipV="1">
            <a:off x="4305540" y="4288131"/>
            <a:ext cx="1008412" cy="23546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3" name="直接连接符 112"/>
          <p:cNvCxnSpPr>
            <a:stCxn id="104" idx="5"/>
            <a:endCxn id="107" idx="2"/>
          </p:cNvCxnSpPr>
          <p:nvPr/>
        </p:nvCxnSpPr>
        <p:spPr bwMode="auto">
          <a:xfrm>
            <a:off x="3601874" y="4930267"/>
            <a:ext cx="1100036" cy="533075"/>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4" name="直接连接符 113"/>
          <p:cNvCxnSpPr>
            <a:stCxn id="107" idx="6"/>
            <a:endCxn id="102" idx="1"/>
          </p:cNvCxnSpPr>
          <p:nvPr/>
        </p:nvCxnSpPr>
        <p:spPr bwMode="auto">
          <a:xfrm flipV="1">
            <a:off x="4950865" y="5244138"/>
            <a:ext cx="793294" cy="21920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5" name="直接连接符 114"/>
          <p:cNvCxnSpPr>
            <a:stCxn id="107" idx="5"/>
            <a:endCxn id="103" idx="0"/>
          </p:cNvCxnSpPr>
          <p:nvPr/>
        </p:nvCxnSpPr>
        <p:spPr bwMode="auto">
          <a:xfrm>
            <a:off x="4914406" y="5544164"/>
            <a:ext cx="353745" cy="525176"/>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17" name="直接箭头连接符 116"/>
          <p:cNvCxnSpPr/>
          <p:nvPr/>
        </p:nvCxnSpPr>
        <p:spPr bwMode="auto">
          <a:xfrm>
            <a:off x="1885058" y="5231184"/>
            <a:ext cx="838398" cy="195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19" name="直接箭头连接符 118"/>
          <p:cNvCxnSpPr/>
          <p:nvPr/>
        </p:nvCxnSpPr>
        <p:spPr bwMode="auto">
          <a:xfrm flipV="1">
            <a:off x="2945119" y="4877860"/>
            <a:ext cx="336554" cy="26821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0" name="直接箭头连接符 119"/>
          <p:cNvCxnSpPr/>
          <p:nvPr/>
        </p:nvCxnSpPr>
        <p:spPr bwMode="auto">
          <a:xfrm flipV="1">
            <a:off x="3638333" y="4490121"/>
            <a:ext cx="454711" cy="22088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1" name="直接箭头连接符 120"/>
          <p:cNvCxnSpPr/>
          <p:nvPr/>
        </p:nvCxnSpPr>
        <p:spPr bwMode="auto">
          <a:xfrm flipV="1">
            <a:off x="4322547" y="4294999"/>
            <a:ext cx="503840" cy="1517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4" name="直接箭头连接符 123"/>
          <p:cNvCxnSpPr/>
          <p:nvPr/>
        </p:nvCxnSpPr>
        <p:spPr bwMode="auto">
          <a:xfrm>
            <a:off x="3732557" y="4920711"/>
            <a:ext cx="863500" cy="42833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6" name="直接箭头连接符 125"/>
          <p:cNvCxnSpPr/>
          <p:nvPr/>
        </p:nvCxnSpPr>
        <p:spPr bwMode="auto">
          <a:xfrm flipV="1">
            <a:off x="5012047" y="5217996"/>
            <a:ext cx="626260" cy="156625"/>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27" name="直接箭头连接符 126"/>
          <p:cNvCxnSpPr/>
          <p:nvPr/>
        </p:nvCxnSpPr>
        <p:spPr bwMode="auto">
          <a:xfrm>
            <a:off x="5012047" y="5567314"/>
            <a:ext cx="313130" cy="475317"/>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131" name="矩形 130"/>
          <p:cNvSpPr/>
          <p:nvPr/>
        </p:nvSpPr>
        <p:spPr>
          <a:xfrm>
            <a:off x="1793863" y="493026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2" name="矩形 131"/>
          <p:cNvSpPr/>
          <p:nvPr/>
        </p:nvSpPr>
        <p:spPr>
          <a:xfrm rot="20102884">
            <a:off x="3389378" y="417756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US" altLang="zh-CN" sz="700" dirty="0" smtClean="0">
                <a:solidFill>
                  <a:schemeClr val="tx2"/>
                </a:solidFill>
              </a:rPr>
              <a:t>://</a:t>
            </a:r>
            <a:r>
              <a:rPr lang="en-GB" altLang="zh-CN" sz="700" dirty="0" smtClean="0">
                <a:solidFill>
                  <a:schemeClr val="tx2"/>
                </a:solidFill>
              </a:rPr>
              <a:t>50</a:t>
            </a:r>
            <a:r>
              <a:rPr lang="en-GB" sz="700" dirty="0" smtClean="0">
                <a:solidFill>
                  <a:schemeClr val="tx2"/>
                </a:solidFill>
              </a:rPr>
              <a:t>/0/0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3" name="矩形 132"/>
          <p:cNvSpPr/>
          <p:nvPr/>
        </p:nvSpPr>
        <p:spPr>
          <a:xfrm rot="20720829">
            <a:off x="4737001" y="4961236"/>
            <a:ext cx="1309136" cy="307777"/>
          </a:xfrm>
          <a:prstGeom prst="rect">
            <a:avLst/>
          </a:prstGeom>
        </p:spPr>
        <p:txBody>
          <a:bodyPr wrap="square">
            <a:spAutoFit/>
          </a:body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134" name="矩形 133"/>
          <p:cNvSpPr/>
          <p:nvPr/>
        </p:nvSpPr>
        <p:spPr>
          <a:xfrm rot="21317512">
            <a:off x="5198737" y="5620522"/>
            <a:ext cx="1309136" cy="307777"/>
          </a:xfrm>
          <a:prstGeom prst="rect">
            <a:avLst/>
          </a:prstGeom>
        </p:spPr>
        <p:txBody>
          <a:bodyPr wrap="square">
            <a:spAutoFit/>
          </a:bodyPr>
          <a:ls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mn-cs"/>
              </a:defRPr>
            </a:lvl5pPr>
            <a:lvl6pPr marL="2286000" algn="l" defTabSz="914400" rtl="0" eaLnBrk="1" latinLnBrk="0" hangingPunct="1">
              <a:defRPr sz="2000" kern="1200">
                <a:solidFill>
                  <a:schemeClr val="tx1"/>
                </a:solidFill>
                <a:latin typeface="Arial" panose="020B0604020202020204" pitchFamily="34" charset="0"/>
                <a:ea typeface="+mn-ea"/>
                <a:cs typeface="+mn-cs"/>
              </a:defRPr>
            </a:lvl6pPr>
            <a:lvl7pPr marL="2743200" algn="l" defTabSz="914400" rtl="0" eaLnBrk="1" latinLnBrk="0" hangingPunct="1">
              <a:defRPr sz="2000" kern="1200">
                <a:solidFill>
                  <a:schemeClr val="tx1"/>
                </a:solidFill>
                <a:latin typeface="Arial" panose="020B0604020202020204" pitchFamily="34" charset="0"/>
                <a:ea typeface="+mn-ea"/>
                <a:cs typeface="+mn-cs"/>
              </a:defRPr>
            </a:lvl7pPr>
            <a:lvl8pPr marL="3200400" algn="l" defTabSz="914400" rtl="0" eaLnBrk="1" latinLnBrk="0" hangingPunct="1">
              <a:defRPr sz="2000" kern="1200">
                <a:solidFill>
                  <a:schemeClr val="tx1"/>
                </a:solidFill>
                <a:latin typeface="Arial" panose="020B0604020202020204" pitchFamily="34" charset="0"/>
                <a:ea typeface="+mn-ea"/>
                <a:cs typeface="+mn-cs"/>
              </a:defRPr>
            </a:lvl8pPr>
            <a:lvl9pPr marL="3657600" algn="l" defTabSz="914400" rtl="0" eaLnBrk="1" latinLnBrk="0" hangingPunct="1">
              <a:defRPr sz="2000" kern="1200">
                <a:solidFill>
                  <a:schemeClr val="tx1"/>
                </a:solidFill>
                <a:latin typeface="Arial" panose="020B0604020202020204" pitchFamily="34" charset="0"/>
                <a:ea typeface="+mn-ea"/>
                <a:cs typeface="+mn-cs"/>
              </a:defRPr>
            </a:lvl9pPr>
          </a:lstStyle>
          <a:p>
            <a:pPr marL="0" lvl="1" indent="0">
              <a:buClr>
                <a:srgbClr val="C00000"/>
              </a:buClr>
              <a:buNone/>
            </a:pPr>
            <a:r>
              <a:rPr lang="en-US" altLang="zh-CN" sz="700" b="1" dirty="0">
                <a:solidFill>
                  <a:schemeClr val="tx2"/>
                </a:solidFill>
              </a:rPr>
              <a:t>Req</a:t>
            </a:r>
            <a:r>
              <a:rPr lang="en-US" altLang="zh-CN" sz="700" dirty="0">
                <a:solidFill>
                  <a:schemeClr val="tx2"/>
                </a:solidFill>
              </a:rPr>
              <a:t>: GET coap://</a:t>
            </a:r>
            <a:r>
              <a:rPr lang="en-GB" sz="700" dirty="0">
                <a:solidFill>
                  <a:schemeClr val="tx2"/>
                </a:solidFill>
              </a:rPr>
              <a:t> </a:t>
            </a:r>
            <a:r>
              <a:rPr lang="en-GB" sz="700" dirty="0" smtClean="0">
                <a:solidFill>
                  <a:schemeClr val="tx2"/>
                </a:solidFill>
              </a:rPr>
              <a:t>50/0/0</a:t>
            </a:r>
            <a:endParaRPr lang="en-US" altLang="zh-CN" sz="700" dirty="0">
              <a:solidFill>
                <a:schemeClr val="tx2"/>
              </a:solidFill>
            </a:endParaRPr>
          </a:p>
          <a:p>
            <a:pPr marL="0" lvl="1" indent="0">
              <a:buClr>
                <a:srgbClr val="C00000"/>
              </a:buClr>
              <a:buNone/>
            </a:pPr>
            <a:r>
              <a:rPr lang="en-US" altLang="zh-CN" sz="700" b="1" dirty="0">
                <a:solidFill>
                  <a:schemeClr val="tx2"/>
                </a:solidFill>
              </a:rPr>
              <a:t>HOST URI </a:t>
            </a:r>
            <a:r>
              <a:rPr lang="en-US" altLang="zh-CN" sz="700" dirty="0">
                <a:solidFill>
                  <a:schemeClr val="tx2"/>
                </a:solidFill>
              </a:rPr>
              <a:t>: 224.0.1.3:24; </a:t>
            </a:r>
          </a:p>
        </p:txBody>
      </p:sp>
      <p:sp>
        <p:nvSpPr>
          <p:cNvPr id="2" name="矩形 1"/>
          <p:cNvSpPr/>
          <p:nvPr/>
        </p:nvSpPr>
        <p:spPr>
          <a:xfrm>
            <a:off x="290997" y="1149350"/>
            <a:ext cx="8613397" cy="2646878"/>
          </a:xfrm>
          <a:prstGeom prst="rect">
            <a:avLst/>
          </a:prstGeom>
        </p:spPr>
        <p:txBody>
          <a:bodyPr wrap="square">
            <a:spAutoFit/>
          </a:bodyPr>
          <a:lstStyle/>
          <a:p>
            <a:pPr marL="111125" lvl="1" indent="-111125">
              <a:buClr>
                <a:srgbClr val="C00000"/>
              </a:buClr>
              <a:buFont typeface="Wingdings" panose="05000000000000000000" pitchFamily="2" charset="2"/>
              <a:buChar char="q"/>
            </a:pPr>
            <a:r>
              <a:rPr lang="en-GB" sz="1800" dirty="0" smtClean="0"/>
              <a:t>LwM2M </a:t>
            </a:r>
            <a:r>
              <a:rPr lang="en-GB" sz="1800" dirty="0"/>
              <a:t>Server </a:t>
            </a:r>
            <a:r>
              <a:rPr lang="en-GB" sz="1800" dirty="0">
                <a:solidFill>
                  <a:srgbClr val="FF0000"/>
                </a:solidFill>
              </a:rPr>
              <a:t>reads the </a:t>
            </a:r>
            <a:r>
              <a:rPr lang="en-US" altLang="en-US" sz="1800" dirty="0" smtClean="0">
                <a:solidFill>
                  <a:srgbClr val="FF0000"/>
                </a:solidFill>
              </a:rPr>
              <a:t>Component Version </a:t>
            </a:r>
            <a:r>
              <a:rPr lang="en-GB" sz="1800" dirty="0" smtClean="0">
                <a:solidFill>
                  <a:srgbClr val="FF0000"/>
                </a:solidFill>
              </a:rPr>
              <a:t>of </a:t>
            </a:r>
            <a:r>
              <a:rPr lang="en-GB" sz="1800" dirty="0">
                <a:solidFill>
                  <a:srgbClr val="FF0000"/>
                </a:solidFill>
              </a:rPr>
              <a:t>the control softwares by using one multicast </a:t>
            </a:r>
            <a:r>
              <a:rPr lang="en-GB" sz="1800" dirty="0" smtClean="0">
                <a:solidFill>
                  <a:srgbClr val="FF0000"/>
                </a:solidFill>
              </a:rPr>
              <a:t>message </a:t>
            </a:r>
            <a:r>
              <a:rPr lang="en-GB" sz="1800" dirty="0" smtClean="0"/>
              <a:t>from </a:t>
            </a:r>
            <a:r>
              <a:rPr lang="en-GB" sz="1800" dirty="0"/>
              <a:t>all three lights in the multicast group</a:t>
            </a:r>
            <a:r>
              <a:rPr lang="en-GB" sz="1800" dirty="0" smtClean="0"/>
              <a:t>.</a:t>
            </a:r>
          </a:p>
          <a:p>
            <a:pPr marL="111125" lvl="1" indent="-111125">
              <a:buClr>
                <a:srgbClr val="C00000"/>
              </a:buClr>
              <a:buFont typeface="Wingdings" panose="05000000000000000000" pitchFamily="2" charset="2"/>
              <a:buChar char="q"/>
            </a:pPr>
            <a:endParaRPr lang="en-GB" sz="1800" dirty="0" smtClean="0"/>
          </a:p>
          <a:p>
            <a:pPr marL="285750" lvl="1" indent="-285750">
              <a:buClr>
                <a:srgbClr val="C00000"/>
              </a:buClr>
              <a:buFont typeface="Wingdings" panose="05000000000000000000" pitchFamily="2" charset="2"/>
              <a:buChar char="Ø"/>
            </a:pPr>
            <a:r>
              <a:rPr lang="en-GB" sz="1600" dirty="0" smtClean="0"/>
              <a:t>LwM2M Server sends the multicast GET message:</a:t>
            </a:r>
            <a:endParaRPr lang="en-GB" sz="1600" dirty="0"/>
          </a:p>
          <a:p>
            <a:pPr marL="111125" lvl="1" indent="-111125">
              <a:buClr>
                <a:srgbClr val="C00000"/>
              </a:buClr>
              <a:buFont typeface="Wingdings" panose="05000000000000000000" pitchFamily="2" charset="2"/>
              <a:buChar char="q"/>
            </a:pPr>
            <a:endParaRPr lang="en-GB" sz="1600" dirty="0" smtClean="0"/>
          </a:p>
          <a:p>
            <a:pPr marL="111125" lvl="1" indent="-111125">
              <a:buClr>
                <a:srgbClr val="C00000"/>
              </a:buClr>
              <a:buFont typeface="Wingdings" panose="05000000000000000000" pitchFamily="2" charset="2"/>
              <a:buChar char="q"/>
            </a:pPr>
            <a:endParaRPr lang="en-GB" sz="1600" dirty="0"/>
          </a:p>
          <a:p>
            <a:pPr marL="111125" lvl="1" indent="-111125">
              <a:buClr>
                <a:srgbClr val="C00000"/>
              </a:buClr>
              <a:buFont typeface="Wingdings" panose="05000000000000000000" pitchFamily="2" charset="2"/>
              <a:buChar char="q"/>
            </a:pPr>
            <a:endParaRPr lang="en-GB" sz="1600" dirty="0" smtClean="0"/>
          </a:p>
          <a:p>
            <a:pPr marL="285750" lvl="1" indent="-285750">
              <a:buClr>
                <a:srgbClr val="C00000"/>
              </a:buClr>
              <a:buFont typeface="Wingdings" panose="05000000000000000000" pitchFamily="2" charset="2"/>
              <a:buChar char="Ø"/>
            </a:pPr>
            <a:r>
              <a:rPr lang="en-US" altLang="zh-CN" sz="1600" dirty="0" smtClean="0"/>
              <a:t>After </a:t>
            </a:r>
            <a:r>
              <a:rPr lang="en-GB" sz="1600" dirty="0" smtClean="0"/>
              <a:t>LwM2M client </a:t>
            </a:r>
            <a:r>
              <a:rPr lang="en-US" altLang="zh-CN" sz="1600" dirty="0" smtClean="0"/>
              <a:t>receiving </a:t>
            </a:r>
            <a:r>
              <a:rPr lang="en-US" altLang="zh-CN" sz="1600" dirty="0"/>
              <a:t>the multicast GET request, each light device (LwM2M client) find the localMemPath according the /50/0/0 and replaces the /</a:t>
            </a:r>
            <a:r>
              <a:rPr lang="en-GB" sz="1600" dirty="0"/>
              <a:t>50/0/0 with the localMemPath (e.g. </a:t>
            </a:r>
            <a:r>
              <a:rPr lang="en-US" sz="1600" dirty="0"/>
              <a:t>/</a:t>
            </a:r>
            <a:r>
              <a:rPr lang="en-US" sz="1600" dirty="0" smtClean="0"/>
              <a:t>14/0/2), </a:t>
            </a:r>
            <a:r>
              <a:rPr lang="en-US" sz="1600" dirty="0"/>
              <a:t>then gets the value (of /</a:t>
            </a:r>
            <a:r>
              <a:rPr lang="en-US" sz="1600" dirty="0" smtClean="0"/>
              <a:t>14/0/2) </a:t>
            </a:r>
            <a:r>
              <a:rPr lang="en-US" sz="1600" dirty="0"/>
              <a:t>and returns to LwM2M </a:t>
            </a:r>
            <a:r>
              <a:rPr lang="en-US" sz="1600" dirty="0" smtClean="0"/>
              <a:t>Server</a:t>
            </a:r>
            <a:endParaRPr lang="en-US" altLang="zh-CN" sz="1600" dirty="0" smtClean="0">
              <a:solidFill>
                <a:srgbClr val="FF0000"/>
              </a:solidFill>
            </a:endParaRPr>
          </a:p>
        </p:txBody>
      </p:sp>
      <p:sp>
        <p:nvSpPr>
          <p:cNvPr id="83" name="Rectangle 4"/>
          <p:cNvSpPr txBox="1">
            <a:spLocks noChangeArrowheads="1"/>
          </p:cNvSpPr>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a:lstStyle>
          <a:p>
            <a:r>
              <a:rPr lang="fr-FR" altLang="en-US" sz="2800" kern="0" smtClean="0">
                <a:ea typeface="ＭＳ Ｐゴシック" panose="020B0600070205080204" pitchFamily="34" charset="-128"/>
              </a:rPr>
              <a:t>Progress on group multicast </a:t>
            </a:r>
            <a:r>
              <a:rPr lang="en-US" altLang="zh-CN" sz="2800" kern="0" smtClean="0">
                <a:ea typeface="ＭＳ Ｐゴシック" panose="020B0600070205080204" pitchFamily="34" charset="-128"/>
              </a:rPr>
              <a:t>communication</a:t>
            </a:r>
            <a:endParaRPr lang="en-GB" altLang="en-US" sz="1600" kern="0" dirty="0"/>
          </a:p>
        </p:txBody>
      </p:sp>
      <p:sp>
        <p:nvSpPr>
          <p:cNvPr id="84" name="矩形 83"/>
          <p:cNvSpPr/>
          <p:nvPr/>
        </p:nvSpPr>
        <p:spPr>
          <a:xfrm>
            <a:off x="6033659" y="4025504"/>
            <a:ext cx="1540947"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GB" altLang="zh-CN" sz="800"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14/0/2</a:t>
            </a:r>
            <a:endParaRPr lang="en-US" altLang="zh-CN" sz="700" dirty="0">
              <a:solidFill>
                <a:schemeClr val="tx2"/>
              </a:solidFill>
            </a:endParaRPr>
          </a:p>
        </p:txBody>
      </p:sp>
      <p:sp>
        <p:nvSpPr>
          <p:cNvPr id="85" name="矩形 84"/>
          <p:cNvSpPr/>
          <p:nvPr/>
        </p:nvSpPr>
        <p:spPr>
          <a:xfrm>
            <a:off x="7144805" y="5133598"/>
            <a:ext cx="1613936"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US" altLang="zh-CN" sz="700" b="1"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14/2/2</a:t>
            </a:r>
            <a:endParaRPr lang="en-US" altLang="zh-CN" sz="700" dirty="0">
              <a:solidFill>
                <a:schemeClr val="tx2"/>
              </a:solidFill>
            </a:endParaRPr>
          </a:p>
        </p:txBody>
      </p:sp>
      <p:sp>
        <p:nvSpPr>
          <p:cNvPr id="86" name="矩形 85"/>
          <p:cNvSpPr/>
          <p:nvPr/>
        </p:nvSpPr>
        <p:spPr>
          <a:xfrm>
            <a:off x="6331975" y="6090826"/>
            <a:ext cx="1625660" cy="215444"/>
          </a:xfrm>
          <a:prstGeom prst="rect">
            <a:avLst/>
          </a:prstGeom>
        </p:spPr>
        <p:txBody>
          <a:bodyPr wrap="square">
            <a:spAutoFit/>
          </a:bodyPr>
          <a:lstStyle/>
          <a:p>
            <a:pPr marL="0" lvl="1" indent="0">
              <a:buClr>
                <a:srgbClr val="C00000"/>
              </a:buClr>
              <a:buNone/>
            </a:pPr>
            <a:r>
              <a:rPr lang="en-US" altLang="zh-CN" sz="700" b="1" dirty="0" smtClean="0">
                <a:solidFill>
                  <a:schemeClr val="tx2"/>
                </a:solidFill>
              </a:rPr>
              <a:t>Replace </a:t>
            </a:r>
            <a:r>
              <a:rPr lang="en-GB" altLang="zh-CN" sz="800" dirty="0" smtClean="0">
                <a:solidFill>
                  <a:srgbClr val="FF0000"/>
                </a:solidFill>
              </a:rPr>
              <a:t>50</a:t>
            </a:r>
            <a:r>
              <a:rPr lang="en-GB" sz="800" dirty="0" smtClean="0">
                <a:solidFill>
                  <a:srgbClr val="FF0000"/>
                </a:solidFill>
              </a:rPr>
              <a:t>/0/0 with </a:t>
            </a:r>
            <a:r>
              <a:rPr lang="en-US" sz="800" dirty="0">
                <a:solidFill>
                  <a:srgbClr val="FF0000"/>
                </a:solidFill>
              </a:rPr>
              <a:t>/</a:t>
            </a:r>
            <a:r>
              <a:rPr lang="en-US" sz="800" dirty="0" smtClean="0">
                <a:solidFill>
                  <a:srgbClr val="FF0000"/>
                </a:solidFill>
              </a:rPr>
              <a:t>14/1/2</a:t>
            </a:r>
            <a:endParaRPr lang="en-US" altLang="zh-CN" sz="700" dirty="0">
              <a:solidFill>
                <a:schemeClr val="tx2"/>
              </a:solidFill>
            </a:endParaRPr>
          </a:p>
        </p:txBody>
      </p:sp>
      <p:cxnSp>
        <p:nvCxnSpPr>
          <p:cNvPr id="87" name="直接箭头连接符 86"/>
          <p:cNvCxnSpPr/>
          <p:nvPr/>
        </p:nvCxnSpPr>
        <p:spPr bwMode="auto">
          <a:xfrm flipH="1">
            <a:off x="5135235" y="5336351"/>
            <a:ext cx="527105" cy="15718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0" name="直接箭头连接符 89"/>
          <p:cNvCxnSpPr/>
          <p:nvPr/>
        </p:nvCxnSpPr>
        <p:spPr bwMode="auto">
          <a:xfrm flipH="1" flipV="1">
            <a:off x="4857380" y="5635284"/>
            <a:ext cx="261363" cy="40734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3" name="直接箭头连接符 92"/>
          <p:cNvCxnSpPr/>
          <p:nvPr/>
        </p:nvCxnSpPr>
        <p:spPr bwMode="auto">
          <a:xfrm flipH="1" flipV="1">
            <a:off x="3655785" y="5015297"/>
            <a:ext cx="963171" cy="54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96" name="直接箭头连接符 95"/>
          <p:cNvCxnSpPr/>
          <p:nvPr/>
        </p:nvCxnSpPr>
        <p:spPr bwMode="auto">
          <a:xfrm flipH="1">
            <a:off x="3039479" y="5032084"/>
            <a:ext cx="364184" cy="28455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08" name="直接箭头连接符 107"/>
          <p:cNvCxnSpPr/>
          <p:nvPr/>
        </p:nvCxnSpPr>
        <p:spPr bwMode="auto">
          <a:xfrm flipH="1">
            <a:off x="3092106" y="5113333"/>
            <a:ext cx="365468" cy="29329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6" name="直接箭头连接符 115"/>
          <p:cNvCxnSpPr/>
          <p:nvPr/>
        </p:nvCxnSpPr>
        <p:spPr bwMode="auto">
          <a:xfrm flipH="1">
            <a:off x="3148667" y="5141654"/>
            <a:ext cx="403131" cy="32168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18" name="直接箭头连接符 117"/>
          <p:cNvCxnSpPr/>
          <p:nvPr/>
        </p:nvCxnSpPr>
        <p:spPr bwMode="auto">
          <a:xfrm flipH="1" flipV="1">
            <a:off x="3668264" y="5113333"/>
            <a:ext cx="950692" cy="52195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2" name="直接箭头连接符 121"/>
          <p:cNvCxnSpPr/>
          <p:nvPr/>
        </p:nvCxnSpPr>
        <p:spPr bwMode="auto">
          <a:xfrm flipH="1">
            <a:off x="4438358" y="4294999"/>
            <a:ext cx="1005179" cy="261041"/>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3" name="直接箭头连接符 122"/>
          <p:cNvCxnSpPr/>
          <p:nvPr/>
        </p:nvCxnSpPr>
        <p:spPr bwMode="auto">
          <a:xfrm flipH="1">
            <a:off x="3700480" y="4725673"/>
            <a:ext cx="343466" cy="149898"/>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5" name="直接箭头连接符 124"/>
          <p:cNvCxnSpPr/>
          <p:nvPr/>
        </p:nvCxnSpPr>
        <p:spPr bwMode="auto">
          <a:xfrm flipH="1" flipV="1">
            <a:off x="1882384" y="5406629"/>
            <a:ext cx="823821" cy="12186"/>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8" name="直接箭头连接符 127"/>
          <p:cNvCxnSpPr/>
          <p:nvPr/>
        </p:nvCxnSpPr>
        <p:spPr bwMode="auto">
          <a:xfrm flipH="1">
            <a:off x="1882384" y="5493534"/>
            <a:ext cx="82382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129" name="直接箭头连接符 128"/>
          <p:cNvCxnSpPr/>
          <p:nvPr/>
        </p:nvCxnSpPr>
        <p:spPr bwMode="auto">
          <a:xfrm flipH="1">
            <a:off x="1882384" y="5597506"/>
            <a:ext cx="84107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0" name="矩形 9"/>
          <p:cNvSpPr/>
          <p:nvPr/>
        </p:nvSpPr>
        <p:spPr>
          <a:xfrm>
            <a:off x="1574401" y="2348020"/>
            <a:ext cx="2664087" cy="523220"/>
          </a:xfrm>
          <a:prstGeom prst="rect">
            <a:avLst/>
          </a:prstGeom>
          <a:solidFill>
            <a:schemeClr val="bg2">
              <a:lumMod val="20000"/>
              <a:lumOff val="80000"/>
            </a:schemeClr>
          </a:solidFill>
          <a:ln>
            <a:solidFill>
              <a:schemeClr val="accent1">
                <a:lumMod val="20000"/>
                <a:lumOff val="80000"/>
              </a:schemeClr>
            </a:solidFill>
          </a:ln>
        </p:spPr>
        <p:txBody>
          <a:bodyPr wrap="square">
            <a:spAutoFit/>
          </a:bodyPr>
          <a:lstStyle/>
          <a:p>
            <a:pPr marL="0" lvl="1" indent="0">
              <a:buClr>
                <a:srgbClr val="C00000"/>
              </a:buClr>
              <a:buNone/>
            </a:pPr>
            <a:r>
              <a:rPr lang="en-US" altLang="zh-CN" sz="1400" b="1" dirty="0"/>
              <a:t>Req</a:t>
            </a:r>
            <a:r>
              <a:rPr lang="en-US" altLang="zh-CN" sz="1400" dirty="0"/>
              <a:t>: GET coap://</a:t>
            </a:r>
            <a:r>
              <a:rPr lang="en-GB" sz="1400" dirty="0"/>
              <a:t>50/0</a:t>
            </a:r>
            <a:r>
              <a:rPr lang="en-US" sz="1400" dirty="0"/>
              <a:t>/0</a:t>
            </a:r>
            <a:endParaRPr lang="en-US" altLang="zh-CN" sz="1400" dirty="0"/>
          </a:p>
          <a:p>
            <a:pPr marL="0" lvl="1" indent="0">
              <a:buClr>
                <a:srgbClr val="C00000"/>
              </a:buClr>
              <a:buNone/>
            </a:pPr>
            <a:r>
              <a:rPr lang="en-US" altLang="zh-CN" sz="1400" b="1" dirty="0"/>
              <a:t>HOST URI </a:t>
            </a:r>
            <a:r>
              <a:rPr lang="en-US" altLang="zh-CN" sz="1400" dirty="0"/>
              <a:t>: 224.0.1.3:24; </a:t>
            </a:r>
          </a:p>
        </p:txBody>
      </p:sp>
    </p:spTree>
    <p:extLst>
      <p:ext uri="{BB962C8B-B14F-4D97-AF65-F5344CB8AC3E}">
        <p14:creationId xmlns:p14="http://schemas.microsoft.com/office/powerpoint/2010/main" val="1155579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sp>
        <p:nvSpPr>
          <p:cNvPr id="8195" name="Rectangle 5"/>
          <p:cNvSpPr>
            <a:spLocks noGrp="1" noChangeArrowheads="1"/>
          </p:cNvSpPr>
          <p:nvPr>
            <p:ph type="body" idx="1"/>
          </p:nvPr>
        </p:nvSpPr>
        <p:spPr>
          <a:xfrm>
            <a:off x="33337" y="1149350"/>
            <a:ext cx="9220200" cy="423936"/>
          </a:xfrm>
        </p:spPr>
        <p:txBody>
          <a:bodyPr>
            <a:normAutofit lnSpcReduction="10000"/>
          </a:bodyPr>
          <a:lstStyle/>
          <a:p>
            <a:pPr>
              <a:buClr>
                <a:srgbClr val="C00000"/>
              </a:buClr>
              <a:buFont typeface="Wingdings" panose="05000000000000000000" pitchFamily="2" charset="2"/>
              <a:buChar char="q"/>
            </a:pPr>
            <a:r>
              <a:rPr lang="en-GB" sz="2400" b="1" dirty="0" smtClean="0"/>
              <a:t> Proposed Object &amp; Description</a:t>
            </a:r>
            <a:r>
              <a:rPr lang="en-GB" sz="2400" b="1" dirty="0" smtClean="0">
                <a:ea typeface="Times New Roman" panose="02020603050405020304" pitchFamily="18" charset="0"/>
                <a:cs typeface="Times New Roman" panose="02020603050405020304" pitchFamily="18" charset="0"/>
              </a:rPr>
              <a:t>: </a:t>
            </a:r>
          </a:p>
          <a:p>
            <a:pPr lvl="1">
              <a:buClr>
                <a:srgbClr val="C00000"/>
              </a:buClr>
              <a:buFont typeface="Wingdings" panose="05000000000000000000" pitchFamily="2" charset="2"/>
              <a:buChar char="q"/>
            </a:pPr>
            <a:endParaRPr lang="en-GB" altLang="en-US" sz="1600" b="1" dirty="0"/>
          </a:p>
          <a:p>
            <a:pPr marL="225425" lvl="1" indent="0">
              <a:buClr>
                <a:srgbClr val="C00000"/>
              </a:buClr>
              <a:buNone/>
            </a:pPr>
            <a:endParaRPr lang="en-GB" sz="1600" b="1" dirty="0"/>
          </a:p>
        </p:txBody>
      </p:sp>
      <p:graphicFrame>
        <p:nvGraphicFramePr>
          <p:cNvPr id="4" name="表格 3"/>
          <p:cNvGraphicFramePr>
            <a:graphicFrameLocks noGrp="1"/>
          </p:cNvGraphicFramePr>
          <p:nvPr>
            <p:extLst>
              <p:ext uri="{D42A27DB-BD31-4B8C-83A1-F6EECF244321}">
                <p14:modId xmlns:p14="http://schemas.microsoft.com/office/powerpoint/2010/main" val="1567813216"/>
              </p:ext>
            </p:extLst>
          </p:nvPr>
        </p:nvGraphicFramePr>
        <p:xfrm>
          <a:off x="302360" y="2520950"/>
          <a:ext cx="8185148" cy="1854892"/>
        </p:xfrm>
        <a:graphic>
          <a:graphicData uri="http://schemas.openxmlformats.org/drawingml/2006/table">
            <a:tbl>
              <a:tblPr/>
              <a:tblGrid>
                <a:gridCol w="264377"/>
                <a:gridCol w="1291372"/>
                <a:gridCol w="834171"/>
                <a:gridCol w="762000"/>
                <a:gridCol w="838200"/>
                <a:gridCol w="533400"/>
                <a:gridCol w="3661628"/>
              </a:tblGrid>
              <a:tr h="253008">
                <a:tc>
                  <a:txBody>
                    <a:bodyPr/>
                    <a:lstStyle/>
                    <a:p>
                      <a:pPr algn="just">
                        <a:spcBef>
                          <a:spcPts val="600"/>
                        </a:spcBef>
                        <a:spcAft>
                          <a:spcPts val="300"/>
                        </a:spcAft>
                      </a:pPr>
                      <a:r>
                        <a:rPr lang="en-US" sz="1200" b="1" kern="100" dirty="0">
                          <a:solidFill>
                            <a:srgbClr val="000000"/>
                          </a:solidFill>
                          <a:latin typeface="Arial"/>
                          <a:ea typeface="宋体"/>
                          <a:cs typeface="Times New Roman"/>
                        </a:rPr>
                        <a:t>ID</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Name</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Operations</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a:solidFill>
                            <a:srgbClr val="000000"/>
                          </a:solidFill>
                          <a:latin typeface="Arial"/>
                          <a:ea typeface="宋体"/>
                          <a:cs typeface="Times New Roman"/>
                        </a:rPr>
                        <a:t>Instances</a:t>
                      </a:r>
                      <a:endParaRPr lang="zh-CN" sz="1200" kern="10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Mandatory</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Type</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200" b="1" kern="100" dirty="0">
                          <a:solidFill>
                            <a:srgbClr val="000000"/>
                          </a:solidFill>
                          <a:latin typeface="Arial"/>
                          <a:ea typeface="宋体"/>
                          <a:cs typeface="Times New Roman"/>
                        </a:rPr>
                        <a:t>Description</a:t>
                      </a:r>
                      <a:endParaRPr lang="zh-CN" sz="1200" kern="100" dirty="0">
                        <a:latin typeface="Calibri"/>
                        <a:ea typeface="宋体"/>
                        <a:cs typeface="Times New Roman"/>
                      </a:endParaRPr>
                    </a:p>
                  </a:txBody>
                  <a:tcPr marL="6523" marR="6523" marT="6523" marB="65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661392">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0</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fanOutPoint</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Single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optional</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dirty="0" smtClean="0">
                          <a:solidFill>
                            <a:srgbClr val="FF0000"/>
                          </a:solidFill>
                          <a:latin typeface="+mn-lt"/>
                          <a:ea typeface="宋体"/>
                          <a:cs typeface="Times New Roman"/>
                        </a:rPr>
                        <a:t>virtual</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marR="0" indent="0" algn="just" defTabSz="767822" rtl="0" eaLnBrk="1" fontAlgn="auto" latinLnBrk="0" hangingPunct="1">
                        <a:lnSpc>
                          <a:spcPct val="100000"/>
                        </a:lnSpc>
                        <a:spcBef>
                          <a:spcPts val="600"/>
                        </a:spcBef>
                        <a:spcAft>
                          <a:spcPts val="300"/>
                        </a:spcAft>
                        <a:buClrTx/>
                        <a:buSzTx/>
                        <a:buFontTx/>
                        <a:buNone/>
                        <a:tabLst/>
                        <a:defRPr/>
                      </a:pPr>
                      <a:r>
                        <a:rPr lang="en-US" altLang="zh-CN" sz="1200" kern="100" baseline="0" dirty="0" smtClean="0">
                          <a:solidFill>
                            <a:schemeClr val="tx1"/>
                          </a:solidFill>
                          <a:latin typeface="Arial"/>
                          <a:ea typeface="宋体"/>
                          <a:cs typeface="Times New Roman"/>
                        </a:rPr>
                        <a:t>When this resource is accessed, the client shall replace the requested path with LocalMemPath, and then enhance the request</a:t>
                      </a:r>
                      <a:endParaRPr lang="zh-CN" sz="1200" kern="100" baseline="0" dirty="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1696">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1</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LocalMemPath</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multiple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optional</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dirty="0" smtClean="0">
                          <a:solidFill>
                            <a:srgbClr val="000000"/>
                          </a:solidFill>
                          <a:latin typeface="Arial"/>
                          <a:ea typeface="宋体"/>
                          <a:cs typeface="Times New Roman"/>
                        </a:rPr>
                        <a:t>string</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path</a:t>
                      </a:r>
                      <a:r>
                        <a:rPr lang="en-US" altLang="zh-CN" sz="1200" kern="100" baseline="0" dirty="0" smtClean="0">
                          <a:solidFill>
                            <a:srgbClr val="000000"/>
                          </a:solidFill>
                          <a:latin typeface="Arial"/>
                          <a:ea typeface="宋体"/>
                          <a:cs typeface="Times New Roman"/>
                        </a:rPr>
                        <a:t> of the member on this client</a:t>
                      </a:r>
                      <a:r>
                        <a:rPr lang="zh-CN" altLang="en-US" sz="1200" kern="100" dirty="0" smtClean="0">
                          <a:solidFill>
                            <a:srgbClr val="000000"/>
                          </a:solidFill>
                          <a:latin typeface="Arial"/>
                          <a:ea typeface="宋体"/>
                          <a:cs typeface="Times New Roman"/>
                        </a:rPr>
                        <a:t>：</a:t>
                      </a:r>
                      <a:r>
                        <a:rPr lang="en-US" altLang="zh-CN" sz="1200" kern="100" dirty="0" smtClean="0">
                          <a:solidFill>
                            <a:srgbClr val="000000"/>
                          </a:solidFill>
                          <a:latin typeface="Arial"/>
                          <a:ea typeface="宋体"/>
                          <a:cs typeface="Times New Roman"/>
                        </a:rPr>
                        <a:t>objectID/</a:t>
                      </a:r>
                      <a:r>
                        <a:rPr lang="en-US" altLang="zh-CN" sz="1200" kern="100" dirty="0" err="1" smtClean="0">
                          <a:solidFill>
                            <a:srgbClr val="000000"/>
                          </a:solidFill>
                          <a:latin typeface="Arial"/>
                          <a:ea typeface="宋体"/>
                          <a:cs typeface="Times New Roman"/>
                        </a:rPr>
                        <a:t>objectInstanceID</a:t>
                      </a:r>
                      <a:r>
                        <a:rPr lang="en-US" altLang="zh-CN" sz="1200" kern="100" dirty="0" smtClean="0">
                          <a:solidFill>
                            <a:srgbClr val="000000"/>
                          </a:solidFill>
                          <a:latin typeface="Arial"/>
                          <a:ea typeface="宋体"/>
                          <a:cs typeface="Times New Roman"/>
                        </a:rPr>
                        <a:t>[/resourceID]</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r h="131696">
                <a:tc>
                  <a:txBody>
                    <a:bodyPr/>
                    <a:lstStyle/>
                    <a:p>
                      <a:pPr marL="0" algn="just" defTabSz="767822" rtl="0" eaLnBrk="1" latinLnBrk="0" hangingPunct="1">
                        <a:spcBef>
                          <a:spcPts val="600"/>
                        </a:spcBef>
                        <a:spcAft>
                          <a:spcPts val="300"/>
                        </a:spcAft>
                      </a:pPr>
                      <a:r>
                        <a:rPr lang="en-US" altLang="zh-CN" sz="1200" kern="100" dirty="0" smtClean="0">
                          <a:solidFill>
                            <a:srgbClr val="000000"/>
                          </a:solidFill>
                          <a:latin typeface="Arial"/>
                          <a:ea typeface="宋体"/>
                          <a:cs typeface="Times New Roman"/>
                        </a:rPr>
                        <a:t>2</a:t>
                      </a:r>
                      <a:endParaRPr lang="zh-CN" sz="1200" kern="10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multicastAddress</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RW</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Signle</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rgbClr val="000000"/>
                          </a:solidFill>
                          <a:latin typeface="Arial"/>
                          <a:ea typeface="宋体"/>
                          <a:cs typeface="Times New Roman"/>
                        </a:rPr>
                        <a:t>Mandatory</a:t>
                      </a:r>
                      <a:endParaRPr lang="zh-CN" sz="1200" kern="100" baseline="0" dirty="0">
                        <a:solidFill>
                          <a:srgbClr val="000000"/>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sz="1200" kern="100" baseline="0" dirty="0" smtClean="0">
                          <a:solidFill>
                            <a:schemeClr val="tx1"/>
                          </a:solidFill>
                          <a:latin typeface="Arial"/>
                          <a:ea typeface="宋体"/>
                          <a:cs typeface="Times New Roman"/>
                        </a:rPr>
                        <a:t>string</a:t>
                      </a:r>
                      <a:endParaRPr lang="zh-CN" sz="1200" kern="100" baseline="0" dirty="0">
                        <a:solidFill>
                          <a:schemeClr val="tx1"/>
                        </a:solidFill>
                        <a:latin typeface="Arial"/>
                        <a:ea typeface="宋体"/>
                        <a:cs typeface="Times New Roman"/>
                      </a:endParaRP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marL="0" algn="just" defTabSz="767822" rtl="0" eaLnBrk="1" latinLnBrk="0" hangingPunct="1">
                        <a:spcBef>
                          <a:spcPts val="600"/>
                        </a:spcBef>
                        <a:spcAft>
                          <a:spcPts val="300"/>
                        </a:spcAft>
                      </a:pPr>
                      <a:r>
                        <a:rPr lang="en-US" altLang="zh-CN" sz="1200" kern="100" baseline="0" dirty="0" smtClean="0">
                          <a:solidFill>
                            <a:schemeClr val="tx1"/>
                          </a:solidFill>
                          <a:latin typeface="Arial"/>
                          <a:ea typeface="宋体"/>
                          <a:cs typeface="Times New Roman"/>
                        </a:rPr>
                        <a:t>IP multicast address : port  associated with the multicast group, and when client create this object instance, this device shall join this IP multicast group</a:t>
                      </a:r>
                    </a:p>
                  </a:txBody>
                  <a:tcPr marL="6523" marR="6523" marT="6523" marB="65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816462"/>
              </p:ext>
            </p:extLst>
          </p:nvPr>
        </p:nvGraphicFramePr>
        <p:xfrm>
          <a:off x="302360" y="1731225"/>
          <a:ext cx="8189176" cy="534064"/>
        </p:xfrm>
        <a:graphic>
          <a:graphicData uri="http://schemas.openxmlformats.org/drawingml/2006/table">
            <a:tbl>
              <a:tblPr/>
              <a:tblGrid>
                <a:gridCol w="1593868"/>
                <a:gridCol w="1648827"/>
                <a:gridCol w="1648827"/>
                <a:gridCol w="1648827"/>
                <a:gridCol w="1648827"/>
              </a:tblGrid>
              <a:tr h="235286">
                <a:tc>
                  <a:txBody>
                    <a:bodyPr/>
                    <a:lstStyle/>
                    <a:p>
                      <a:pPr algn="just">
                        <a:spcBef>
                          <a:spcPts val="600"/>
                        </a:spcBef>
                        <a:spcAft>
                          <a:spcPts val="300"/>
                        </a:spcAft>
                      </a:pPr>
                      <a:r>
                        <a:rPr lang="en-US" sz="1050" b="1" kern="100" dirty="0">
                          <a:solidFill>
                            <a:srgbClr val="000000"/>
                          </a:solidFill>
                          <a:latin typeface="Arial"/>
                          <a:ea typeface="宋体"/>
                          <a:cs typeface="Times New Roman"/>
                        </a:rPr>
                        <a:t>Name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Object ID</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Instances</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dirty="0">
                          <a:solidFill>
                            <a:srgbClr val="000000"/>
                          </a:solidFill>
                          <a:latin typeface="Arial"/>
                          <a:ea typeface="宋体"/>
                          <a:cs typeface="Times New Roman"/>
                        </a:rPr>
                        <a:t>Mandatory</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c>
                  <a:txBody>
                    <a:bodyPr/>
                    <a:lstStyle/>
                    <a:p>
                      <a:pPr algn="just">
                        <a:spcBef>
                          <a:spcPts val="600"/>
                        </a:spcBef>
                        <a:spcAft>
                          <a:spcPts val="300"/>
                        </a:spcAft>
                      </a:pPr>
                      <a:r>
                        <a:rPr lang="en-US" sz="1050" b="1" kern="100">
                          <a:solidFill>
                            <a:srgbClr val="000000"/>
                          </a:solidFill>
                          <a:latin typeface="Arial"/>
                          <a:ea typeface="宋体"/>
                          <a:cs typeface="Times New Roman"/>
                        </a:rPr>
                        <a:t>Object URN</a:t>
                      </a:r>
                      <a:endParaRPr lang="zh-CN" sz="1050" kern="10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BCBCB"/>
                    </a:solidFill>
                  </a:tcPr>
                </a:tc>
              </a:tr>
              <a:tr h="298778">
                <a:tc>
                  <a:txBody>
                    <a:bodyPr/>
                    <a:lstStyle/>
                    <a:p>
                      <a:pPr algn="just">
                        <a:spcBef>
                          <a:spcPts val="600"/>
                        </a:spcBef>
                        <a:spcAft>
                          <a:spcPts val="300"/>
                        </a:spcAft>
                      </a:pPr>
                      <a:r>
                        <a:rPr lang="en-US" altLang="zh-CN" sz="1050" dirty="0" smtClean="0">
                          <a:solidFill>
                            <a:schemeClr val="tx1"/>
                          </a:solidFill>
                          <a:latin typeface="微软雅黑" pitchFamily="34" charset="-122"/>
                          <a:ea typeface="微软雅黑" pitchFamily="34" charset="-122"/>
                        </a:rPr>
                        <a:t>Group Multicast</a:t>
                      </a:r>
                      <a:endParaRPr lang="zh-CN" sz="1050" kern="100" dirty="0">
                        <a:solidFill>
                          <a:schemeClr val="tx1"/>
                        </a:solidFill>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solidFill>
                            <a:srgbClr val="000000"/>
                          </a:solidFill>
                          <a:latin typeface="Arial"/>
                          <a:ea typeface="宋体"/>
                          <a:cs typeface="Times New Roman"/>
                        </a:rPr>
                        <a:t>50?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altLang="zh-CN" sz="1050" kern="100" dirty="0" smtClean="0">
                          <a:latin typeface="Calibri"/>
                          <a:ea typeface="宋体"/>
                          <a:cs typeface="Times New Roman"/>
                        </a:rPr>
                        <a:t>multiple</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a:solidFill>
                            <a:srgbClr val="000000"/>
                          </a:solidFill>
                          <a:latin typeface="Arial"/>
                          <a:ea typeface="宋体"/>
                          <a:cs typeface="Times New Roman"/>
                        </a:rPr>
                        <a:t>Optional</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Bef>
                          <a:spcPts val="600"/>
                        </a:spcBef>
                        <a:spcAft>
                          <a:spcPts val="300"/>
                        </a:spcAft>
                      </a:pPr>
                      <a:r>
                        <a:rPr lang="en-US" sz="1050" kern="100" dirty="0" smtClean="0">
                          <a:latin typeface="Arial"/>
                          <a:ea typeface="宋体"/>
                          <a:cs typeface="Times New Roman"/>
                        </a:rPr>
                        <a:t>urn:oma:lwm2m:</a:t>
                      </a:r>
                      <a:r>
                        <a:rPr lang="en-US" altLang="zh-CN" sz="1050" kern="100" dirty="0" smtClean="0">
                          <a:latin typeface="Arial"/>
                          <a:ea typeface="宋体"/>
                          <a:cs typeface="Times New Roman"/>
                        </a:rPr>
                        <a:t>oma</a:t>
                      </a:r>
                      <a:r>
                        <a:rPr lang="en-US" sz="1050" kern="100" dirty="0" smtClean="0">
                          <a:latin typeface="Arial"/>
                          <a:ea typeface="宋体"/>
                          <a:cs typeface="Times New Roman"/>
                        </a:rPr>
                        <a:t>:50?</a:t>
                      </a:r>
                      <a:endParaRPr lang="zh-CN" sz="1050" kern="100" dirty="0">
                        <a:latin typeface="Calibri"/>
                        <a:ea typeface="宋体"/>
                        <a:cs typeface="Times New Roman"/>
                      </a:endParaRPr>
                    </a:p>
                  </a:txBody>
                  <a:tcPr marL="9525" marR="9525" marT="9525" marB="9525"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矩形 5"/>
          <p:cNvSpPr/>
          <p:nvPr/>
        </p:nvSpPr>
        <p:spPr>
          <a:xfrm>
            <a:off x="302360" y="4502150"/>
            <a:ext cx="8185148" cy="830997"/>
          </a:xfrm>
          <a:prstGeom prst="rect">
            <a:avLst/>
          </a:prstGeom>
          <a:solidFill>
            <a:srgbClr val="EAEAEA"/>
          </a:solidFill>
        </p:spPr>
        <p:style>
          <a:lnRef idx="2">
            <a:schemeClr val="accent5"/>
          </a:lnRef>
          <a:fillRef idx="1">
            <a:schemeClr val="lt1"/>
          </a:fillRef>
          <a:effectRef idx="0">
            <a:schemeClr val="accent5"/>
          </a:effectRef>
          <a:fontRef idx="minor">
            <a:schemeClr val="dk1"/>
          </a:fontRef>
        </p:style>
        <p:txBody>
          <a:bodyPr wrap="square">
            <a:spAutoFit/>
          </a:bodyPr>
          <a:lstStyle/>
          <a:p>
            <a:r>
              <a:rPr lang="en-US" altLang="zh-CN" sz="1600" dirty="0" smtClean="0"/>
              <a:t>Note:</a:t>
            </a:r>
            <a:r>
              <a:rPr lang="zh-CN" altLang="en-US" sz="1600" dirty="0"/>
              <a:t> </a:t>
            </a:r>
            <a:r>
              <a:rPr lang="en-US" altLang="zh-CN" sz="1600" dirty="0" smtClean="0"/>
              <a:t>When the object of the member </a:t>
            </a:r>
            <a:r>
              <a:rPr lang="en-US" altLang="zh-CN" sz="1600" dirty="0"/>
              <a:t>supports multiple object instance</a:t>
            </a:r>
            <a:r>
              <a:rPr lang="en-US" altLang="zh-CN" sz="1600" dirty="0" smtClean="0"/>
              <a:t>, the Group Multicast object instance ID must be assigned by the server to make sure they are same on each device in the multicast group, </a:t>
            </a:r>
            <a:r>
              <a:rPr lang="en-US" altLang="zh-CN" sz="1600" dirty="0"/>
              <a:t>to provide a same path to LwM2M </a:t>
            </a:r>
            <a:r>
              <a:rPr lang="en-US" altLang="zh-CN" sz="1600" dirty="0" smtClean="0"/>
              <a:t>server by the fanOutPoint resource. </a:t>
            </a:r>
            <a:endParaRPr lang="zh-CN" altLang="en-US" sz="1600" dirty="0"/>
          </a:p>
        </p:txBody>
      </p:sp>
    </p:spTree>
    <p:extLst>
      <p:ext uri="{BB962C8B-B14F-4D97-AF65-F5344CB8AC3E}">
        <p14:creationId xmlns:p14="http://schemas.microsoft.com/office/powerpoint/2010/main" val="257662100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Grp="1" noChangeArrowheads="1"/>
          </p:cNvSpPr>
          <p:nvPr>
            <p:ph type="title" idx="4294967295"/>
          </p:nvPr>
        </p:nvSpPr>
        <p:spPr>
          <a:xfrm>
            <a:off x="306388" y="233363"/>
            <a:ext cx="8748712" cy="703262"/>
          </a:xfrm>
        </p:spPr>
        <p:txBody>
          <a:bodyPr/>
          <a:lstStyle/>
          <a:p>
            <a:r>
              <a:rPr lang="fr-FR" altLang="en-US" sz="2800" dirty="0" smtClean="0">
                <a:ea typeface="ＭＳ Ｐゴシック" panose="020B0600070205080204" pitchFamily="34" charset="-128"/>
              </a:rPr>
              <a:t>Progress on group multicast </a:t>
            </a:r>
            <a:r>
              <a:rPr lang="en-US" altLang="zh-CN" sz="2800" dirty="0" smtClean="0">
                <a:ea typeface="ＭＳ Ｐゴシック" panose="020B0600070205080204" pitchFamily="34" charset="-128"/>
              </a:rPr>
              <a:t>communication</a:t>
            </a:r>
            <a:endParaRPr lang="en-GB" altLang="en-US" sz="1600" dirty="0"/>
          </a:p>
        </p:txBody>
      </p:sp>
      <p:graphicFrame>
        <p:nvGraphicFramePr>
          <p:cNvPr id="7" name="对象 6"/>
          <p:cNvGraphicFramePr>
            <a:graphicFrameLocks noChangeAspect="1"/>
          </p:cNvGraphicFramePr>
          <p:nvPr>
            <p:extLst>
              <p:ext uri="{D42A27DB-BD31-4B8C-83A1-F6EECF244321}">
                <p14:modId xmlns:p14="http://schemas.microsoft.com/office/powerpoint/2010/main" val="1260873669"/>
              </p:ext>
            </p:extLst>
          </p:nvPr>
        </p:nvGraphicFramePr>
        <p:xfrm>
          <a:off x="642937" y="1530350"/>
          <a:ext cx="3917949" cy="1981200"/>
        </p:xfrm>
        <a:graphic>
          <a:graphicData uri="http://schemas.openxmlformats.org/presentationml/2006/ole">
            <mc:AlternateContent xmlns:mc="http://schemas.openxmlformats.org/markup-compatibility/2006">
              <mc:Choice xmlns:v="urn:schemas-microsoft-com:vml" Requires="v">
                <p:oleObj spid="_x0000_s1051" r:id="rId4" imgW="10277550" imgH="7448640" progId="Visio.Drawing.15">
                  <p:embed/>
                </p:oleObj>
              </mc:Choice>
              <mc:Fallback>
                <p:oleObj r:id="rId4" imgW="10277550" imgH="7448640" progId="Visio.Drawing.15">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2937" y="1530350"/>
                        <a:ext cx="3917949" cy="1981200"/>
                      </a:xfrm>
                      <a:prstGeom prst="rect">
                        <a:avLst/>
                      </a:prstGeom>
                      <a:noFill/>
                    </p:spPr>
                  </p:pic>
                </p:oleObj>
              </mc:Fallback>
            </mc:AlternateContent>
          </a:graphicData>
        </a:graphic>
      </p:graphicFrame>
      <p:sp>
        <p:nvSpPr>
          <p:cNvPr id="11" name="Rectangle 5"/>
          <p:cNvSpPr txBox="1">
            <a:spLocks noChangeArrowheads="1"/>
          </p:cNvSpPr>
          <p:nvPr/>
        </p:nvSpPr>
        <p:spPr bwMode="auto">
          <a:xfrm>
            <a:off x="188516" y="1027067"/>
            <a:ext cx="8984456" cy="468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rmAutofit fontScale="92500"/>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GB" sz="2600" b="1" dirty="0">
                <a:solidFill>
                  <a:srgbClr val="000066"/>
                </a:solidFill>
              </a:rPr>
              <a:t> </a:t>
            </a:r>
            <a:r>
              <a:rPr lang="en-US" altLang="zh-CN" sz="2000" dirty="0" smtClean="0">
                <a:solidFill>
                  <a:srgbClr val="000066"/>
                </a:solidFill>
              </a:rPr>
              <a:t>The relationship between the LwM2M Gateway group and the group multicast in this proposal</a:t>
            </a:r>
            <a:endParaRPr lang="en-US" altLang="en-US" sz="2000" dirty="0" smtClean="0">
              <a:solidFill>
                <a:srgbClr val="000066"/>
              </a:solidFill>
            </a:endParaRPr>
          </a:p>
        </p:txBody>
      </p:sp>
      <p:graphicFrame>
        <p:nvGraphicFramePr>
          <p:cNvPr id="10" name="对象 9"/>
          <p:cNvGraphicFramePr>
            <a:graphicFrameLocks noChangeAspect="1"/>
          </p:cNvGraphicFramePr>
          <p:nvPr>
            <p:extLst>
              <p:ext uri="{D42A27DB-BD31-4B8C-83A1-F6EECF244321}">
                <p14:modId xmlns:p14="http://schemas.microsoft.com/office/powerpoint/2010/main" val="3277200490"/>
              </p:ext>
            </p:extLst>
          </p:nvPr>
        </p:nvGraphicFramePr>
        <p:xfrm>
          <a:off x="4697411" y="1530349"/>
          <a:ext cx="4070351" cy="1905001"/>
        </p:xfrm>
        <a:graphic>
          <a:graphicData uri="http://schemas.openxmlformats.org/presentationml/2006/ole">
            <mc:AlternateContent xmlns:mc="http://schemas.openxmlformats.org/markup-compatibility/2006">
              <mc:Choice xmlns:v="urn:schemas-microsoft-com:vml" Requires="v">
                <p:oleObj spid="_x0000_s1052" r:id="rId6" imgW="8676170" imgH="2438310" progId="Visio.Drawing.11">
                  <p:embed/>
                </p:oleObj>
              </mc:Choice>
              <mc:Fallback>
                <p:oleObj r:id="rId6" imgW="8676170" imgH="2438310" progId="Visio.Drawing.11">
                  <p:embed/>
                  <p:pic>
                    <p:nvPicPr>
                      <p:cNvPr id="0" name="Object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7411" y="1530349"/>
                        <a:ext cx="4070351" cy="1905001"/>
                      </a:xfrm>
                      <a:prstGeom prst="rect">
                        <a:avLst/>
                      </a:prstGeom>
                      <a:noFill/>
                    </p:spPr>
                  </p:pic>
                </p:oleObj>
              </mc:Fallback>
            </mc:AlternateContent>
          </a:graphicData>
        </a:graphic>
      </p:graphicFrame>
      <p:sp>
        <p:nvSpPr>
          <p:cNvPr id="15" name="Rectangle 5"/>
          <p:cNvSpPr txBox="1">
            <a:spLocks noChangeArrowheads="1"/>
          </p:cNvSpPr>
          <p:nvPr/>
        </p:nvSpPr>
        <p:spPr bwMode="auto">
          <a:xfrm>
            <a:off x="306388" y="3545898"/>
            <a:ext cx="8984456" cy="3166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noAutofit/>
          </a:bodyPr>
          <a:lst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a:lstStyle>
          <a:p>
            <a:pPr marL="111125" lvl="1" indent="-111125">
              <a:buClr>
                <a:srgbClr val="C00000"/>
              </a:buClr>
              <a:buFont typeface="Wingdings" panose="05000000000000000000" pitchFamily="2" charset="2"/>
              <a:buChar char="q"/>
            </a:pPr>
            <a:r>
              <a:rPr lang="en-GB" sz="1800" dirty="0">
                <a:solidFill>
                  <a:schemeClr val="tx1"/>
                </a:solidFill>
              </a:rPr>
              <a:t>The </a:t>
            </a:r>
            <a:r>
              <a:rPr lang="en-US" altLang="zh-CN" sz="1800" dirty="0">
                <a:solidFill>
                  <a:schemeClr val="tx1"/>
                </a:solidFill>
              </a:rPr>
              <a:t>LwM2M Gateway group capability needs </a:t>
            </a:r>
            <a:r>
              <a:rPr lang="en-US" altLang="zh-CN" sz="1800" dirty="0">
                <a:solidFill>
                  <a:srgbClr val="FF0000"/>
                </a:solidFill>
              </a:rPr>
              <a:t>an intermediate device </a:t>
            </a:r>
            <a:r>
              <a:rPr lang="en-US" altLang="zh-CN" sz="1800" dirty="0">
                <a:solidFill>
                  <a:schemeClr val="tx1"/>
                </a:solidFill>
              </a:rPr>
              <a:t>to get the message from the distance LwM2M server </a:t>
            </a:r>
            <a:r>
              <a:rPr lang="en-US" altLang="zh-CN" sz="1800" dirty="0" smtClean="0">
                <a:solidFill>
                  <a:schemeClr val="tx1"/>
                </a:solidFill>
              </a:rPr>
              <a:t>to </a:t>
            </a:r>
            <a:r>
              <a:rPr lang="en-US" altLang="zh-CN" sz="1800" dirty="0" smtClean="0">
                <a:solidFill>
                  <a:schemeClr val="tx1"/>
                </a:solidFill>
              </a:rPr>
              <a:t>the group and </a:t>
            </a:r>
            <a:r>
              <a:rPr lang="en-US" altLang="zh-CN" sz="1800" dirty="0">
                <a:solidFill>
                  <a:schemeClr val="tx1"/>
                </a:solidFill>
              </a:rPr>
              <a:t>forward the message to the devices in the group</a:t>
            </a:r>
            <a:r>
              <a:rPr lang="en-US" altLang="zh-CN" sz="1800" dirty="0" smtClean="0">
                <a:solidFill>
                  <a:schemeClr val="tx1"/>
                </a:solidFill>
              </a:rPr>
              <a:t>. In the smart home, there is often a home gateway connected </a:t>
            </a:r>
            <a:r>
              <a:rPr lang="en-US" altLang="zh-CN" sz="1800" dirty="0" smtClean="0">
                <a:solidFill>
                  <a:schemeClr val="tx1"/>
                </a:solidFill>
              </a:rPr>
              <a:t>a </a:t>
            </a:r>
            <a:r>
              <a:rPr lang="en-US" altLang="zh-CN" sz="1800" dirty="0" smtClean="0">
                <a:solidFill>
                  <a:schemeClr val="tx1"/>
                </a:solidFill>
              </a:rPr>
              <a:t>few devices.</a:t>
            </a:r>
            <a:endParaRPr lang="en-US" altLang="zh-CN" sz="1800" dirty="0">
              <a:solidFill>
                <a:schemeClr val="tx1"/>
              </a:solidFill>
            </a:endParaRPr>
          </a:p>
          <a:p>
            <a:pPr marL="111125" lvl="1" indent="-111125">
              <a:buClr>
                <a:srgbClr val="C00000"/>
              </a:buClr>
              <a:buFont typeface="Wingdings" panose="05000000000000000000" pitchFamily="2" charset="2"/>
              <a:buChar char="q"/>
            </a:pPr>
            <a:r>
              <a:rPr lang="en-GB" sz="1800" dirty="0">
                <a:solidFill>
                  <a:schemeClr val="tx1"/>
                </a:solidFill>
              </a:rPr>
              <a:t> The group multicast capability in this proposal </a:t>
            </a:r>
            <a:r>
              <a:rPr lang="en-GB" sz="1800" dirty="0" smtClean="0">
                <a:solidFill>
                  <a:schemeClr val="tx1"/>
                </a:solidFill>
              </a:rPr>
              <a:t>can, based on IP multicast, make the LwM2M server </a:t>
            </a:r>
            <a:r>
              <a:rPr lang="en-GB" sz="1800" dirty="0" smtClean="0">
                <a:solidFill>
                  <a:srgbClr val="FF0000"/>
                </a:solidFill>
              </a:rPr>
              <a:t>directly</a:t>
            </a:r>
            <a:r>
              <a:rPr lang="en-GB" sz="1800" dirty="0" smtClean="0">
                <a:solidFill>
                  <a:schemeClr val="tx1"/>
                </a:solidFill>
              </a:rPr>
              <a:t> </a:t>
            </a:r>
            <a:r>
              <a:rPr lang="en-GB" sz="1800" dirty="0">
                <a:solidFill>
                  <a:schemeClr val="tx1"/>
                </a:solidFill>
              </a:rPr>
              <a:t>send the message </a:t>
            </a:r>
            <a:r>
              <a:rPr lang="en-GB" sz="1800" dirty="0" smtClean="0">
                <a:solidFill>
                  <a:schemeClr val="tx1"/>
                </a:solidFill>
              </a:rPr>
              <a:t>to </a:t>
            </a:r>
            <a:r>
              <a:rPr lang="en-GB" sz="1800" dirty="0">
                <a:solidFill>
                  <a:schemeClr val="tx1"/>
                </a:solidFill>
              </a:rPr>
              <a:t>the devices in the group </a:t>
            </a:r>
            <a:r>
              <a:rPr lang="en-GB" sz="1800" dirty="0" smtClean="0">
                <a:solidFill>
                  <a:schemeClr val="tx1"/>
                </a:solidFill>
              </a:rPr>
              <a:t>without </a:t>
            </a:r>
            <a:r>
              <a:rPr lang="en-GB" sz="1800" dirty="0">
                <a:solidFill>
                  <a:schemeClr val="tx1"/>
                </a:solidFill>
              </a:rPr>
              <a:t>an intermediate device. </a:t>
            </a:r>
            <a:r>
              <a:rPr lang="en-GB" sz="1800" dirty="0" smtClean="0">
                <a:solidFill>
                  <a:schemeClr val="tx1"/>
                </a:solidFill>
              </a:rPr>
              <a:t>In </a:t>
            </a:r>
            <a:r>
              <a:rPr lang="en-GB" sz="1800" dirty="0">
                <a:solidFill>
                  <a:schemeClr val="tx1"/>
                </a:solidFill>
              </a:rPr>
              <a:t>the 3GPP network, e.g. </a:t>
            </a:r>
            <a:r>
              <a:rPr lang="en-GB" altLang="zh-CN" sz="1800" dirty="0">
                <a:solidFill>
                  <a:schemeClr val="tx1"/>
                </a:solidFill>
              </a:rPr>
              <a:t>the LwM2M server communicates with </a:t>
            </a:r>
            <a:r>
              <a:rPr lang="en-GB" sz="1800" dirty="0">
                <a:solidFill>
                  <a:schemeClr val="tx1"/>
                </a:solidFill>
              </a:rPr>
              <a:t>NB-</a:t>
            </a:r>
            <a:r>
              <a:rPr lang="en-GB" sz="1800" dirty="0" err="1">
                <a:solidFill>
                  <a:schemeClr val="tx1"/>
                </a:solidFill>
              </a:rPr>
              <a:t>IoT</a:t>
            </a:r>
            <a:r>
              <a:rPr lang="en-GB" sz="1800" dirty="0">
                <a:solidFill>
                  <a:schemeClr val="tx1"/>
                </a:solidFill>
              </a:rPr>
              <a:t> devices without other LwM2M entity </a:t>
            </a:r>
            <a:r>
              <a:rPr lang="en-GB" sz="1800" dirty="0" smtClean="0">
                <a:solidFill>
                  <a:schemeClr val="tx1"/>
                </a:solidFill>
              </a:rPr>
              <a:t>deployed between them. </a:t>
            </a:r>
          </a:p>
          <a:p>
            <a:pPr marL="111125" lvl="1" indent="-111125">
              <a:buClr>
                <a:srgbClr val="C00000"/>
              </a:buClr>
              <a:buFont typeface="Wingdings" panose="05000000000000000000" pitchFamily="2" charset="2"/>
              <a:buChar char="q"/>
            </a:pPr>
            <a:r>
              <a:rPr lang="en-GB" sz="1800" dirty="0" smtClean="0">
                <a:solidFill>
                  <a:schemeClr val="tx1"/>
                </a:solidFill>
              </a:rPr>
              <a:t>The two solution is </a:t>
            </a:r>
            <a:r>
              <a:rPr lang="en-GB" sz="1800" dirty="0" smtClean="0">
                <a:solidFill>
                  <a:srgbClr val="FF0000"/>
                </a:solidFill>
              </a:rPr>
              <a:t>complementary</a:t>
            </a:r>
            <a:r>
              <a:rPr lang="en-GB" sz="1800" dirty="0" smtClean="0">
                <a:solidFill>
                  <a:schemeClr val="tx1"/>
                </a:solidFill>
              </a:rPr>
              <a:t>:  the gateway group is suit for the scene LwM2M server </a:t>
            </a:r>
            <a:r>
              <a:rPr lang="en-GB" sz="1800" dirty="0" smtClean="0">
                <a:solidFill>
                  <a:schemeClr val="tx1"/>
                </a:solidFill>
              </a:rPr>
              <a:t>accesses </a:t>
            </a:r>
            <a:r>
              <a:rPr lang="en-GB" sz="1800" dirty="0" smtClean="0">
                <a:solidFill>
                  <a:schemeClr val="tx1"/>
                </a:solidFill>
              </a:rPr>
              <a:t>the device(</a:t>
            </a:r>
            <a:r>
              <a:rPr lang="en-GB" altLang="zh-CN" sz="1800" dirty="0">
                <a:solidFill>
                  <a:schemeClr val="tx1"/>
                </a:solidFill>
              </a:rPr>
              <a:t>LwM2M </a:t>
            </a:r>
            <a:r>
              <a:rPr lang="en-GB" altLang="zh-CN" sz="1800" dirty="0" smtClean="0">
                <a:solidFill>
                  <a:schemeClr val="tx1"/>
                </a:solidFill>
              </a:rPr>
              <a:t>client</a:t>
            </a:r>
            <a:r>
              <a:rPr lang="en-GB" sz="1800" dirty="0" smtClean="0">
                <a:solidFill>
                  <a:schemeClr val="tx1"/>
                </a:solidFill>
              </a:rPr>
              <a:t>) </a:t>
            </a:r>
            <a:r>
              <a:rPr lang="en-GB" sz="1800" dirty="0" smtClean="0">
                <a:solidFill>
                  <a:schemeClr val="tx1"/>
                </a:solidFill>
              </a:rPr>
              <a:t>indirectly</a:t>
            </a:r>
            <a:r>
              <a:rPr lang="en-GB" sz="1800" dirty="0" smtClean="0">
                <a:solidFill>
                  <a:schemeClr val="tx1"/>
                </a:solidFill>
              </a:rPr>
              <a:t>, and the group multicast is suit for the scene </a:t>
            </a:r>
            <a:r>
              <a:rPr lang="en-GB" altLang="zh-CN" sz="1800" dirty="0">
                <a:solidFill>
                  <a:schemeClr val="tx1"/>
                </a:solidFill>
              </a:rPr>
              <a:t>LwM2M server </a:t>
            </a:r>
            <a:r>
              <a:rPr lang="en-GB" altLang="zh-CN" sz="1800" dirty="0" smtClean="0">
                <a:solidFill>
                  <a:schemeClr val="tx1"/>
                </a:solidFill>
              </a:rPr>
              <a:t>can only access </a:t>
            </a:r>
            <a:r>
              <a:rPr lang="en-GB" altLang="zh-CN" sz="1800" dirty="0">
                <a:solidFill>
                  <a:schemeClr val="tx1"/>
                </a:solidFill>
              </a:rPr>
              <a:t>the device(LwM2M client) </a:t>
            </a:r>
            <a:r>
              <a:rPr lang="en-GB" altLang="zh-CN" sz="1800" dirty="0" smtClean="0">
                <a:solidFill>
                  <a:schemeClr val="tx1"/>
                </a:solidFill>
              </a:rPr>
              <a:t>directly</a:t>
            </a:r>
            <a:r>
              <a:rPr lang="en-GB" altLang="zh-CN" sz="1800" dirty="0" smtClean="0">
                <a:solidFill>
                  <a:schemeClr val="tx1"/>
                </a:solidFill>
              </a:rPr>
              <a:t>. </a:t>
            </a:r>
            <a:endParaRPr lang="en-GB" sz="1800" dirty="0">
              <a:solidFill>
                <a:schemeClr val="tx1"/>
              </a:solidFill>
            </a:endParaRPr>
          </a:p>
        </p:txBody>
      </p:sp>
      <p:cxnSp>
        <p:nvCxnSpPr>
          <p:cNvPr id="16" name="直接箭头连接符 15"/>
          <p:cNvCxnSpPr/>
          <p:nvPr/>
        </p:nvCxnSpPr>
        <p:spPr bwMode="auto">
          <a:xfrm>
            <a:off x="1557337" y="2216150"/>
            <a:ext cx="304800" cy="159981"/>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sp>
        <p:nvSpPr>
          <p:cNvPr id="14" name="文本框 13"/>
          <p:cNvSpPr txBox="1"/>
          <p:nvPr/>
        </p:nvSpPr>
        <p:spPr>
          <a:xfrm>
            <a:off x="1584143" y="2116482"/>
            <a:ext cx="968219" cy="215444"/>
          </a:xfrm>
          <a:prstGeom prst="rect">
            <a:avLst/>
          </a:prstGeom>
          <a:noFill/>
        </p:spPr>
        <p:txBody>
          <a:bodyPr wrap="square" rtlCol="0">
            <a:spAutoFit/>
          </a:bodyPr>
          <a:lstStyle/>
          <a:p>
            <a:r>
              <a:rPr lang="en-US" altLang="zh-CN" sz="800" dirty="0" smtClean="0">
                <a:solidFill>
                  <a:srgbClr val="FF0000"/>
                </a:solidFill>
              </a:rPr>
              <a:t>Group message</a:t>
            </a:r>
            <a:endParaRPr lang="zh-CN" altLang="en-US" sz="800" dirty="0">
              <a:solidFill>
                <a:srgbClr val="FF0000"/>
              </a:solidFill>
            </a:endParaRPr>
          </a:p>
        </p:txBody>
      </p:sp>
      <p:cxnSp>
        <p:nvCxnSpPr>
          <p:cNvPr id="19" name="直接箭头连接符 18"/>
          <p:cNvCxnSpPr/>
          <p:nvPr/>
        </p:nvCxnSpPr>
        <p:spPr bwMode="auto">
          <a:xfrm flipV="1">
            <a:off x="2857317" y="1843212"/>
            <a:ext cx="354194" cy="416785"/>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21" name="直接箭头连接符 20"/>
          <p:cNvCxnSpPr/>
          <p:nvPr/>
        </p:nvCxnSpPr>
        <p:spPr bwMode="auto">
          <a:xfrm flipV="1">
            <a:off x="3059111" y="2224204"/>
            <a:ext cx="860426" cy="136765"/>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23" name="直接箭头连接符 22"/>
          <p:cNvCxnSpPr/>
          <p:nvPr/>
        </p:nvCxnSpPr>
        <p:spPr bwMode="auto">
          <a:xfrm>
            <a:off x="3138576" y="2560998"/>
            <a:ext cx="704761" cy="186237"/>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cxnSp>
        <p:nvCxnSpPr>
          <p:cNvPr id="25" name="直接箭头连接符 24"/>
          <p:cNvCxnSpPr/>
          <p:nvPr/>
        </p:nvCxnSpPr>
        <p:spPr bwMode="auto">
          <a:xfrm flipH="1" flipV="1">
            <a:off x="5900737" y="2482849"/>
            <a:ext cx="1066800" cy="21065"/>
          </a:xfrm>
          <a:prstGeom prst="straightConnector1">
            <a:avLst/>
          </a:prstGeom>
          <a:ln>
            <a:headEnd type="none" w="med" len="med"/>
            <a:tailEnd type="triangle"/>
          </a:ln>
        </p:spPr>
        <p:style>
          <a:lnRef idx="2">
            <a:schemeClr val="accent1"/>
          </a:lnRef>
          <a:fillRef idx="0">
            <a:schemeClr val="accent1"/>
          </a:fillRef>
          <a:effectRef idx="1">
            <a:schemeClr val="accent1"/>
          </a:effectRef>
          <a:fontRef idx="minor">
            <a:schemeClr val="tx1"/>
          </a:fontRef>
        </p:style>
      </p:cxnSp>
      <p:sp>
        <p:nvSpPr>
          <p:cNvPr id="27" name="文本框 26"/>
          <p:cNvSpPr txBox="1"/>
          <p:nvPr/>
        </p:nvSpPr>
        <p:spPr>
          <a:xfrm>
            <a:off x="5900737" y="2220118"/>
            <a:ext cx="1057207" cy="215444"/>
          </a:xfrm>
          <a:prstGeom prst="rect">
            <a:avLst/>
          </a:prstGeom>
          <a:solidFill>
            <a:schemeClr val="bg1"/>
          </a:solidFill>
        </p:spPr>
        <p:txBody>
          <a:bodyPr wrap="square" rtlCol="0">
            <a:spAutoFit/>
          </a:bodyPr>
          <a:lstStyle/>
          <a:p>
            <a:r>
              <a:rPr lang="en-US" altLang="zh-CN" sz="800" dirty="0" smtClean="0">
                <a:solidFill>
                  <a:srgbClr val="FF0000"/>
                </a:solidFill>
              </a:rPr>
              <a:t>Multicast message</a:t>
            </a:r>
            <a:endParaRPr lang="zh-CN" altLang="en-US" sz="800" dirty="0">
              <a:solidFill>
                <a:srgbClr val="FF0000"/>
              </a:solidFill>
            </a:endParaRPr>
          </a:p>
        </p:txBody>
      </p:sp>
    </p:spTree>
    <p:extLst>
      <p:ext uri="{BB962C8B-B14F-4D97-AF65-F5344CB8AC3E}">
        <p14:creationId xmlns:p14="http://schemas.microsoft.com/office/powerpoint/2010/main" val="15933907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78667</TotalTime>
  <Pages>15</Pages>
  <Words>1659</Words>
  <Application>Microsoft Office PowerPoint</Application>
  <PresentationFormat>自定义</PresentationFormat>
  <Paragraphs>181</Paragraphs>
  <Slides>10</Slides>
  <Notes>7</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2</vt:i4>
      </vt:variant>
      <vt:variant>
        <vt:lpstr>幻灯片标题</vt:lpstr>
      </vt:variant>
      <vt:variant>
        <vt:i4>10</vt:i4>
      </vt:variant>
    </vt:vector>
  </HeadingPairs>
  <TitlesOfParts>
    <vt:vector size="23" baseType="lpstr">
      <vt:lpstr>MS PGothic</vt:lpstr>
      <vt:lpstr>SimSun</vt:lpstr>
      <vt:lpstr>SimSun</vt:lpstr>
      <vt:lpstr>微软雅黑</vt:lpstr>
      <vt:lpstr>Arial</vt:lpstr>
      <vt:lpstr>Arial Narrow</vt:lpstr>
      <vt:lpstr>Calibri</vt:lpstr>
      <vt:lpstr>Tahoma</vt:lpstr>
      <vt:lpstr>Times New Roman</vt:lpstr>
      <vt:lpstr>Wingdings</vt:lpstr>
      <vt:lpstr>OMA Template</vt:lpstr>
      <vt:lpstr>Visio.Drawing.15</vt:lpstr>
      <vt:lpstr>Visio.Drawing.11</vt:lpstr>
      <vt:lpstr>OMA-DM-LightweightM2M-2017-0083-INP_Proposal_group_multicast_communication  Proposal for group multicast communication in LwM2M 1.1 </vt:lpstr>
      <vt:lpstr>Progress on group multicast communication</vt:lpstr>
      <vt:lpstr>Progress on group multicast communication</vt:lpstr>
      <vt:lpstr>PowerPoint 演示文稿</vt:lpstr>
      <vt:lpstr>Progress on group multicast communication</vt:lpstr>
      <vt:lpstr>Progress on group multicast communication</vt:lpstr>
      <vt:lpstr>PowerPoint 演示文稿</vt:lpstr>
      <vt:lpstr>Progress on group multicast communication</vt:lpstr>
      <vt:lpstr>Progress on group multicast communication</vt:lpstr>
      <vt:lpstr>Progress on group multicast communication</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Xiaoyang (Ada)</cp:lastModifiedBy>
  <cp:revision>893</cp:revision>
  <cp:lastPrinted>2017-02-03T15:27:40Z</cp:lastPrinted>
  <dcterms:created xsi:type="dcterms:W3CDTF">2002-03-19T14:05:12Z</dcterms:created>
  <dcterms:modified xsi:type="dcterms:W3CDTF">2017-03-28T07:10:05Z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(2)VzsrAQfcgH5OCPdYYV54pIW1tPtop2ZU1Aga1UefoDq6gIIM8sWme1mNCymkQhbtDGShOGWo
Mg70NVfFcu/gCvrLqUD4APQCv+YPG42Q5Fed9OHiZopAn/8StFttdLk+clNWCkZUcMsW2Jz+
Uabx8lLxvyUz5A+wxX5epFUCAGb1D086Zbgqot4y9t+yBMrUJ5TXP1opGeErEG0TnkzYm34b
OYXCkUdda0g90fMAE+</vt:lpwstr>
  </property>
  <property fmtid="{D5CDD505-2E9C-101B-9397-08002B2CF9AE}" pid="3" name="_2015_ms_pID_7253431">
    <vt:lpwstr>y3keCCjEzrRb6KFpYOILSJw9eRakIXObAO4qEplNwK7gJCo3Ja5ZQr
ghxSq7l8dAim9DWQtaudVnV/XXbYnclErEhkeiYrh3ndVJoWNZOT+EMDHtuE54PsfenDAcAB
8WHU09CZItuLzrtoZBKnJZINRc4BnQJm3LZEMxwtI9rX5p1XKbDfkHQCyVJtTXVj4100tE7I
DUudr7XrDOFNmdE5</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1488445699</vt:lpwstr>
  </property>
</Properties>
</file>