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2"/>
  </p:notesMasterIdLst>
  <p:handoutMasterIdLst>
    <p:handoutMasterId r:id="rId13"/>
  </p:handoutMasterIdLst>
  <p:sldIdLst>
    <p:sldId id="326" r:id="rId2"/>
    <p:sldId id="319" r:id="rId3"/>
    <p:sldId id="327" r:id="rId4"/>
    <p:sldId id="331" r:id="rId5"/>
    <p:sldId id="328" r:id="rId6"/>
    <p:sldId id="329" r:id="rId7"/>
    <p:sldId id="325" r:id="rId8"/>
    <p:sldId id="321" r:id="rId9"/>
    <p:sldId id="332" r:id="rId10"/>
    <p:sldId id="322" r:id="rId11"/>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jing Zhang R02" initials="YZ" lastIdx="9" clrIdx="0">
    <p:extLst>
      <p:ext uri="{19B8F6BF-5375-455C-9EA6-DF929625EA0E}">
        <p15:presenceInfo xmlns:p15="http://schemas.microsoft.com/office/powerpoint/2012/main" userId="Yongjing Zhang R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109" d="100"/>
          <a:sy n="109" d="100"/>
        </p:scale>
        <p:origin x="1314"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860678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98686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26751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824461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181262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43579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51968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xiaoyang.xiao@Huawei.com" TargetMode="External"/><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21 March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3"/>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400" dirty="0" smtClean="0"/>
              <a:t>OMA-DM-LightweightM2M-2017-0083-INP_Proposal_group_multicast_communication</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g</a:t>
            </a:r>
            <a:r>
              <a:rPr lang="en-US" sz="2800" dirty="0" smtClean="0"/>
              <a:t>roup multicast communication </a:t>
            </a:r>
            <a:r>
              <a:rPr lang="en-GB" altLang="en-US" sz="2800" dirty="0" smtClean="0"/>
              <a:t>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4908813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a:t>Impact : </a:t>
            </a:r>
          </a:p>
          <a:p>
            <a:pPr lvl="1">
              <a:buClr>
                <a:srgbClr val="C00000"/>
              </a:buClr>
              <a:buFont typeface="Wingdings" panose="05000000000000000000" pitchFamily="2" charset="2"/>
              <a:buChar char="q"/>
            </a:pPr>
            <a:r>
              <a:rPr lang="en-GB" sz="1600" b="1" dirty="0"/>
              <a:t>LwM2M server needs to </a:t>
            </a:r>
            <a:r>
              <a:rPr lang="en-GB" sz="1600" b="1" dirty="0" smtClean="0"/>
              <a:t>maintain the </a:t>
            </a:r>
            <a:r>
              <a:rPr lang="en-GB" sz="1600" b="1" dirty="0"/>
              <a:t>multicast group information </a:t>
            </a:r>
            <a:r>
              <a:rPr lang="en-US" sz="1600" b="1" dirty="0" smtClean="0"/>
              <a:t>locally</a:t>
            </a:r>
            <a:endParaRPr lang="en-GB" sz="1600" b="1" dirty="0"/>
          </a:p>
          <a:p>
            <a:pPr lvl="1">
              <a:buClr>
                <a:srgbClr val="C00000"/>
              </a:buClr>
              <a:buFont typeface="Wingdings" panose="05000000000000000000" pitchFamily="2" charset="2"/>
              <a:buChar char="q"/>
            </a:pPr>
            <a:r>
              <a:rPr lang="en-US" altLang="zh-CN" sz="1600" b="1" dirty="0" smtClean="0"/>
              <a:t>a new resource type – virtual </a:t>
            </a:r>
          </a:p>
          <a:p>
            <a:pPr lvl="1">
              <a:buClr>
                <a:srgbClr val="C00000"/>
              </a:buClr>
              <a:buFont typeface="Wingdings" panose="05000000000000000000" pitchFamily="2" charset="2"/>
              <a:buChar char="q"/>
            </a:pPr>
            <a:r>
              <a:rPr lang="en-US" altLang="zh-CN" sz="1600" b="1" dirty="0" smtClean="0"/>
              <a:t>Both LwM2M server or LwM2M client need </a:t>
            </a:r>
            <a:r>
              <a:rPr lang="en-US" altLang="zh-CN" sz="1600" b="1" dirty="0"/>
              <a:t>to support the CoAP group multicast </a:t>
            </a:r>
            <a:r>
              <a:rPr lang="en-GB" altLang="zh-CN" sz="1600" b="1" dirty="0" smtClean="0"/>
              <a:t>as specified </a:t>
            </a:r>
            <a:r>
              <a:rPr lang="en-GB" altLang="zh-CN" sz="1600" b="1" dirty="0"/>
              <a:t>in [RFC7390</a:t>
            </a:r>
            <a:r>
              <a:rPr lang="en-GB" altLang="zh-CN" sz="1600" b="1" dirty="0" smtClean="0"/>
              <a:t>]</a:t>
            </a:r>
          </a:p>
          <a:p>
            <a:pPr lvl="1">
              <a:buClr>
                <a:srgbClr val="C00000"/>
              </a:buClr>
              <a:buFont typeface="Wingdings" panose="05000000000000000000" pitchFamily="2" charset="2"/>
              <a:buChar char="q"/>
            </a:pPr>
            <a:r>
              <a:rPr lang="en-GB" altLang="zh-CN" sz="1600" b="1" dirty="0" smtClean="0"/>
              <a:t>A mechanism is needed to make sure that LwM2M server can assign the same object instance id for Group Multicast object on the different device</a:t>
            </a:r>
            <a:r>
              <a:rPr lang="en-US" altLang="zh-CN" sz="1600" b="1" dirty="0" smtClean="0"/>
              <a:t>/client, for example, </a:t>
            </a:r>
          </a:p>
          <a:p>
            <a:pPr lvl="1">
              <a:buClr>
                <a:srgbClr val="C00000"/>
              </a:buClr>
              <a:buFont typeface="Wingdings" panose="05000000000000000000" pitchFamily="2" charset="2"/>
              <a:buChar char="Ø"/>
            </a:pPr>
            <a:r>
              <a:rPr lang="en-US" altLang="zh-CN" sz="1600" dirty="0" smtClean="0">
                <a:solidFill>
                  <a:schemeClr val="tx1"/>
                </a:solidFill>
              </a:rPr>
              <a:t>discover before the creation of the Group Multicast every time,  and choose an available id or  </a:t>
            </a:r>
          </a:p>
          <a:p>
            <a:pPr lvl="1">
              <a:buClr>
                <a:srgbClr val="C00000"/>
              </a:buClr>
              <a:buFont typeface="Wingdings" panose="05000000000000000000" pitchFamily="2" charset="2"/>
              <a:buChar char="Ø"/>
            </a:pPr>
            <a:r>
              <a:rPr lang="en-US" altLang="zh-CN" sz="1600" dirty="0" smtClean="0">
                <a:solidFill>
                  <a:schemeClr val="tx1"/>
                </a:solidFill>
              </a:rPr>
              <a:t>Divide the object instance id into two kinds, i.e. 0…3000 is reserved for object assigned by </a:t>
            </a:r>
            <a:r>
              <a:rPr lang="en-US" altLang="zh-CN" sz="1600" dirty="0">
                <a:solidFill>
                  <a:schemeClr val="tx1"/>
                </a:solidFill>
              </a:rPr>
              <a:t>LwM2M </a:t>
            </a:r>
            <a:r>
              <a:rPr lang="en-US" altLang="zh-CN" sz="1600" dirty="0" smtClean="0">
                <a:solidFill>
                  <a:schemeClr val="tx1"/>
                </a:solidFill>
              </a:rPr>
              <a:t>client, 3001…6000 is reserved for object assigned by </a:t>
            </a:r>
            <a:r>
              <a:rPr lang="en-US" altLang="zh-CN" sz="1600" dirty="0">
                <a:solidFill>
                  <a:schemeClr val="tx1"/>
                </a:solidFill>
              </a:rPr>
              <a:t>LwM2M </a:t>
            </a:r>
            <a:r>
              <a:rPr lang="en-US" altLang="zh-CN" sz="1600" dirty="0" smtClean="0">
                <a:solidFill>
                  <a:schemeClr val="tx1"/>
                </a:solidFill>
              </a:rPr>
              <a:t>server. When the </a:t>
            </a:r>
            <a:r>
              <a:rPr lang="en-US" altLang="zh-CN" sz="1600" dirty="0">
                <a:solidFill>
                  <a:schemeClr val="tx1"/>
                </a:solidFill>
              </a:rPr>
              <a:t>LwM2M </a:t>
            </a:r>
            <a:r>
              <a:rPr lang="en-US" altLang="zh-CN" sz="1600" dirty="0" smtClean="0">
                <a:solidFill>
                  <a:schemeClr val="tx1"/>
                </a:solidFill>
              </a:rPr>
              <a:t>server wants to create Group Multicast object at first time, it can get the available number in the 30001…6000 from the set of devices, choose 3001…3050 for itself, and tell the client to record this information, the 3001…3050 shall not be used by other LwM2M servers, or </a:t>
            </a:r>
          </a:p>
          <a:p>
            <a:pPr lvl="1">
              <a:buClr>
                <a:srgbClr val="C00000"/>
              </a:buClr>
              <a:buFont typeface="Wingdings" panose="05000000000000000000" pitchFamily="2" charset="2"/>
              <a:buChar char="Ø"/>
            </a:pPr>
            <a:r>
              <a:rPr lang="en-US" altLang="zh-CN" sz="1600" dirty="0" smtClean="0">
                <a:solidFill>
                  <a:schemeClr val="tx1"/>
                </a:solidFill>
              </a:rPr>
              <a:t>Other method?</a:t>
            </a:r>
          </a:p>
          <a:p>
            <a:pPr lvl="1">
              <a:buClr>
                <a:srgbClr val="C00000"/>
              </a:buClr>
              <a:buFont typeface="Wingdings" panose="05000000000000000000" pitchFamily="2" charset="2"/>
              <a:buChar char="q"/>
            </a:pPr>
            <a:endParaRPr lang="en-GB" sz="1600" b="1" dirty="0"/>
          </a:p>
          <a:p>
            <a:pPr>
              <a:buClr>
                <a:srgbClr val="C00000"/>
              </a:buClr>
              <a:buFont typeface="Wingdings" panose="05000000000000000000" pitchFamily="2" charset="2"/>
              <a:buChar char="q"/>
            </a:pPr>
            <a:r>
              <a:rPr lang="en-GB" sz="2000" b="1" dirty="0"/>
              <a:t> </a:t>
            </a:r>
            <a:r>
              <a:rPr lang="en-GB" sz="2000" b="1" dirty="0" smtClean="0"/>
              <a:t>Supporters </a:t>
            </a:r>
            <a:r>
              <a:rPr lang="en-GB" sz="2000" b="1" dirty="0"/>
              <a:t>:  </a:t>
            </a:r>
            <a:r>
              <a:rPr lang="en-US" sz="2000" b="1" dirty="0" smtClean="0"/>
              <a:t>HUAWEI</a:t>
            </a:r>
            <a:endParaRPr lang="en-US" altLang="en-US" sz="1600" b="1" dirty="0" smtClean="0"/>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spTree>
    <p:extLst>
      <p:ext uri="{BB962C8B-B14F-4D97-AF65-F5344CB8AC3E}">
        <p14:creationId xmlns:p14="http://schemas.microsoft.com/office/powerpoint/2010/main" val="843530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a:t>
            </a:r>
            <a:r>
              <a:rPr lang="fr-FR" altLang="en-US" sz="2800" dirty="0">
                <a:ea typeface="ＭＳ Ｐゴシック" panose="020B0600070205080204" pitchFamily="34" charset="-128"/>
              </a:rPr>
              <a:t>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lnSpcReduction="10000"/>
          </a:bodyPr>
          <a:lstStyle/>
          <a:p>
            <a:pPr>
              <a:buClr>
                <a:srgbClr val="C00000"/>
              </a:buClr>
              <a:buFont typeface="Wingdings" panose="05000000000000000000" pitchFamily="2" charset="2"/>
              <a:buChar char="q"/>
            </a:pPr>
            <a:r>
              <a:rPr lang="en-GB" altLang="en-US" sz="2200" b="1" dirty="0" smtClean="0"/>
              <a:t>Rationale :</a:t>
            </a:r>
          </a:p>
          <a:p>
            <a:pPr lvl="1">
              <a:buClr>
                <a:srgbClr val="C00000"/>
              </a:buClr>
              <a:buFont typeface="Wingdings" panose="05000000000000000000" pitchFamily="2" charset="2"/>
              <a:buChar char="q"/>
            </a:pPr>
            <a:r>
              <a:rPr lang="en-US" altLang="en-US" sz="1700" b="1" dirty="0" smtClean="0"/>
              <a:t>LwM2M 1.0 cannot support group multicast communication for common management or control to multiple targets in groups, </a:t>
            </a:r>
          </a:p>
          <a:p>
            <a:pPr marL="739775" lvl="2" indent="-285750">
              <a:buClr>
                <a:srgbClr val="C00000"/>
              </a:buClr>
              <a:buFont typeface="Wingdings" panose="05000000000000000000" pitchFamily="2" charset="2"/>
              <a:buChar char="Ø"/>
            </a:pPr>
            <a:r>
              <a:rPr lang="en-US" altLang="en-US" sz="1500" dirty="0">
                <a:solidFill>
                  <a:schemeClr val="tx1"/>
                </a:solidFill>
              </a:rPr>
              <a:t>e.g</a:t>
            </a:r>
            <a:r>
              <a:rPr lang="en-US" altLang="en-US" sz="1500" dirty="0" smtClean="0">
                <a:solidFill>
                  <a:schemeClr val="tx1"/>
                </a:solidFill>
              </a:rPr>
              <a:t>. </a:t>
            </a:r>
            <a:r>
              <a:rPr lang="en-US" altLang="en-US" sz="1500" dirty="0">
                <a:solidFill>
                  <a:schemeClr val="tx1"/>
                </a:solidFill>
              </a:rPr>
              <a:t>a</a:t>
            </a:r>
            <a:r>
              <a:rPr lang="en-US" altLang="en-US" sz="1500" dirty="0" smtClean="0">
                <a:solidFill>
                  <a:schemeClr val="tx1"/>
                </a:solidFill>
              </a:rPr>
              <a:t> LwM2M server needs to send multiple messages to get the value </a:t>
            </a:r>
            <a:r>
              <a:rPr lang="en-US" altLang="en-US" sz="1500" dirty="0">
                <a:solidFill>
                  <a:schemeClr val="tx1"/>
                </a:solidFill>
              </a:rPr>
              <a:t>of  </a:t>
            </a:r>
            <a:r>
              <a:rPr lang="en-US" altLang="en-US" sz="1500" dirty="0" smtClean="0">
                <a:solidFill>
                  <a:schemeClr val="tx1"/>
                </a:solidFill>
              </a:rPr>
              <a:t>the software version of one software installed on several devices, </a:t>
            </a:r>
            <a:r>
              <a:rPr lang="en-US" sz="1600" dirty="0"/>
              <a:t>or to deliver the same </a:t>
            </a:r>
            <a:r>
              <a:rPr lang="en-US" sz="1600" dirty="0" smtClean="0"/>
              <a:t>firmware package </a:t>
            </a:r>
            <a:r>
              <a:rPr lang="en-US" sz="1600" dirty="0"/>
              <a:t>to several devices, </a:t>
            </a:r>
            <a:r>
              <a:rPr lang="en-US" altLang="en-US" sz="1500" dirty="0" smtClean="0">
                <a:solidFill>
                  <a:schemeClr val="tx1"/>
                </a:solidFill>
              </a:rPr>
              <a:t>which </a:t>
            </a:r>
            <a:r>
              <a:rPr lang="en-US" altLang="en-US" sz="1500" dirty="0">
                <a:solidFill>
                  <a:schemeClr val="tx1"/>
                </a:solidFill>
              </a:rPr>
              <a:t>will increase network traffic used in the constrained network; </a:t>
            </a:r>
            <a:endParaRPr lang="en-US" altLang="en-US" sz="1500" dirty="0" smtClean="0">
              <a:solidFill>
                <a:schemeClr val="tx1"/>
              </a:solidFill>
            </a:endParaRPr>
          </a:p>
          <a:p>
            <a:pPr lvl="1">
              <a:buClr>
                <a:srgbClr val="C00000"/>
              </a:buClr>
              <a:buFont typeface="Wingdings" panose="05000000000000000000" pitchFamily="2" charset="2"/>
              <a:buChar char="q"/>
            </a:pPr>
            <a:r>
              <a:rPr lang="en-US" altLang="en-US" sz="1700" b="1" dirty="0" smtClean="0"/>
              <a:t>Such unicast communication mechanism would increase the communication cost </a:t>
            </a:r>
            <a:r>
              <a:rPr lang="en-US" altLang="en-US" sz="1700" b="1" dirty="0" smtClean="0"/>
              <a:t>and reduce the efficiency for </a:t>
            </a:r>
            <a:r>
              <a:rPr lang="en-US" altLang="en-US" sz="1700" b="1" dirty="0" smtClean="0"/>
              <a:t>the constrained </a:t>
            </a:r>
            <a:r>
              <a:rPr lang="en-US" altLang="en-US" sz="1700" b="1" dirty="0" smtClean="0"/>
              <a:t>network</a:t>
            </a:r>
            <a:r>
              <a:rPr lang="en-US" altLang="en-US" sz="1500" dirty="0" smtClean="0">
                <a:solidFill>
                  <a:schemeClr val="tx1"/>
                </a:solidFill>
              </a:rPr>
              <a:t>, </a:t>
            </a:r>
            <a:endParaRPr lang="en-GB" altLang="en-US" sz="1800" b="1" dirty="0" smtClean="0"/>
          </a:p>
          <a:p>
            <a:pPr marL="739775" lvl="2" indent="-285750">
              <a:buClr>
                <a:srgbClr val="C00000"/>
              </a:buClr>
              <a:buFont typeface="Wingdings" panose="05000000000000000000" pitchFamily="2" charset="2"/>
              <a:buChar char="Ø"/>
            </a:pPr>
            <a:r>
              <a:rPr lang="en-US" altLang="en-US" sz="1500" dirty="0">
                <a:solidFill>
                  <a:schemeClr val="tx1"/>
                </a:solidFill>
              </a:rPr>
              <a:t>e.g. </a:t>
            </a:r>
            <a:r>
              <a:rPr lang="en-US" altLang="en-US" sz="1500" dirty="0" smtClean="0">
                <a:solidFill>
                  <a:schemeClr val="tx1"/>
                </a:solidFill>
              </a:rPr>
              <a:t>In NB-IoT network, there is only limited download speed rate, so the time for delivering the firmware package is long. Without the multicast, when a </a:t>
            </a:r>
            <a:r>
              <a:rPr lang="en-US" altLang="en-US" sz="1500" dirty="0">
                <a:solidFill>
                  <a:schemeClr val="tx1"/>
                </a:solidFill>
              </a:rPr>
              <a:t>LwM2M </a:t>
            </a:r>
            <a:r>
              <a:rPr lang="en-US" altLang="en-US" sz="1500" dirty="0" smtClean="0">
                <a:solidFill>
                  <a:schemeClr val="tx1"/>
                </a:solidFill>
              </a:rPr>
              <a:t>server needs to update firmware for a large number of constrained devices, it must complete the update one by one, which will cost a lot of time, and cannot be tolerated in practical use and has become an obstacle.</a:t>
            </a:r>
            <a:endParaRPr lang="en-US" altLang="en-US" sz="1500" dirty="0">
              <a:solidFill>
                <a:schemeClr val="tx1"/>
              </a:solidFill>
            </a:endParaRPr>
          </a:p>
          <a:p>
            <a:pPr lvl="1">
              <a:buClr>
                <a:srgbClr val="C00000"/>
              </a:buClr>
              <a:buFont typeface="Wingdings" panose="05000000000000000000" pitchFamily="2" charset="2"/>
              <a:buChar char="q"/>
            </a:pPr>
            <a:endParaRPr lang="en-GB" altLang="en-US" sz="1200" b="1" dirty="0" smtClean="0"/>
          </a:p>
          <a:p>
            <a:pPr>
              <a:buClr>
                <a:srgbClr val="C00000"/>
              </a:buClr>
              <a:buFont typeface="Wingdings" panose="05000000000000000000" pitchFamily="2" charset="2"/>
              <a:buChar char="q"/>
            </a:pPr>
            <a:r>
              <a:rPr lang="en-GB" altLang="en-US" sz="2400" b="1" dirty="0" smtClean="0"/>
              <a:t> Proposal</a:t>
            </a:r>
            <a:endParaRPr lang="en-GB" altLang="zh-CN" sz="2000" b="1" dirty="0" smtClean="0"/>
          </a:p>
          <a:p>
            <a:pPr>
              <a:buClr>
                <a:srgbClr val="C00000"/>
              </a:buClr>
              <a:buFont typeface="Wingdings" panose="05000000000000000000" pitchFamily="2" charset="2"/>
              <a:buChar char="q"/>
            </a:pPr>
            <a:r>
              <a:rPr lang="en-GB" altLang="zh-CN" sz="1600" b="1" dirty="0" smtClean="0"/>
              <a:t> </a:t>
            </a:r>
            <a:r>
              <a:rPr lang="en-GB" altLang="zh-CN" sz="1600" b="1" dirty="0"/>
              <a:t>LwM2M 1.1 supports group multicast communication based CoAP group communication which uses IP multicast as </a:t>
            </a:r>
            <a:r>
              <a:rPr lang="en-GB" altLang="zh-CN" sz="1600" b="1" dirty="0" smtClean="0"/>
              <a:t>specified in </a:t>
            </a:r>
            <a:r>
              <a:rPr lang="en-GB" altLang="zh-CN" sz="1600" b="1" dirty="0"/>
              <a:t>[RFC7390]</a:t>
            </a:r>
          </a:p>
          <a:p>
            <a:pPr lvl="1">
              <a:buClr>
                <a:srgbClr val="C00000"/>
              </a:buClr>
              <a:buFont typeface="Wingdings" panose="05000000000000000000" pitchFamily="2" charset="2"/>
              <a:buChar char="q"/>
            </a:pPr>
            <a:r>
              <a:rPr lang="en-GB" altLang="zh-CN" sz="1600" dirty="0">
                <a:solidFill>
                  <a:schemeClr val="tx1"/>
                </a:solidFill>
              </a:rPr>
              <a:t>Support the ability to manage a set(group) of End-devices </a:t>
            </a:r>
          </a:p>
          <a:p>
            <a:pPr lvl="1">
              <a:buClr>
                <a:srgbClr val="C00000"/>
              </a:buClr>
              <a:buFont typeface="Wingdings" panose="05000000000000000000" pitchFamily="2" charset="2"/>
              <a:buChar char="q"/>
            </a:pPr>
            <a:r>
              <a:rPr lang="en-GB" altLang="zh-CN" sz="1600" dirty="0">
                <a:solidFill>
                  <a:schemeClr val="tx1"/>
                </a:solidFill>
              </a:rPr>
              <a:t>Support the ability to send command or data to the group of End-devices</a:t>
            </a:r>
            <a:endParaRPr lang="en-US" altLang="zh-CN" sz="1600" dirty="0">
              <a:solidFill>
                <a:schemeClr val="tx1"/>
              </a:solidFill>
            </a:endParaRPr>
          </a:p>
          <a:p>
            <a:pPr marL="111125" lvl="1" indent="-111125">
              <a:buClr>
                <a:srgbClr val="C00000"/>
              </a:buClr>
              <a:buFont typeface="Wingdings" panose="05000000000000000000" pitchFamily="2" charset="2"/>
              <a:buChar char="q"/>
            </a:pPr>
            <a:r>
              <a:rPr lang="en-GB" altLang="zh-CN" sz="1600" b="1" dirty="0" smtClean="0">
                <a:solidFill>
                  <a:srgbClr val="000066"/>
                </a:solidFill>
                <a:ea typeface="+mn-ea"/>
                <a:cs typeface="+mn-cs"/>
              </a:rPr>
              <a:t>Defined a </a:t>
            </a:r>
            <a:r>
              <a:rPr lang="en-US" altLang="zh-CN" sz="1600" b="1" dirty="0" smtClean="0">
                <a:solidFill>
                  <a:srgbClr val="000066"/>
                </a:solidFill>
                <a:ea typeface="+mn-ea"/>
                <a:cs typeface="+mn-cs"/>
              </a:rPr>
              <a:t>Group</a:t>
            </a:r>
            <a:r>
              <a:rPr lang="en-GB" altLang="zh-CN" sz="1600" b="1" dirty="0" smtClean="0">
                <a:solidFill>
                  <a:srgbClr val="000066"/>
                </a:solidFill>
                <a:ea typeface="+mn-ea"/>
                <a:cs typeface="+mn-cs"/>
              </a:rPr>
              <a:t> </a:t>
            </a:r>
            <a:r>
              <a:rPr lang="en-US" altLang="zh-CN" sz="1600" b="1" dirty="0" smtClean="0">
                <a:solidFill>
                  <a:srgbClr val="000066"/>
                </a:solidFill>
                <a:ea typeface="+mn-ea"/>
                <a:cs typeface="+mn-cs"/>
              </a:rPr>
              <a:t>Multicast object to capture the mapping between the IP multicast address, local member object/resource and the fanOutPoint (virtual) of the multicast request.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3048000"/>
          </a:xfrm>
        </p:spPr>
        <p:txBody>
          <a:bodyPr>
            <a:normAutofit/>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1: member object don’t support multiple object instance.</a:t>
            </a:r>
          </a:p>
          <a:p>
            <a:pPr marL="285750" lvl="1" indent="-285750">
              <a:buClr>
                <a:srgbClr val="C00000"/>
              </a:buClr>
              <a:buFont typeface="Wingdings" panose="05000000000000000000" pitchFamily="2" charset="2"/>
              <a:buChar char="Ø"/>
            </a:pPr>
            <a:r>
              <a:rPr lang="en-US" altLang="en-US" sz="1800" dirty="0" smtClean="0">
                <a:solidFill>
                  <a:schemeClr val="tx1"/>
                </a:solidFill>
              </a:rPr>
              <a:t>A firmware </a:t>
            </a:r>
            <a:r>
              <a:rPr lang="en-US" altLang="en-US" sz="1800" dirty="0">
                <a:solidFill>
                  <a:schemeClr val="tx1"/>
                </a:solidFill>
              </a:rPr>
              <a:t>is installed on </a:t>
            </a:r>
            <a:r>
              <a:rPr lang="en-US" altLang="en-US" sz="1800" dirty="0" smtClean="0">
                <a:solidFill>
                  <a:schemeClr val="tx1"/>
                </a:solidFill>
              </a:rPr>
              <a:t>three </a:t>
            </a:r>
            <a:r>
              <a:rPr lang="en-US" altLang="en-US" sz="1800" dirty="0">
                <a:solidFill>
                  <a:schemeClr val="tx1"/>
                </a:solidFill>
              </a:rPr>
              <a:t>lights in the same building , and </a:t>
            </a:r>
            <a:r>
              <a:rPr lang="en-US" altLang="en-US" sz="1800" dirty="0" smtClean="0">
                <a:solidFill>
                  <a:schemeClr val="tx1"/>
                </a:solidFill>
              </a:rPr>
              <a:t>the firmware Object (object </a:t>
            </a:r>
            <a:r>
              <a:rPr lang="en-US" altLang="en-US" sz="1800" dirty="0">
                <a:solidFill>
                  <a:schemeClr val="tx1"/>
                </a:solidFill>
              </a:rPr>
              <a:t>id = </a:t>
            </a:r>
            <a:r>
              <a:rPr lang="en-US" altLang="en-US" sz="1800" dirty="0" smtClean="0">
                <a:solidFill>
                  <a:schemeClr val="tx1"/>
                </a:solidFill>
              </a:rPr>
              <a:t>5) is created, i.e</a:t>
            </a:r>
            <a:r>
              <a:rPr lang="en-US" altLang="en-US" sz="1800" dirty="0">
                <a:solidFill>
                  <a:schemeClr val="tx1"/>
                </a:solidFill>
              </a:rPr>
              <a:t>. </a:t>
            </a:r>
            <a:r>
              <a:rPr lang="en-US" sz="1800" dirty="0" smtClean="0">
                <a:solidFill>
                  <a:srgbClr val="FF0000"/>
                </a:solidFill>
              </a:rPr>
              <a:t>/5/0 </a:t>
            </a:r>
            <a:r>
              <a:rPr lang="en-US" sz="1800" dirty="0">
                <a:solidFill>
                  <a:schemeClr val="tx1"/>
                </a:solidFill>
              </a:rPr>
              <a:t>on </a:t>
            </a:r>
            <a:r>
              <a:rPr lang="en-US" altLang="en-US" sz="1800" dirty="0">
                <a:solidFill>
                  <a:schemeClr val="tx1"/>
                </a:solidFill>
              </a:rPr>
              <a:t>light A</a:t>
            </a:r>
            <a:r>
              <a:rPr lang="en-US" altLang="en-US" sz="1800" b="1" dirty="0"/>
              <a:t>, </a:t>
            </a:r>
            <a:r>
              <a:rPr lang="en-US" sz="1800" dirty="0" smtClean="0">
                <a:solidFill>
                  <a:srgbClr val="FF0000"/>
                </a:solidFill>
              </a:rPr>
              <a:t>/5/0 </a:t>
            </a:r>
            <a:r>
              <a:rPr lang="en-US" sz="1800" dirty="0">
                <a:solidFill>
                  <a:schemeClr val="tx1"/>
                </a:solidFill>
              </a:rPr>
              <a:t>on </a:t>
            </a:r>
            <a:r>
              <a:rPr lang="en-US" altLang="en-US" sz="1800" dirty="0">
                <a:solidFill>
                  <a:schemeClr val="tx1"/>
                </a:solidFill>
              </a:rPr>
              <a:t>light B</a:t>
            </a:r>
            <a:r>
              <a:rPr lang="en-US" altLang="en-US" sz="1800" b="1" dirty="0"/>
              <a:t>, </a:t>
            </a:r>
            <a:r>
              <a:rPr lang="en-US" sz="1800" dirty="0" smtClean="0">
                <a:solidFill>
                  <a:srgbClr val="FF0000"/>
                </a:solidFill>
              </a:rPr>
              <a:t>/5/0 </a:t>
            </a:r>
            <a:r>
              <a:rPr lang="en-US" sz="1800" dirty="0" smtClean="0">
                <a:solidFill>
                  <a:schemeClr val="tx1"/>
                </a:solidFill>
              </a:rPr>
              <a:t>on </a:t>
            </a:r>
            <a:r>
              <a:rPr lang="en-US" altLang="en-US" sz="1800" dirty="0" smtClean="0">
                <a:solidFill>
                  <a:schemeClr val="tx1"/>
                </a:solidFill>
              </a:rPr>
              <a:t>light C</a:t>
            </a:r>
            <a:r>
              <a:rPr lang="en-US" altLang="en-US" sz="1800" b="1" dirty="0" smtClean="0"/>
              <a:t>;</a:t>
            </a:r>
            <a:r>
              <a:rPr lang="en-US" altLang="en-US" sz="1800" dirty="0">
                <a:solidFill>
                  <a:schemeClr val="tx1"/>
                </a:solidFill>
              </a:rPr>
              <a:t>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LwM2M server wants to get </a:t>
            </a:r>
            <a:r>
              <a:rPr lang="en-US" altLang="en-US" sz="1800" dirty="0">
                <a:solidFill>
                  <a:schemeClr val="tx1"/>
                </a:solidFill>
              </a:rPr>
              <a:t>the firmware </a:t>
            </a:r>
            <a:r>
              <a:rPr lang="en-US" altLang="en-US" sz="1800" dirty="0" smtClean="0">
                <a:solidFill>
                  <a:schemeClr val="tx1"/>
                </a:solidFill>
              </a:rPr>
              <a:t>Version(</a:t>
            </a:r>
            <a:r>
              <a:rPr lang="en-US" altLang="zh-CN" sz="1800" dirty="0" smtClean="0">
                <a:solidFill>
                  <a:schemeClr val="tx1"/>
                </a:solidFill>
              </a:rPr>
              <a:t>resource </a:t>
            </a:r>
            <a:r>
              <a:rPr lang="en-US" altLang="zh-CN" sz="1800" dirty="0">
                <a:solidFill>
                  <a:schemeClr val="tx1"/>
                </a:solidFill>
              </a:rPr>
              <a:t>id = </a:t>
            </a:r>
            <a:r>
              <a:rPr lang="en-US" altLang="zh-CN" sz="1800" dirty="0" smtClean="0">
                <a:solidFill>
                  <a:schemeClr val="tx1"/>
                </a:solidFill>
              </a:rPr>
              <a:t>7)</a:t>
            </a:r>
            <a:r>
              <a:rPr lang="en-US" altLang="en-US" sz="1800" dirty="0" smtClean="0">
                <a:solidFill>
                  <a:schemeClr val="tx1"/>
                </a:solidFill>
              </a:rPr>
              <a:t> from the three lights before performing actual </a:t>
            </a:r>
            <a:r>
              <a:rPr lang="en-US" altLang="en-US" sz="1800" dirty="0">
                <a:solidFill>
                  <a:schemeClr val="tx1"/>
                </a:solidFill>
              </a:rPr>
              <a:t>firmware update</a:t>
            </a:r>
            <a:r>
              <a:rPr lang="en-US" altLang="en-US" sz="1800" b="1" dirty="0" smtClean="0">
                <a:solidFill>
                  <a:schemeClr val="tx1"/>
                </a:solidFill>
              </a:rPr>
              <a:t>.</a:t>
            </a:r>
          </a:p>
          <a:p>
            <a:pPr marL="0" lvl="1" indent="0">
              <a:buClr>
                <a:srgbClr val="C00000"/>
              </a:buClr>
              <a:buNone/>
            </a:pP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4" name="Rectangle 5"/>
          <p:cNvSpPr txBox="1">
            <a:spLocks noChangeArrowheads="1"/>
          </p:cNvSpPr>
          <p:nvPr/>
        </p:nvSpPr>
        <p:spPr bwMode="auto">
          <a:xfrm>
            <a:off x="80890" y="3282950"/>
            <a:ext cx="8984456" cy="61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lnSpcReduction="100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US" altLang="en-US" sz="1800" kern="0" dirty="0" smtClean="0">
                <a:solidFill>
                  <a:schemeClr val="tx1"/>
                </a:solidFill>
              </a:rPr>
              <a:t>LwM2M server </a:t>
            </a:r>
            <a:r>
              <a:rPr lang="en-US" altLang="zh-CN" sz="1800" kern="0" dirty="0" smtClean="0">
                <a:solidFill>
                  <a:schemeClr val="tx1"/>
                </a:solidFill>
              </a:rPr>
              <a:t>creates a Group</a:t>
            </a:r>
            <a:r>
              <a:rPr lang="en-GB" altLang="zh-CN" sz="1800" kern="0" dirty="0" smtClean="0">
                <a:solidFill>
                  <a:schemeClr val="tx1"/>
                </a:solidFill>
              </a:rPr>
              <a:t> </a:t>
            </a:r>
            <a:r>
              <a:rPr lang="en-US" altLang="zh-CN" sz="1800" kern="0" dirty="0" smtClean="0">
                <a:solidFill>
                  <a:schemeClr val="tx1"/>
                </a:solidFill>
              </a:rPr>
              <a:t>Multicast object on each lights to trigger this device to </a:t>
            </a:r>
            <a:r>
              <a:rPr lang="en-US" altLang="zh-CN" sz="1800" kern="0" dirty="0" smtClean="0">
                <a:solidFill>
                  <a:srgbClr val="FF0000"/>
                </a:solidFill>
              </a:rPr>
              <a:t>join</a:t>
            </a:r>
            <a:r>
              <a:rPr lang="en-US" altLang="zh-CN" sz="1800" kern="0" dirty="0" smtClean="0">
                <a:solidFill>
                  <a:schemeClr val="tx1"/>
                </a:solidFill>
              </a:rPr>
              <a:t> an IP multicast group and to </a:t>
            </a:r>
            <a:r>
              <a:rPr lang="en-US" altLang="zh-CN" sz="1800" kern="0" dirty="0" smtClean="0">
                <a:solidFill>
                  <a:srgbClr val="FF0000"/>
                </a:solidFill>
              </a:rPr>
              <a:t>listen to </a:t>
            </a:r>
            <a:r>
              <a:rPr lang="en-US" altLang="zh-CN" sz="1800" kern="0" dirty="0" smtClean="0">
                <a:solidFill>
                  <a:schemeClr val="tx1"/>
                </a:solidFill>
              </a:rPr>
              <a:t>the IP multicast message associated with the IP multicast address:</a:t>
            </a:r>
            <a:endParaRPr lang="en-GB" sz="1800" b="1" kern="0" dirty="0"/>
          </a:p>
        </p:txBody>
      </p:sp>
      <p:sp>
        <p:nvSpPr>
          <p:cNvPr id="5" name="文本框 4"/>
          <p:cNvSpPr txBox="1"/>
          <p:nvPr/>
        </p:nvSpPr>
        <p:spPr>
          <a:xfrm>
            <a:off x="2359685" y="4380892"/>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6" name="文本框 5"/>
          <p:cNvSpPr txBox="1"/>
          <p:nvPr/>
        </p:nvSpPr>
        <p:spPr>
          <a:xfrm>
            <a:off x="6139956" y="4042048"/>
            <a:ext cx="1499517" cy="261610"/>
          </a:xfrm>
          <a:prstGeom prst="rect">
            <a:avLst/>
          </a:prstGeom>
          <a:solidFill>
            <a:schemeClr val="accent1">
              <a:lumMod val="40000"/>
              <a:lumOff val="60000"/>
            </a:schemeClr>
          </a:solidFill>
        </p:spPr>
        <p:txBody>
          <a:bodyPr wrap="square" rtlCol="0">
            <a:spAutoFit/>
          </a:bodyPr>
          <a:lstStyle/>
          <a:p>
            <a:r>
              <a:rPr lang="en-US" sz="1100" dirty="0" smtClean="0"/>
              <a:t>LwM2M client 1(</a:t>
            </a:r>
            <a:r>
              <a:rPr lang="en-US" altLang="zh-CN" sz="1100" dirty="0" smtClean="0"/>
              <a:t>A</a:t>
            </a:r>
            <a:r>
              <a:rPr lang="en-US" sz="1100" dirty="0" smtClean="0"/>
              <a:t>)</a:t>
            </a:r>
            <a:endParaRPr lang="en-US" sz="1100" dirty="0"/>
          </a:p>
        </p:txBody>
      </p:sp>
      <p:sp>
        <p:nvSpPr>
          <p:cNvPr id="7" name="文本框 6"/>
          <p:cNvSpPr txBox="1"/>
          <p:nvPr/>
        </p:nvSpPr>
        <p:spPr>
          <a:xfrm>
            <a:off x="7348537" y="5121992"/>
            <a:ext cx="1219200" cy="430887"/>
          </a:xfrm>
          <a:prstGeom prst="rect">
            <a:avLst/>
          </a:prstGeom>
          <a:solidFill>
            <a:schemeClr val="accent1">
              <a:lumMod val="40000"/>
              <a:lumOff val="60000"/>
            </a:schemeClr>
          </a:solidFill>
        </p:spPr>
        <p:txBody>
          <a:bodyPr wrap="square" rtlCol="0">
            <a:spAutoFit/>
          </a:bodyPr>
          <a:lstStyle/>
          <a:p>
            <a:r>
              <a:rPr lang="en-US" sz="1100" dirty="0" smtClean="0"/>
              <a:t>LwM2M client 2</a:t>
            </a:r>
            <a:r>
              <a:rPr lang="zh-CN" altLang="en-US" sz="1100" dirty="0" smtClean="0"/>
              <a:t>（</a:t>
            </a:r>
            <a:r>
              <a:rPr lang="en-US" altLang="zh-CN" sz="1100" dirty="0" smtClean="0"/>
              <a:t>B</a:t>
            </a:r>
            <a:r>
              <a:rPr lang="zh-CN" altLang="en-US" sz="1100" dirty="0" smtClean="0"/>
              <a:t>）</a:t>
            </a:r>
            <a:endParaRPr lang="en-US" sz="1100" dirty="0"/>
          </a:p>
        </p:txBody>
      </p:sp>
      <p:sp>
        <p:nvSpPr>
          <p:cNvPr id="8" name="文本框 7"/>
          <p:cNvSpPr txBox="1"/>
          <p:nvPr/>
        </p:nvSpPr>
        <p:spPr>
          <a:xfrm>
            <a:off x="6163741" y="6077999"/>
            <a:ext cx="1591228" cy="261610"/>
          </a:xfrm>
          <a:prstGeom prst="rect">
            <a:avLst/>
          </a:prstGeom>
          <a:solidFill>
            <a:schemeClr val="accent1">
              <a:lumMod val="40000"/>
              <a:lumOff val="60000"/>
            </a:schemeClr>
          </a:solidFill>
        </p:spPr>
        <p:txBody>
          <a:bodyPr wrap="square" rtlCol="0">
            <a:spAutoFit/>
          </a:bodyPr>
          <a:lstStyle/>
          <a:p>
            <a:r>
              <a:rPr lang="en-US" sz="1100" dirty="0" smtClean="0"/>
              <a:t>LwM2M client 3</a:t>
            </a:r>
            <a:r>
              <a:rPr lang="zh-CN" altLang="en-US" sz="1100" dirty="0" smtClean="0"/>
              <a:t>（</a:t>
            </a:r>
            <a:r>
              <a:rPr lang="en-US" altLang="zh-CN" sz="1100" dirty="0" smtClean="0"/>
              <a:t>C</a:t>
            </a:r>
            <a:r>
              <a:rPr lang="zh-CN" altLang="en-US" sz="1100" dirty="0" smtClean="0"/>
              <a:t>）</a:t>
            </a:r>
            <a:endParaRPr lang="en-US" sz="1100" dirty="0"/>
          </a:p>
        </p:txBody>
      </p:sp>
      <p:sp>
        <p:nvSpPr>
          <p:cNvPr id="9" name="椭圆 8"/>
          <p:cNvSpPr/>
          <p:nvPr/>
        </p:nvSpPr>
        <p:spPr bwMode="auto">
          <a:xfrm>
            <a:off x="4993755" y="4743804"/>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 name="椭圆 9"/>
          <p:cNvSpPr/>
          <p:nvPr/>
        </p:nvSpPr>
        <p:spPr bwMode="auto">
          <a:xfrm>
            <a:off x="4470832" y="4397397"/>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1" name="椭圆 10"/>
          <p:cNvSpPr/>
          <p:nvPr/>
        </p:nvSpPr>
        <p:spPr bwMode="auto">
          <a:xfrm>
            <a:off x="5697421" y="4498780"/>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2" name="椭圆 11"/>
          <p:cNvSpPr/>
          <p:nvPr/>
        </p:nvSpPr>
        <p:spPr bwMode="auto">
          <a:xfrm>
            <a:off x="6306287" y="535770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3" name="直接箭头连接符 12"/>
          <p:cNvCxnSpPr/>
          <p:nvPr/>
        </p:nvCxnSpPr>
        <p:spPr bwMode="auto">
          <a:xfrm>
            <a:off x="3554433" y="4415451"/>
            <a:ext cx="834174" cy="1542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14" name="直接连接符 13"/>
          <p:cNvCxnSpPr/>
          <p:nvPr/>
        </p:nvCxnSpPr>
        <p:spPr bwMode="auto">
          <a:xfrm>
            <a:off x="3502685" y="4510809"/>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连接符 14"/>
          <p:cNvCxnSpPr/>
          <p:nvPr/>
        </p:nvCxnSpPr>
        <p:spPr bwMode="auto">
          <a:xfrm>
            <a:off x="4692482" y="4595371"/>
            <a:ext cx="310427" cy="2655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直接连接符 15"/>
          <p:cNvCxnSpPr>
            <a:stCxn id="9" idx="6"/>
            <a:endCxn id="11" idx="2"/>
          </p:cNvCxnSpPr>
          <p:nvPr/>
        </p:nvCxnSpPr>
        <p:spPr bwMode="auto">
          <a:xfrm flipV="1">
            <a:off x="5242710" y="4613080"/>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直接连接符 16"/>
          <p:cNvCxnSpPr>
            <a:stCxn id="11" idx="7"/>
            <a:endCxn id="6" idx="2"/>
          </p:cNvCxnSpPr>
          <p:nvPr/>
        </p:nvCxnSpPr>
        <p:spPr bwMode="auto">
          <a:xfrm flipV="1">
            <a:off x="5909917" y="4303658"/>
            <a:ext cx="979798" cy="228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a:stCxn id="9" idx="5"/>
            <a:endCxn id="12" idx="2"/>
          </p:cNvCxnSpPr>
          <p:nvPr/>
        </p:nvCxnSpPr>
        <p:spPr bwMode="auto">
          <a:xfrm>
            <a:off x="5206251" y="4938926"/>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a:stCxn id="12" idx="6"/>
            <a:endCxn id="7" idx="1"/>
          </p:cNvCxnSpPr>
          <p:nvPr/>
        </p:nvCxnSpPr>
        <p:spPr bwMode="auto">
          <a:xfrm flipV="1">
            <a:off x="6555242" y="5337436"/>
            <a:ext cx="793295" cy="13456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0" name="直接连接符 19"/>
          <p:cNvCxnSpPr>
            <a:stCxn id="12" idx="5"/>
          </p:cNvCxnSpPr>
          <p:nvPr/>
        </p:nvCxnSpPr>
        <p:spPr bwMode="auto">
          <a:xfrm>
            <a:off x="6518783" y="5552823"/>
            <a:ext cx="315741"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箭头连接符 20"/>
          <p:cNvCxnSpPr/>
          <p:nvPr/>
        </p:nvCxnSpPr>
        <p:spPr bwMode="auto">
          <a:xfrm>
            <a:off x="3543808" y="4310531"/>
            <a:ext cx="849023" cy="955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2" name="直接箭头连接符 21"/>
          <p:cNvCxnSpPr/>
          <p:nvPr/>
        </p:nvCxnSpPr>
        <p:spPr bwMode="auto">
          <a:xfrm>
            <a:off x="3554433" y="4187326"/>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3" name="矩形 22"/>
          <p:cNvSpPr/>
          <p:nvPr/>
        </p:nvSpPr>
        <p:spPr>
          <a:xfrm>
            <a:off x="3502685" y="3959373"/>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cxnSp>
        <p:nvCxnSpPr>
          <p:cNvPr id="24" name="直接箭头连接符 23"/>
          <p:cNvCxnSpPr/>
          <p:nvPr/>
        </p:nvCxnSpPr>
        <p:spPr bwMode="auto">
          <a:xfrm flipV="1">
            <a:off x="5242710" y="4498780"/>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5" name="直接箭头连接符 24"/>
          <p:cNvCxnSpPr/>
          <p:nvPr/>
        </p:nvCxnSpPr>
        <p:spPr bwMode="auto">
          <a:xfrm flipV="1">
            <a:off x="5926924" y="4303658"/>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26" name="组合 25"/>
          <p:cNvGrpSpPr/>
          <p:nvPr/>
        </p:nvGrpSpPr>
        <p:grpSpPr>
          <a:xfrm rot="4931450">
            <a:off x="4739957" y="4230636"/>
            <a:ext cx="502322" cy="448536"/>
            <a:chOff x="5579393" y="2993794"/>
            <a:chExt cx="502322" cy="448536"/>
          </a:xfrm>
        </p:grpSpPr>
        <p:cxnSp>
          <p:nvCxnSpPr>
            <p:cNvPr id="27" name="直接箭头连接符 26"/>
            <p:cNvCxnSpPr/>
            <p:nvPr/>
          </p:nvCxnSpPr>
          <p:spPr bwMode="auto">
            <a:xfrm flipV="1">
              <a:off x="5579393" y="2993794"/>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8" name="直接箭头连接符 27"/>
            <p:cNvCxnSpPr/>
            <p:nvPr/>
          </p:nvCxnSpPr>
          <p:spPr bwMode="auto">
            <a:xfrm flipV="1">
              <a:off x="5671584" y="3060441"/>
              <a:ext cx="336554" cy="26821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9" name="直接箭头连接符 28"/>
            <p:cNvCxnSpPr/>
            <p:nvPr/>
          </p:nvCxnSpPr>
          <p:spPr bwMode="auto">
            <a:xfrm flipV="1">
              <a:off x="5745161" y="3174114"/>
              <a:ext cx="336554" cy="268216"/>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grpSp>
      <p:cxnSp>
        <p:nvCxnSpPr>
          <p:cNvPr id="30" name="直接箭头连接符 29"/>
          <p:cNvCxnSpPr/>
          <p:nvPr/>
        </p:nvCxnSpPr>
        <p:spPr bwMode="auto">
          <a:xfrm>
            <a:off x="5336934" y="4929370"/>
            <a:ext cx="863500" cy="428331"/>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1" name="直接箭头连接符 30"/>
          <p:cNvCxnSpPr/>
          <p:nvPr/>
        </p:nvCxnSpPr>
        <p:spPr bwMode="auto">
          <a:xfrm>
            <a:off x="5252200" y="5022716"/>
            <a:ext cx="948234" cy="47599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32" name="直接箭头连接符 31"/>
          <p:cNvCxnSpPr/>
          <p:nvPr/>
        </p:nvCxnSpPr>
        <p:spPr bwMode="auto">
          <a:xfrm flipV="1">
            <a:off x="6616424" y="5284931"/>
            <a:ext cx="467661" cy="98350"/>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3" name="直接箭头连接符 32"/>
          <p:cNvCxnSpPr/>
          <p:nvPr/>
        </p:nvCxnSpPr>
        <p:spPr bwMode="auto">
          <a:xfrm>
            <a:off x="6616424" y="5575973"/>
            <a:ext cx="313130" cy="475317"/>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4" name="矩形 33"/>
          <p:cNvSpPr/>
          <p:nvPr/>
        </p:nvSpPr>
        <p:spPr>
          <a:xfrm rot="20088363">
            <a:off x="5083330" y="4355935"/>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5" name="矩形 34"/>
          <p:cNvSpPr/>
          <p:nvPr/>
        </p:nvSpPr>
        <p:spPr>
          <a:xfrm rot="20601937">
            <a:off x="6485806" y="5076717"/>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6" name="矩形 35"/>
          <p:cNvSpPr/>
          <p:nvPr/>
        </p:nvSpPr>
        <p:spPr>
          <a:xfrm>
            <a:off x="6834524" y="5793546"/>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7" name="矩形 36"/>
          <p:cNvSpPr/>
          <p:nvPr/>
        </p:nvSpPr>
        <p:spPr>
          <a:xfrm>
            <a:off x="530467" y="4730750"/>
            <a:ext cx="3985869" cy="1569660"/>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600" dirty="0"/>
              <a:t>Req: </a:t>
            </a:r>
            <a:r>
              <a:rPr lang="zh-CN" altLang="en-US" sz="1600" dirty="0" smtClean="0"/>
              <a:t>POST </a:t>
            </a:r>
            <a:r>
              <a:rPr lang="zh-CN" altLang="en-US" sz="1600" dirty="0"/>
              <a:t>coap</a:t>
            </a:r>
            <a:r>
              <a:rPr lang="zh-CN" altLang="en-US" sz="1600" dirty="0" smtClean="0"/>
              <a:t>://</a:t>
            </a:r>
            <a:r>
              <a:rPr lang="en-US" altLang="zh-CN" sz="1600" dirty="0" smtClean="0"/>
              <a:t>50</a:t>
            </a:r>
            <a:r>
              <a:rPr lang="zh-CN" altLang="en-US" sz="1600" dirty="0" smtClean="0"/>
              <a:t>/ </a:t>
            </a:r>
            <a:endParaRPr lang="en-US" altLang="zh-CN" sz="1600" dirty="0"/>
          </a:p>
          <a:p>
            <a:r>
              <a:rPr lang="zh-CN" altLang="en-US" sz="1600" dirty="0" smtClean="0"/>
              <a:t>Payload:</a:t>
            </a:r>
            <a:endParaRPr lang="zh-CN" altLang="en-US" sz="1600" dirty="0"/>
          </a:p>
          <a:p>
            <a:r>
              <a:rPr lang="zh-CN" altLang="en-US" sz="1600" dirty="0"/>
              <a:t>{“bn”:” </a:t>
            </a:r>
            <a:r>
              <a:rPr lang="zh-CN" altLang="en-US" sz="1600" dirty="0" smtClean="0"/>
              <a:t>/</a:t>
            </a:r>
            <a:r>
              <a:rPr lang="en-US" altLang="zh-CN" sz="1600" dirty="0" smtClean="0"/>
              <a:t>50</a:t>
            </a:r>
            <a:r>
              <a:rPr lang="zh-CN" altLang="en-US" sz="1600" dirty="0" smtClean="0"/>
              <a:t>”</a:t>
            </a:r>
            <a:r>
              <a:rPr lang="zh-CN" altLang="en-US" sz="1600" dirty="0"/>
              <a:t>,</a:t>
            </a:r>
          </a:p>
          <a:p>
            <a:r>
              <a:rPr lang="zh-CN" altLang="en-US" sz="1600" dirty="0"/>
              <a:t> “e”:[</a:t>
            </a:r>
          </a:p>
          <a:p>
            <a:r>
              <a:rPr lang="zh-CN" altLang="en-US" sz="1600" dirty="0" smtClean="0"/>
              <a:t> {</a:t>
            </a:r>
            <a:r>
              <a:rPr lang="zh-CN" altLang="en-US" sz="1600" dirty="0"/>
              <a:t>“n”:</a:t>
            </a:r>
            <a:r>
              <a:rPr lang="zh-CN" altLang="en-US" sz="1600" dirty="0" smtClean="0"/>
              <a:t>”</a:t>
            </a:r>
            <a:r>
              <a:rPr lang="en-US" altLang="zh-CN" sz="1600" dirty="0" smtClean="0"/>
              <a:t>0</a:t>
            </a:r>
            <a:r>
              <a:rPr lang="zh-CN" altLang="en-US" sz="1600" dirty="0" smtClean="0"/>
              <a:t>”</a:t>
            </a:r>
            <a:r>
              <a:rPr lang="zh-CN" altLang="en-US" sz="1600" dirty="0"/>
              <a:t>,”sv”:” 224.0.1.3:24”}, </a:t>
            </a:r>
            <a:r>
              <a:rPr lang="zh-CN" altLang="en-US" sz="1600" dirty="0" smtClean="0"/>
              <a:t>]</a:t>
            </a:r>
            <a:endParaRPr lang="zh-CN" altLang="en-US" sz="1600" dirty="0"/>
          </a:p>
          <a:p>
            <a:r>
              <a:rPr lang="zh-CN" altLang="en-US" sz="1600" dirty="0" smtClean="0"/>
              <a:t>} </a:t>
            </a:r>
            <a:r>
              <a:rPr lang="en-US" altLang="zh-CN" sz="1600" dirty="0" smtClean="0"/>
              <a:t>Note: </a:t>
            </a:r>
            <a:r>
              <a:rPr lang="zh-CN" altLang="en-US" sz="1600" dirty="0" smtClean="0"/>
              <a:t>224</a:t>
            </a:r>
            <a:r>
              <a:rPr lang="zh-CN" altLang="en-US" sz="1600" dirty="0"/>
              <a:t>.0.1.3:</a:t>
            </a:r>
            <a:r>
              <a:rPr lang="zh-CN" altLang="en-US" sz="1600" dirty="0" smtClean="0"/>
              <a:t>24 </a:t>
            </a:r>
            <a:r>
              <a:rPr lang="en-US" altLang="zh-CN" sz="1600" dirty="0" smtClean="0"/>
              <a:t>is the IP multicast address</a:t>
            </a:r>
            <a:endParaRPr lang="zh-CN" altLang="en-US" sz="1600" dirty="0"/>
          </a:p>
        </p:txBody>
      </p:sp>
    </p:spTree>
    <p:extLst>
      <p:ext uri="{BB962C8B-B14F-4D97-AF65-F5344CB8AC3E}">
        <p14:creationId xmlns:p14="http://schemas.microsoft.com/office/powerpoint/2010/main" val="482802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1537" y="3282950"/>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101" name="文本框 100"/>
          <p:cNvSpPr txBox="1"/>
          <p:nvPr/>
        </p:nvSpPr>
        <p:spPr>
          <a:xfrm>
            <a:off x="4764843" y="2101848"/>
            <a:ext cx="1499649" cy="261610"/>
          </a:xfrm>
          <a:prstGeom prst="rect">
            <a:avLst/>
          </a:prstGeom>
          <a:solidFill>
            <a:schemeClr val="accent1">
              <a:lumMod val="40000"/>
              <a:lumOff val="60000"/>
            </a:schemeClr>
          </a:solidFill>
        </p:spPr>
        <p:txBody>
          <a:bodyPr wrap="square" rtlCol="0">
            <a:spAutoFit/>
          </a:bodyPr>
          <a:lstStyle/>
          <a:p>
            <a:r>
              <a:rPr lang="en-US" sz="1100" dirty="0" smtClean="0"/>
              <a:t>LwM2M client 1(A)</a:t>
            </a:r>
            <a:endParaRPr lang="en-US" sz="1100" dirty="0"/>
          </a:p>
        </p:txBody>
      </p:sp>
      <p:sp>
        <p:nvSpPr>
          <p:cNvPr id="102" name="文本框 101"/>
          <p:cNvSpPr txBox="1"/>
          <p:nvPr/>
        </p:nvSpPr>
        <p:spPr>
          <a:xfrm>
            <a:off x="5944875" y="3188660"/>
            <a:ext cx="1451977" cy="261610"/>
          </a:xfrm>
          <a:prstGeom prst="rect">
            <a:avLst/>
          </a:prstGeom>
          <a:solidFill>
            <a:schemeClr val="accent1">
              <a:lumMod val="40000"/>
              <a:lumOff val="60000"/>
            </a:schemeClr>
          </a:solidFill>
        </p:spPr>
        <p:txBody>
          <a:bodyPr wrap="square" rtlCol="0">
            <a:spAutoFit/>
          </a:bodyPr>
          <a:lstStyle/>
          <a:p>
            <a:r>
              <a:rPr lang="en-US" sz="1100" dirty="0" smtClean="0"/>
              <a:t>LwM2M client 2(B)</a:t>
            </a:r>
            <a:endParaRPr lang="en-US" sz="1100" dirty="0"/>
          </a:p>
        </p:txBody>
      </p:sp>
      <p:sp>
        <p:nvSpPr>
          <p:cNvPr id="103" name="文本框 102"/>
          <p:cNvSpPr txBox="1"/>
          <p:nvPr/>
        </p:nvSpPr>
        <p:spPr>
          <a:xfrm>
            <a:off x="4760081" y="4144667"/>
            <a:ext cx="1417572" cy="261610"/>
          </a:xfrm>
          <a:prstGeom prst="rect">
            <a:avLst/>
          </a:prstGeom>
          <a:solidFill>
            <a:schemeClr val="accent1">
              <a:lumMod val="40000"/>
              <a:lumOff val="60000"/>
            </a:schemeClr>
          </a:solidFill>
        </p:spPr>
        <p:txBody>
          <a:bodyPr wrap="square" rtlCol="0">
            <a:spAutoFit/>
          </a:bodyPr>
          <a:lstStyle/>
          <a:p>
            <a:r>
              <a:rPr lang="en-US" sz="1100" dirty="0" smtClean="0"/>
              <a:t>LwM2M client 3(C)</a:t>
            </a:r>
            <a:endParaRPr lang="en-US" sz="1100" dirty="0"/>
          </a:p>
        </p:txBody>
      </p:sp>
      <p:sp>
        <p:nvSpPr>
          <p:cNvPr id="104" name="椭圆 103"/>
          <p:cNvSpPr/>
          <p:nvPr/>
        </p:nvSpPr>
        <p:spPr bwMode="auto">
          <a:xfrm>
            <a:off x="3590094" y="2810472"/>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5" name="椭圆 104"/>
          <p:cNvSpPr/>
          <p:nvPr/>
        </p:nvSpPr>
        <p:spPr bwMode="auto">
          <a:xfrm>
            <a:off x="2982684" y="3299455"/>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6" name="椭圆 105"/>
          <p:cNvSpPr/>
          <p:nvPr/>
        </p:nvSpPr>
        <p:spPr bwMode="auto">
          <a:xfrm>
            <a:off x="4293760" y="256544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7" name="椭圆 106"/>
          <p:cNvSpPr/>
          <p:nvPr/>
        </p:nvSpPr>
        <p:spPr bwMode="auto">
          <a:xfrm>
            <a:off x="4902626" y="3424369"/>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09" name="直接连接符 108"/>
          <p:cNvCxnSpPr>
            <a:stCxn id="100" idx="3"/>
            <a:endCxn id="105" idx="2"/>
          </p:cNvCxnSpPr>
          <p:nvPr/>
        </p:nvCxnSpPr>
        <p:spPr bwMode="auto">
          <a:xfrm>
            <a:off x="2014537" y="3413755"/>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0" name="直接连接符 109"/>
          <p:cNvCxnSpPr>
            <a:stCxn id="105" idx="7"/>
            <a:endCxn id="104" idx="3"/>
          </p:cNvCxnSpPr>
          <p:nvPr/>
        </p:nvCxnSpPr>
        <p:spPr bwMode="auto">
          <a:xfrm flipV="1">
            <a:off x="3195180" y="3005594"/>
            <a:ext cx="431373" cy="32733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1" name="直接连接符 110"/>
          <p:cNvCxnSpPr>
            <a:stCxn id="104" idx="6"/>
            <a:endCxn id="106" idx="2"/>
          </p:cNvCxnSpPr>
          <p:nvPr/>
        </p:nvCxnSpPr>
        <p:spPr bwMode="auto">
          <a:xfrm flipV="1">
            <a:off x="3839049" y="2679748"/>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2" name="直接连接符 111"/>
          <p:cNvCxnSpPr>
            <a:stCxn id="106" idx="7"/>
            <a:endCxn id="101" idx="2"/>
          </p:cNvCxnSpPr>
          <p:nvPr/>
        </p:nvCxnSpPr>
        <p:spPr bwMode="auto">
          <a:xfrm flipV="1">
            <a:off x="4506256" y="2363458"/>
            <a:ext cx="1008412" cy="23546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直接连接符 112"/>
          <p:cNvCxnSpPr>
            <a:stCxn id="104" idx="5"/>
            <a:endCxn id="107" idx="2"/>
          </p:cNvCxnSpPr>
          <p:nvPr/>
        </p:nvCxnSpPr>
        <p:spPr bwMode="auto">
          <a:xfrm>
            <a:off x="3802590" y="3005594"/>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直接连接符 113"/>
          <p:cNvCxnSpPr>
            <a:stCxn id="107" idx="6"/>
            <a:endCxn id="102" idx="1"/>
          </p:cNvCxnSpPr>
          <p:nvPr/>
        </p:nvCxnSpPr>
        <p:spPr bwMode="auto">
          <a:xfrm flipV="1">
            <a:off x="5151581" y="3319465"/>
            <a:ext cx="793294" cy="2192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5" name="直接连接符 114"/>
          <p:cNvCxnSpPr>
            <a:stCxn id="107" idx="5"/>
            <a:endCxn id="103" idx="0"/>
          </p:cNvCxnSpPr>
          <p:nvPr/>
        </p:nvCxnSpPr>
        <p:spPr bwMode="auto">
          <a:xfrm>
            <a:off x="5115122" y="3619491"/>
            <a:ext cx="353745"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7" name="直接箭头连接符 116"/>
          <p:cNvCxnSpPr/>
          <p:nvPr/>
        </p:nvCxnSpPr>
        <p:spPr bwMode="auto">
          <a:xfrm>
            <a:off x="2085774" y="3306511"/>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9" name="直接箭头连接符 118"/>
          <p:cNvCxnSpPr/>
          <p:nvPr/>
        </p:nvCxnSpPr>
        <p:spPr bwMode="auto">
          <a:xfrm flipV="1">
            <a:off x="3145835" y="2953187"/>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0" name="直接箭头连接符 119"/>
          <p:cNvCxnSpPr/>
          <p:nvPr/>
        </p:nvCxnSpPr>
        <p:spPr bwMode="auto">
          <a:xfrm flipV="1">
            <a:off x="3839049" y="2565448"/>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1" name="直接箭头连接符 120"/>
          <p:cNvCxnSpPr/>
          <p:nvPr/>
        </p:nvCxnSpPr>
        <p:spPr bwMode="auto">
          <a:xfrm flipV="1">
            <a:off x="4523263" y="2388592"/>
            <a:ext cx="573317" cy="1334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4" name="直接箭头连接符 123"/>
          <p:cNvCxnSpPr/>
          <p:nvPr/>
        </p:nvCxnSpPr>
        <p:spPr bwMode="auto">
          <a:xfrm>
            <a:off x="3933273" y="2996038"/>
            <a:ext cx="863500" cy="42833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6" name="直接箭头连接符 125"/>
          <p:cNvCxnSpPr/>
          <p:nvPr/>
        </p:nvCxnSpPr>
        <p:spPr bwMode="auto">
          <a:xfrm flipV="1">
            <a:off x="5212763" y="3293323"/>
            <a:ext cx="626260" cy="156625"/>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7" name="直接箭头连接符 126"/>
          <p:cNvCxnSpPr/>
          <p:nvPr/>
        </p:nvCxnSpPr>
        <p:spPr bwMode="auto">
          <a:xfrm>
            <a:off x="5212763" y="3642641"/>
            <a:ext cx="313130" cy="47531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31" name="矩形 130"/>
          <p:cNvSpPr/>
          <p:nvPr/>
        </p:nvSpPr>
        <p:spPr>
          <a:xfrm>
            <a:off x="1994579" y="300559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://5</a:t>
            </a:r>
            <a:r>
              <a:rPr lang="en-GB" sz="700" dirty="0" smtClean="0">
                <a:solidFill>
                  <a:schemeClr val="tx2"/>
                </a:solidFill>
              </a:rPr>
              <a:t>/0/7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2" name="矩形 131"/>
          <p:cNvSpPr/>
          <p:nvPr/>
        </p:nvSpPr>
        <p:spPr>
          <a:xfrm rot="20102884">
            <a:off x="3590094" y="225289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altLang="zh-CN" sz="700" dirty="0" smtClean="0">
                <a:solidFill>
                  <a:schemeClr val="tx2"/>
                </a:solidFill>
              </a:rPr>
              <a:t>5</a:t>
            </a:r>
            <a:r>
              <a:rPr lang="en-GB" sz="700" dirty="0" smtClean="0">
                <a:solidFill>
                  <a:schemeClr val="tx2"/>
                </a:solidFill>
              </a:rPr>
              <a:t>/0/7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3" name="矩形 132"/>
          <p:cNvSpPr/>
          <p:nvPr/>
        </p:nvSpPr>
        <p:spPr>
          <a:xfrm rot="20720829">
            <a:off x="4937717" y="303656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sz="700" dirty="0" smtClean="0">
                <a:solidFill>
                  <a:schemeClr val="tx2"/>
                </a:solidFill>
              </a:rPr>
              <a:t>/5/0/7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4" name="矩形 133"/>
          <p:cNvSpPr/>
          <p:nvPr/>
        </p:nvSpPr>
        <p:spPr>
          <a:xfrm rot="21317512">
            <a:off x="5399453" y="3695849"/>
            <a:ext cx="1309136" cy="307777"/>
          </a:xfrm>
          <a:prstGeom prst="rect">
            <a:avLst/>
          </a:prstGeom>
        </p:spPr>
        <p:txBody>
          <a:bodyPr wrap="squar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2" name="矩形 1"/>
          <p:cNvSpPr/>
          <p:nvPr/>
        </p:nvSpPr>
        <p:spPr>
          <a:xfrm>
            <a:off x="290997" y="1149350"/>
            <a:ext cx="8613397" cy="1138773"/>
          </a:xfrm>
          <a:prstGeom prst="rect">
            <a:avLst/>
          </a:prstGeom>
        </p:spPr>
        <p:txBody>
          <a:bodyPr wrap="square">
            <a:spAutoFit/>
          </a:bodyPr>
          <a:lstStyle/>
          <a:p>
            <a:pPr marL="111125" lvl="1" indent="-111125">
              <a:buClr>
                <a:srgbClr val="C00000"/>
              </a:buClr>
              <a:buFont typeface="Wingdings" panose="05000000000000000000" pitchFamily="2" charset="2"/>
              <a:buChar char="q"/>
            </a:pPr>
            <a:r>
              <a:rPr lang="en-GB" sz="1800" dirty="0" smtClean="0"/>
              <a:t>LwM2M </a:t>
            </a:r>
            <a:r>
              <a:rPr lang="en-GB" sz="1800" dirty="0"/>
              <a:t>Server </a:t>
            </a:r>
            <a:r>
              <a:rPr lang="en-GB" sz="1800" dirty="0">
                <a:solidFill>
                  <a:srgbClr val="FF0000"/>
                </a:solidFill>
              </a:rPr>
              <a:t>reads </a:t>
            </a:r>
            <a:r>
              <a:rPr lang="en-US" sz="1800" dirty="0" smtClean="0">
                <a:solidFill>
                  <a:srgbClr val="FF0000"/>
                </a:solidFill>
              </a:rPr>
              <a:t>firmware version </a:t>
            </a:r>
            <a:r>
              <a:rPr lang="en-GB" sz="1800" dirty="0" smtClean="0">
                <a:solidFill>
                  <a:srgbClr val="FF0000"/>
                </a:solidFill>
              </a:rPr>
              <a:t>by </a:t>
            </a:r>
            <a:r>
              <a:rPr lang="en-GB" sz="1800" dirty="0">
                <a:solidFill>
                  <a:srgbClr val="FF0000"/>
                </a:solidFill>
              </a:rPr>
              <a:t>using one multicast </a:t>
            </a:r>
            <a:r>
              <a:rPr lang="en-US" altLang="zh-CN" sz="1800" dirty="0" smtClean="0">
                <a:solidFill>
                  <a:srgbClr val="FF0000"/>
                </a:solidFill>
              </a:rPr>
              <a:t>GET </a:t>
            </a:r>
            <a:r>
              <a:rPr lang="en-GB" sz="1800" dirty="0" smtClean="0">
                <a:solidFill>
                  <a:srgbClr val="FF0000"/>
                </a:solidFill>
              </a:rPr>
              <a:t>message </a:t>
            </a:r>
            <a:r>
              <a:rPr lang="en-GB" sz="1800" dirty="0" smtClean="0"/>
              <a:t>from </a:t>
            </a:r>
            <a:r>
              <a:rPr lang="en-GB" sz="1800" dirty="0"/>
              <a:t>all three lights in the multicast group</a:t>
            </a:r>
            <a:r>
              <a:rPr lang="en-GB" sz="1800" dirty="0" smtClean="0"/>
              <a:t>.</a:t>
            </a:r>
          </a:p>
          <a:p>
            <a:pPr marL="111125" lvl="1" indent="-111125">
              <a:buClr>
                <a:srgbClr val="C00000"/>
              </a:buClr>
              <a:buFont typeface="Wingdings" panose="05000000000000000000" pitchFamily="2" charset="2"/>
              <a:buChar char="q"/>
            </a:pPr>
            <a:endParaRPr lang="en-GB" sz="1600" dirty="0" smtClean="0"/>
          </a:p>
          <a:p>
            <a:pPr marL="111125" lvl="1" indent="-111125">
              <a:buClr>
                <a:srgbClr val="C00000"/>
              </a:buClr>
              <a:buFont typeface="Wingdings" panose="05000000000000000000" pitchFamily="2" charset="2"/>
              <a:buChar char="q"/>
            </a:pPr>
            <a:endParaRPr lang="en-GB" sz="1600" dirty="0"/>
          </a:p>
        </p:txBody>
      </p:sp>
      <p:sp>
        <p:nvSpPr>
          <p:cNvPr id="83"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sz="2800" kern="0" smtClean="0">
                <a:ea typeface="ＭＳ Ｐゴシック" panose="020B0600070205080204" pitchFamily="34" charset="-128"/>
              </a:rPr>
              <a:t>Progress on group multicast </a:t>
            </a:r>
            <a:r>
              <a:rPr lang="en-US" altLang="zh-CN" sz="2800" kern="0" smtClean="0">
                <a:ea typeface="ＭＳ Ｐゴシック" panose="020B0600070205080204" pitchFamily="34" charset="-128"/>
              </a:rPr>
              <a:t>communication</a:t>
            </a:r>
            <a:endParaRPr lang="en-GB" altLang="en-US" sz="1600" kern="0" dirty="0"/>
          </a:p>
        </p:txBody>
      </p:sp>
      <p:cxnSp>
        <p:nvCxnSpPr>
          <p:cNvPr id="87" name="直接箭头连接符 86"/>
          <p:cNvCxnSpPr/>
          <p:nvPr/>
        </p:nvCxnSpPr>
        <p:spPr bwMode="auto">
          <a:xfrm flipH="1">
            <a:off x="5335951" y="3411678"/>
            <a:ext cx="527105" cy="1571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0" name="直接箭头连接符 89"/>
          <p:cNvCxnSpPr/>
          <p:nvPr/>
        </p:nvCxnSpPr>
        <p:spPr bwMode="auto">
          <a:xfrm flipH="1" flipV="1">
            <a:off x="5058096" y="3710611"/>
            <a:ext cx="261363" cy="4073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3" name="直接箭头连接符 92"/>
          <p:cNvCxnSpPr/>
          <p:nvPr/>
        </p:nvCxnSpPr>
        <p:spPr bwMode="auto">
          <a:xfrm flipH="1" flipV="1">
            <a:off x="3856501" y="3090624"/>
            <a:ext cx="963171" cy="54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直接箭头连接符 95"/>
          <p:cNvCxnSpPr/>
          <p:nvPr/>
        </p:nvCxnSpPr>
        <p:spPr bwMode="auto">
          <a:xfrm flipH="1">
            <a:off x="3240195" y="3107411"/>
            <a:ext cx="364184" cy="2845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8" name="直接箭头连接符 107"/>
          <p:cNvCxnSpPr/>
          <p:nvPr/>
        </p:nvCxnSpPr>
        <p:spPr bwMode="auto">
          <a:xfrm flipH="1">
            <a:off x="3292822" y="3188660"/>
            <a:ext cx="365468" cy="293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6" name="直接箭头连接符 115"/>
          <p:cNvCxnSpPr/>
          <p:nvPr/>
        </p:nvCxnSpPr>
        <p:spPr bwMode="auto">
          <a:xfrm flipH="1">
            <a:off x="3349383" y="3216981"/>
            <a:ext cx="403131" cy="32168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p:nvPr/>
        </p:nvCxnSpPr>
        <p:spPr bwMode="auto">
          <a:xfrm flipH="1" flipV="1">
            <a:off x="3868980" y="3188660"/>
            <a:ext cx="950692" cy="52195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2" name="直接箭头连接符 121"/>
          <p:cNvCxnSpPr/>
          <p:nvPr/>
        </p:nvCxnSpPr>
        <p:spPr bwMode="auto">
          <a:xfrm flipH="1">
            <a:off x="4639074" y="2370326"/>
            <a:ext cx="1005179" cy="26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3" name="直接箭头连接符 122"/>
          <p:cNvCxnSpPr/>
          <p:nvPr/>
        </p:nvCxnSpPr>
        <p:spPr bwMode="auto">
          <a:xfrm flipH="1">
            <a:off x="3901196" y="2801000"/>
            <a:ext cx="343466" cy="14989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p:nvPr/>
        </p:nvCxnSpPr>
        <p:spPr bwMode="auto">
          <a:xfrm flipH="1" flipV="1">
            <a:off x="2083100" y="3481956"/>
            <a:ext cx="823821" cy="121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p:nvPr/>
        </p:nvCxnSpPr>
        <p:spPr bwMode="auto">
          <a:xfrm flipH="1">
            <a:off x="2083100" y="3568861"/>
            <a:ext cx="82382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9" name="直接箭头连接符 128"/>
          <p:cNvCxnSpPr/>
          <p:nvPr/>
        </p:nvCxnSpPr>
        <p:spPr bwMode="auto">
          <a:xfrm flipH="1">
            <a:off x="2083100" y="3672833"/>
            <a:ext cx="84107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0" name="矩形 9"/>
          <p:cNvSpPr/>
          <p:nvPr/>
        </p:nvSpPr>
        <p:spPr>
          <a:xfrm>
            <a:off x="731625" y="2097402"/>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GET coap</a:t>
            </a:r>
            <a:r>
              <a:rPr lang="en-US" altLang="zh-CN" sz="1400" dirty="0" smtClean="0"/>
              <a:t>://</a:t>
            </a:r>
            <a:r>
              <a:rPr lang="en-GB" sz="1400" dirty="0" smtClean="0"/>
              <a:t>5/0</a:t>
            </a:r>
            <a:r>
              <a:rPr lang="en-US" sz="1400" dirty="0" smtClean="0"/>
              <a:t>/7</a:t>
            </a:r>
            <a:endParaRPr lang="en-US" altLang="zh-CN" sz="1400" dirty="0"/>
          </a:p>
          <a:p>
            <a:pPr marL="0" lvl="1" indent="0">
              <a:buClr>
                <a:srgbClr val="C00000"/>
              </a:buClr>
              <a:buNone/>
            </a:pPr>
            <a:r>
              <a:rPr lang="en-US" altLang="zh-CN" sz="1400" b="1" dirty="0"/>
              <a:t>HOST URI </a:t>
            </a:r>
            <a:r>
              <a:rPr lang="en-US" altLang="zh-CN" sz="1400" dirty="0"/>
              <a:t>: 224.0.1.3:24; </a:t>
            </a:r>
          </a:p>
        </p:txBody>
      </p:sp>
    </p:spTree>
    <p:extLst>
      <p:ext uri="{BB962C8B-B14F-4D97-AF65-F5344CB8AC3E}">
        <p14:creationId xmlns:p14="http://schemas.microsoft.com/office/powerpoint/2010/main" val="6323504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2286000"/>
          </a:xfrm>
        </p:spPr>
        <p:txBody>
          <a:bodyPr>
            <a:normAutofit lnSpcReduction="10000"/>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2</a:t>
            </a:r>
            <a:r>
              <a:rPr lang="en-US" altLang="en-US" sz="1800" dirty="0">
                <a:solidFill>
                  <a:schemeClr val="tx1"/>
                </a:solidFill>
              </a:rPr>
              <a:t>: object </a:t>
            </a:r>
            <a:r>
              <a:rPr lang="en-US" altLang="en-US" sz="1800" dirty="0" smtClean="0">
                <a:solidFill>
                  <a:schemeClr val="tx1"/>
                </a:solidFill>
              </a:rPr>
              <a:t>supports </a:t>
            </a:r>
            <a:r>
              <a:rPr lang="en-US" altLang="en-US" sz="1800" dirty="0">
                <a:solidFill>
                  <a:schemeClr val="tx1"/>
                </a:solidFill>
              </a:rPr>
              <a:t>multiple object instance.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A </a:t>
            </a:r>
            <a:r>
              <a:rPr lang="en-US" altLang="en-US" sz="1800" dirty="0">
                <a:solidFill>
                  <a:schemeClr val="tx1"/>
                </a:solidFill>
              </a:rPr>
              <a:t>control software is installed on </a:t>
            </a:r>
            <a:r>
              <a:rPr lang="en-US" altLang="en-US" sz="1800" dirty="0" smtClean="0">
                <a:solidFill>
                  <a:schemeClr val="tx1"/>
                </a:solidFill>
              </a:rPr>
              <a:t>three </a:t>
            </a:r>
            <a:r>
              <a:rPr lang="en-US" altLang="en-US" sz="1800" dirty="0">
                <a:solidFill>
                  <a:schemeClr val="tx1"/>
                </a:solidFill>
              </a:rPr>
              <a:t>lights in the same </a:t>
            </a:r>
            <a:r>
              <a:rPr lang="en-US" altLang="en-US" sz="1800" dirty="0" smtClean="0">
                <a:solidFill>
                  <a:schemeClr val="tx1"/>
                </a:solidFill>
              </a:rPr>
              <a:t>building, </a:t>
            </a:r>
            <a:r>
              <a:rPr lang="en-US" altLang="en-US" sz="1800" dirty="0">
                <a:solidFill>
                  <a:schemeClr val="tx1"/>
                </a:solidFill>
              </a:rPr>
              <a:t>and </a:t>
            </a:r>
            <a:r>
              <a:rPr lang="en-US" altLang="en-US" sz="1800" dirty="0" smtClean="0">
                <a:solidFill>
                  <a:schemeClr val="tx1"/>
                </a:solidFill>
              </a:rPr>
              <a:t>the Software </a:t>
            </a:r>
            <a:r>
              <a:rPr lang="en-US" altLang="en-US" sz="1800" dirty="0">
                <a:solidFill>
                  <a:schemeClr val="tx1"/>
                </a:solidFill>
              </a:rPr>
              <a:t>Component Object </a:t>
            </a:r>
            <a:r>
              <a:rPr lang="en-US" altLang="en-US" sz="1800" dirty="0" smtClean="0">
                <a:solidFill>
                  <a:schemeClr val="tx1"/>
                </a:solidFill>
              </a:rPr>
              <a:t>associated with this control software (object </a:t>
            </a:r>
            <a:r>
              <a:rPr lang="en-US" altLang="en-US" sz="1800" dirty="0">
                <a:solidFill>
                  <a:schemeClr val="tx1"/>
                </a:solidFill>
              </a:rPr>
              <a:t>id = 14</a:t>
            </a:r>
            <a:r>
              <a:rPr lang="en-US" altLang="en-US" sz="1800" dirty="0" smtClean="0">
                <a:solidFill>
                  <a:schemeClr val="tx1"/>
                </a:solidFill>
              </a:rPr>
              <a:t>) is created, i.e</a:t>
            </a:r>
            <a:r>
              <a:rPr lang="en-US" altLang="en-US" sz="1800" dirty="0">
                <a:solidFill>
                  <a:schemeClr val="tx1"/>
                </a:solidFill>
              </a:rPr>
              <a:t>. </a:t>
            </a:r>
            <a:r>
              <a:rPr lang="en-US" sz="1800" dirty="0" smtClean="0">
                <a:solidFill>
                  <a:srgbClr val="FF0000"/>
                </a:solidFill>
              </a:rPr>
              <a:t>/14/0 </a:t>
            </a:r>
            <a:r>
              <a:rPr lang="en-US" sz="1800" dirty="0">
                <a:solidFill>
                  <a:schemeClr val="tx1"/>
                </a:solidFill>
              </a:rPr>
              <a:t>on </a:t>
            </a:r>
            <a:r>
              <a:rPr lang="en-US" altLang="en-US" sz="1800" dirty="0">
                <a:solidFill>
                  <a:schemeClr val="tx1"/>
                </a:solidFill>
              </a:rPr>
              <a:t>light A</a:t>
            </a:r>
            <a:r>
              <a:rPr lang="en-US" altLang="en-US" sz="1800" b="1" dirty="0"/>
              <a:t>, </a:t>
            </a:r>
            <a:r>
              <a:rPr lang="en-US" sz="1800" dirty="0">
                <a:solidFill>
                  <a:srgbClr val="FF0000"/>
                </a:solidFill>
              </a:rPr>
              <a:t>/</a:t>
            </a:r>
            <a:r>
              <a:rPr lang="en-US" sz="1800" dirty="0" smtClean="0">
                <a:solidFill>
                  <a:srgbClr val="FF0000"/>
                </a:solidFill>
              </a:rPr>
              <a:t>14/2 </a:t>
            </a:r>
            <a:r>
              <a:rPr lang="en-US" sz="1800" dirty="0">
                <a:solidFill>
                  <a:schemeClr val="tx1"/>
                </a:solidFill>
              </a:rPr>
              <a:t>on </a:t>
            </a:r>
            <a:r>
              <a:rPr lang="en-US" altLang="en-US" sz="1800" dirty="0">
                <a:solidFill>
                  <a:schemeClr val="tx1"/>
                </a:solidFill>
              </a:rPr>
              <a:t>light B</a:t>
            </a:r>
            <a:r>
              <a:rPr lang="en-US" altLang="en-US" sz="1800" b="1" dirty="0"/>
              <a:t>, </a:t>
            </a:r>
            <a:r>
              <a:rPr lang="en-US" sz="1800" dirty="0">
                <a:solidFill>
                  <a:srgbClr val="FF0000"/>
                </a:solidFill>
              </a:rPr>
              <a:t>/</a:t>
            </a:r>
            <a:r>
              <a:rPr lang="en-US" sz="1800" dirty="0" smtClean="0">
                <a:solidFill>
                  <a:srgbClr val="FF0000"/>
                </a:solidFill>
              </a:rPr>
              <a:t>14/1 </a:t>
            </a:r>
            <a:r>
              <a:rPr lang="en-US" sz="1800" dirty="0" smtClean="0">
                <a:solidFill>
                  <a:schemeClr val="tx1"/>
                </a:solidFill>
              </a:rPr>
              <a:t>on </a:t>
            </a:r>
            <a:r>
              <a:rPr lang="en-US" altLang="en-US" sz="1800" dirty="0" smtClean="0">
                <a:solidFill>
                  <a:schemeClr val="tx1"/>
                </a:solidFill>
              </a:rPr>
              <a:t>light C</a:t>
            </a:r>
            <a:r>
              <a:rPr lang="en-US" altLang="en-US" sz="1800" b="1" dirty="0" smtClean="0"/>
              <a:t>;</a:t>
            </a:r>
            <a:r>
              <a:rPr lang="en-US" altLang="en-US" sz="1800" dirty="0">
                <a:solidFill>
                  <a:schemeClr val="tx1"/>
                </a:solidFill>
              </a:rPr>
              <a:t>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LwM2M server wants to get </a:t>
            </a:r>
            <a:r>
              <a:rPr lang="en-US" altLang="en-US" sz="1800" dirty="0">
                <a:solidFill>
                  <a:schemeClr val="tx1"/>
                </a:solidFill>
              </a:rPr>
              <a:t>the s</a:t>
            </a:r>
            <a:r>
              <a:rPr lang="en-US" altLang="en-US" sz="1800" dirty="0" smtClean="0">
                <a:solidFill>
                  <a:schemeClr val="tx1"/>
                </a:solidFill>
              </a:rPr>
              <a:t>oftware Component Version(</a:t>
            </a:r>
            <a:r>
              <a:rPr lang="en-US" altLang="zh-CN" sz="1800" dirty="0" smtClean="0">
                <a:solidFill>
                  <a:schemeClr val="tx1"/>
                </a:solidFill>
              </a:rPr>
              <a:t>resource id = 2) </a:t>
            </a:r>
            <a:r>
              <a:rPr lang="en-US" altLang="en-US" sz="1800" dirty="0" smtClean="0">
                <a:solidFill>
                  <a:schemeClr val="tx1"/>
                </a:solidFill>
              </a:rPr>
              <a:t>from the three lights before performing actual software update</a:t>
            </a:r>
            <a:r>
              <a:rPr lang="en-US" altLang="en-US" sz="1800" b="1" dirty="0" smtClean="0">
                <a:solidFill>
                  <a:schemeClr val="tx1"/>
                </a:solidFill>
              </a:rPr>
              <a:t>.</a:t>
            </a: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Tree>
    <p:extLst>
      <p:ext uri="{BB962C8B-B14F-4D97-AF65-F5344CB8AC3E}">
        <p14:creationId xmlns:p14="http://schemas.microsoft.com/office/powerpoint/2010/main" val="818710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046" y="3794026"/>
            <a:ext cx="5288020" cy="2308324"/>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600" dirty="0"/>
              <a:t>Req: </a:t>
            </a:r>
            <a:r>
              <a:rPr lang="zh-CN" altLang="en-US" sz="1600" dirty="0" smtClean="0"/>
              <a:t>POST </a:t>
            </a:r>
            <a:r>
              <a:rPr lang="zh-CN" altLang="en-US" sz="1600" dirty="0"/>
              <a:t>coap:</a:t>
            </a:r>
            <a:r>
              <a:rPr lang="zh-CN" altLang="en-US" sz="1600" dirty="0" smtClean="0"/>
              <a:t>//</a:t>
            </a:r>
            <a:r>
              <a:rPr lang="en-US" altLang="zh-CN" sz="1600" dirty="0" smtClean="0"/>
              <a:t>50</a:t>
            </a:r>
            <a:r>
              <a:rPr lang="zh-CN" altLang="en-US" sz="1600" dirty="0" smtClean="0"/>
              <a:t>/ </a:t>
            </a:r>
            <a:endParaRPr lang="en-US" altLang="zh-CN" sz="1600" dirty="0"/>
          </a:p>
          <a:p>
            <a:r>
              <a:rPr lang="zh-CN" altLang="en-US" sz="1600" dirty="0" smtClean="0"/>
              <a:t>Payload</a:t>
            </a:r>
            <a:r>
              <a:rPr lang="zh-CN" altLang="en-US" sz="1600" dirty="0"/>
              <a:t>:</a:t>
            </a:r>
          </a:p>
          <a:p>
            <a:r>
              <a:rPr lang="zh-CN" altLang="en-US" sz="1600" dirty="0"/>
              <a:t>{“bn”:</a:t>
            </a:r>
            <a:r>
              <a:rPr lang="zh-CN" altLang="en-US" sz="1600" dirty="0" smtClean="0"/>
              <a:t>”</a:t>
            </a:r>
            <a:r>
              <a:rPr lang="en-US" altLang="zh-CN" sz="1600" dirty="0" smtClean="0"/>
              <a:t>/50</a:t>
            </a:r>
            <a:r>
              <a:rPr lang="zh-CN" altLang="en-US" sz="1600" dirty="0" smtClean="0"/>
              <a:t>/</a:t>
            </a:r>
            <a:r>
              <a:rPr lang="en-US" altLang="zh-CN" sz="1600" dirty="0" smtClean="0"/>
              <a:t>0</a:t>
            </a:r>
            <a:r>
              <a:rPr lang="zh-CN" altLang="en-US" sz="1600" dirty="0" smtClean="0"/>
              <a:t>”</a:t>
            </a:r>
            <a:r>
              <a:rPr lang="zh-CN" altLang="en-US" sz="1600" dirty="0"/>
              <a:t>,</a:t>
            </a:r>
          </a:p>
          <a:p>
            <a:r>
              <a:rPr lang="zh-CN" altLang="en-US" sz="1600" dirty="0"/>
              <a:t> “e”:[</a:t>
            </a:r>
          </a:p>
          <a:p>
            <a:r>
              <a:rPr lang="zh-CN" altLang="en-US" sz="1600" dirty="0"/>
              <a:t> {“n”:”0”,},</a:t>
            </a:r>
          </a:p>
          <a:p>
            <a:r>
              <a:rPr lang="zh-CN" altLang="en-US" sz="1600" dirty="0"/>
              <a:t> {“n”:”1”,</a:t>
            </a:r>
            <a:r>
              <a:rPr lang="zh-CN" altLang="en-US" sz="1600" dirty="0" smtClean="0"/>
              <a:t>”</a:t>
            </a:r>
            <a:r>
              <a:rPr lang="en-US" altLang="zh-CN" sz="1600" dirty="0" smtClean="0"/>
              <a:t>s</a:t>
            </a:r>
            <a:r>
              <a:rPr lang="zh-CN" altLang="en-US" sz="1600" dirty="0" smtClean="0"/>
              <a:t>v</a:t>
            </a:r>
            <a:r>
              <a:rPr lang="zh-CN" altLang="en-US" sz="1600" dirty="0"/>
              <a:t>”:”/</a:t>
            </a:r>
            <a:r>
              <a:rPr lang="zh-CN" altLang="en-US" sz="1600" dirty="0" smtClean="0"/>
              <a:t>14/0</a:t>
            </a:r>
            <a:r>
              <a:rPr lang="en-US" altLang="zh-CN" sz="1600" dirty="0" smtClean="0"/>
              <a:t>/5</a:t>
            </a:r>
            <a:r>
              <a:rPr lang="zh-CN" altLang="en-US" sz="1600" dirty="0" smtClean="0"/>
              <a:t>”}</a:t>
            </a:r>
            <a:endParaRPr lang="en-US" altLang="zh-CN" sz="1600" dirty="0" smtClean="0"/>
          </a:p>
          <a:p>
            <a:r>
              <a:rPr lang="zh-CN" altLang="en-US" sz="1600" dirty="0" smtClean="0"/>
              <a:t> (/14/2</a:t>
            </a:r>
            <a:r>
              <a:rPr lang="en-US" altLang="zh-CN" sz="1600" dirty="0" smtClean="0"/>
              <a:t>/5</a:t>
            </a:r>
            <a:r>
              <a:rPr lang="zh-CN" altLang="en-US" sz="1600" dirty="0" smtClean="0"/>
              <a:t> </a:t>
            </a:r>
            <a:r>
              <a:rPr lang="zh-CN" altLang="en-US" sz="1600" dirty="0"/>
              <a:t>or /</a:t>
            </a:r>
            <a:r>
              <a:rPr lang="zh-CN" altLang="en-US" sz="1600" dirty="0" smtClean="0"/>
              <a:t>14/1</a:t>
            </a:r>
            <a:r>
              <a:rPr lang="en-US" altLang="zh-CN" sz="1600" dirty="0" smtClean="0"/>
              <a:t>/5</a:t>
            </a:r>
            <a:r>
              <a:rPr lang="zh-CN" altLang="en-US" sz="1600" dirty="0" smtClean="0"/>
              <a:t> </a:t>
            </a:r>
            <a:r>
              <a:rPr lang="zh-CN" altLang="en-US" sz="1600" dirty="0"/>
              <a:t>if the receiver is light B or light C )</a:t>
            </a:r>
          </a:p>
          <a:p>
            <a:r>
              <a:rPr lang="zh-CN" altLang="en-US" sz="1600" dirty="0"/>
              <a:t> {“n”:”2”,”sv”:” 224.0.1.3:24”},]</a:t>
            </a:r>
          </a:p>
          <a:p>
            <a:r>
              <a:rPr lang="zh-CN" altLang="en-US" sz="1600" dirty="0" smtClean="0"/>
              <a:t>} </a:t>
            </a:r>
            <a:r>
              <a:rPr lang="en-US" altLang="zh-CN" sz="1600" dirty="0" smtClean="0"/>
              <a:t>Note:</a:t>
            </a:r>
            <a:r>
              <a:rPr lang="zh-CN" altLang="en-US" sz="1600" dirty="0" smtClean="0"/>
              <a:t> </a:t>
            </a:r>
            <a:r>
              <a:rPr lang="en-US" altLang="zh-CN" sz="1600" dirty="0" smtClean="0"/>
              <a:t>the object instance id is assigned by LwM2M server.</a:t>
            </a:r>
            <a:endParaRPr lang="zh-CN" altLang="en-US" sz="1600" dirty="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4" name="文本框 3"/>
          <p:cNvSpPr txBox="1"/>
          <p:nvPr/>
        </p:nvSpPr>
        <p:spPr>
          <a:xfrm>
            <a:off x="2547937" y="2900769"/>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5" name="文本框 4"/>
          <p:cNvSpPr txBox="1"/>
          <p:nvPr/>
        </p:nvSpPr>
        <p:spPr>
          <a:xfrm>
            <a:off x="6328208" y="2561925"/>
            <a:ext cx="1499517" cy="261610"/>
          </a:xfrm>
          <a:prstGeom prst="rect">
            <a:avLst/>
          </a:prstGeom>
          <a:solidFill>
            <a:schemeClr val="accent1">
              <a:lumMod val="40000"/>
              <a:lumOff val="60000"/>
            </a:schemeClr>
          </a:solidFill>
        </p:spPr>
        <p:txBody>
          <a:bodyPr wrap="square" rtlCol="0">
            <a:spAutoFit/>
          </a:bodyPr>
          <a:lstStyle/>
          <a:p>
            <a:r>
              <a:rPr lang="en-US" sz="1100" dirty="0" smtClean="0"/>
              <a:t>LwM2M client 1(</a:t>
            </a:r>
            <a:r>
              <a:rPr lang="en-US" altLang="zh-CN" sz="1100" dirty="0" smtClean="0"/>
              <a:t>A</a:t>
            </a:r>
            <a:r>
              <a:rPr lang="en-US" sz="1100" dirty="0" smtClean="0"/>
              <a:t>)</a:t>
            </a:r>
            <a:endParaRPr lang="en-US" sz="1100" dirty="0"/>
          </a:p>
        </p:txBody>
      </p:sp>
      <p:sp>
        <p:nvSpPr>
          <p:cNvPr id="6" name="文本框 5"/>
          <p:cNvSpPr txBox="1"/>
          <p:nvPr/>
        </p:nvSpPr>
        <p:spPr>
          <a:xfrm>
            <a:off x="7536789" y="3641869"/>
            <a:ext cx="1219200" cy="430887"/>
          </a:xfrm>
          <a:prstGeom prst="rect">
            <a:avLst/>
          </a:prstGeom>
          <a:solidFill>
            <a:schemeClr val="accent1">
              <a:lumMod val="40000"/>
              <a:lumOff val="60000"/>
            </a:schemeClr>
          </a:solidFill>
        </p:spPr>
        <p:txBody>
          <a:bodyPr wrap="square" rtlCol="0">
            <a:spAutoFit/>
          </a:bodyPr>
          <a:lstStyle/>
          <a:p>
            <a:r>
              <a:rPr lang="en-US" sz="1100" dirty="0" smtClean="0"/>
              <a:t>LwM2M client 2</a:t>
            </a:r>
            <a:r>
              <a:rPr lang="zh-CN" altLang="en-US" sz="1100" dirty="0" smtClean="0"/>
              <a:t>（</a:t>
            </a:r>
            <a:r>
              <a:rPr lang="en-US" altLang="zh-CN" sz="1100" dirty="0" smtClean="0"/>
              <a:t>B</a:t>
            </a:r>
            <a:r>
              <a:rPr lang="zh-CN" altLang="en-US" sz="1100" dirty="0" smtClean="0"/>
              <a:t>）</a:t>
            </a:r>
            <a:endParaRPr lang="en-US" sz="1100" dirty="0"/>
          </a:p>
        </p:txBody>
      </p:sp>
      <p:sp>
        <p:nvSpPr>
          <p:cNvPr id="7" name="文本框 6"/>
          <p:cNvSpPr txBox="1"/>
          <p:nvPr/>
        </p:nvSpPr>
        <p:spPr>
          <a:xfrm>
            <a:off x="6351993" y="4597876"/>
            <a:ext cx="1591228" cy="261610"/>
          </a:xfrm>
          <a:prstGeom prst="rect">
            <a:avLst/>
          </a:prstGeom>
          <a:solidFill>
            <a:schemeClr val="accent1">
              <a:lumMod val="40000"/>
              <a:lumOff val="60000"/>
            </a:schemeClr>
          </a:solidFill>
        </p:spPr>
        <p:txBody>
          <a:bodyPr wrap="square" rtlCol="0">
            <a:spAutoFit/>
          </a:bodyPr>
          <a:lstStyle/>
          <a:p>
            <a:r>
              <a:rPr lang="en-US" sz="1100" dirty="0" smtClean="0"/>
              <a:t>LwM2M client 3</a:t>
            </a:r>
            <a:r>
              <a:rPr lang="zh-CN" altLang="en-US" sz="1100" dirty="0" smtClean="0"/>
              <a:t>（</a:t>
            </a:r>
            <a:r>
              <a:rPr lang="en-US" altLang="zh-CN" sz="1100" dirty="0" smtClean="0"/>
              <a:t>C</a:t>
            </a:r>
            <a:r>
              <a:rPr lang="zh-CN" altLang="en-US" sz="1100" dirty="0" smtClean="0"/>
              <a:t>）</a:t>
            </a:r>
            <a:endParaRPr lang="en-US" sz="1100" dirty="0"/>
          </a:p>
        </p:txBody>
      </p:sp>
      <p:sp>
        <p:nvSpPr>
          <p:cNvPr id="8" name="椭圆 7"/>
          <p:cNvSpPr/>
          <p:nvPr/>
        </p:nvSpPr>
        <p:spPr bwMode="auto">
          <a:xfrm>
            <a:off x="5182007" y="326368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9" name="椭圆 8"/>
          <p:cNvSpPr/>
          <p:nvPr/>
        </p:nvSpPr>
        <p:spPr bwMode="auto">
          <a:xfrm>
            <a:off x="4659084" y="2917274"/>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 name="椭圆 9"/>
          <p:cNvSpPr/>
          <p:nvPr/>
        </p:nvSpPr>
        <p:spPr bwMode="auto">
          <a:xfrm>
            <a:off x="5885673" y="3018657"/>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1" name="椭圆 10"/>
          <p:cNvSpPr/>
          <p:nvPr/>
        </p:nvSpPr>
        <p:spPr bwMode="auto">
          <a:xfrm>
            <a:off x="6494539" y="387757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2" name="直接箭头连接符 11"/>
          <p:cNvCxnSpPr/>
          <p:nvPr/>
        </p:nvCxnSpPr>
        <p:spPr bwMode="auto">
          <a:xfrm>
            <a:off x="3742685" y="2935328"/>
            <a:ext cx="834174" cy="1542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13" name="直接连接符 12"/>
          <p:cNvCxnSpPr/>
          <p:nvPr/>
        </p:nvCxnSpPr>
        <p:spPr bwMode="auto">
          <a:xfrm>
            <a:off x="3690937" y="3030686"/>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直接连接符 13"/>
          <p:cNvCxnSpPr/>
          <p:nvPr/>
        </p:nvCxnSpPr>
        <p:spPr bwMode="auto">
          <a:xfrm>
            <a:off x="4880734" y="3115248"/>
            <a:ext cx="310427" cy="2655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连接符 14"/>
          <p:cNvCxnSpPr>
            <a:stCxn id="8" idx="6"/>
            <a:endCxn id="10" idx="2"/>
          </p:cNvCxnSpPr>
          <p:nvPr/>
        </p:nvCxnSpPr>
        <p:spPr bwMode="auto">
          <a:xfrm flipV="1">
            <a:off x="5430962" y="3132957"/>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直接连接符 15"/>
          <p:cNvCxnSpPr>
            <a:stCxn id="10" idx="7"/>
            <a:endCxn id="5" idx="2"/>
          </p:cNvCxnSpPr>
          <p:nvPr/>
        </p:nvCxnSpPr>
        <p:spPr bwMode="auto">
          <a:xfrm flipV="1">
            <a:off x="6098169" y="2823535"/>
            <a:ext cx="979798" cy="228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直接连接符 16"/>
          <p:cNvCxnSpPr>
            <a:stCxn id="8" idx="5"/>
            <a:endCxn id="11" idx="2"/>
          </p:cNvCxnSpPr>
          <p:nvPr/>
        </p:nvCxnSpPr>
        <p:spPr bwMode="auto">
          <a:xfrm>
            <a:off x="5394503" y="3458803"/>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a:stCxn id="11" idx="6"/>
            <a:endCxn id="6" idx="1"/>
          </p:cNvCxnSpPr>
          <p:nvPr/>
        </p:nvCxnSpPr>
        <p:spPr bwMode="auto">
          <a:xfrm flipV="1">
            <a:off x="6743494" y="3857313"/>
            <a:ext cx="793295" cy="13456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a:stCxn id="11" idx="5"/>
          </p:cNvCxnSpPr>
          <p:nvPr/>
        </p:nvCxnSpPr>
        <p:spPr bwMode="auto">
          <a:xfrm>
            <a:off x="6707035" y="4072700"/>
            <a:ext cx="315741"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0" name="直接箭头连接符 19"/>
          <p:cNvCxnSpPr/>
          <p:nvPr/>
        </p:nvCxnSpPr>
        <p:spPr bwMode="auto">
          <a:xfrm>
            <a:off x="3732060" y="2830408"/>
            <a:ext cx="849023" cy="955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1" name="直接箭头连接符 20"/>
          <p:cNvCxnSpPr/>
          <p:nvPr/>
        </p:nvCxnSpPr>
        <p:spPr bwMode="auto">
          <a:xfrm>
            <a:off x="3742685" y="2707203"/>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2" name="矩形 21"/>
          <p:cNvSpPr/>
          <p:nvPr/>
        </p:nvSpPr>
        <p:spPr>
          <a:xfrm>
            <a:off x="3690937" y="2479250"/>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cxnSp>
        <p:nvCxnSpPr>
          <p:cNvPr id="24" name="直接箭头连接符 23"/>
          <p:cNvCxnSpPr/>
          <p:nvPr/>
        </p:nvCxnSpPr>
        <p:spPr bwMode="auto">
          <a:xfrm flipV="1">
            <a:off x="5430962" y="3018657"/>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5" name="直接箭头连接符 24"/>
          <p:cNvCxnSpPr/>
          <p:nvPr/>
        </p:nvCxnSpPr>
        <p:spPr bwMode="auto">
          <a:xfrm flipV="1">
            <a:off x="6115176" y="2823535"/>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38" name="组合 37"/>
          <p:cNvGrpSpPr/>
          <p:nvPr/>
        </p:nvGrpSpPr>
        <p:grpSpPr>
          <a:xfrm rot="4931450">
            <a:off x="4928209" y="2750513"/>
            <a:ext cx="502322" cy="448536"/>
            <a:chOff x="5579393" y="2993794"/>
            <a:chExt cx="502322" cy="448536"/>
          </a:xfrm>
        </p:grpSpPr>
        <p:cxnSp>
          <p:nvCxnSpPr>
            <p:cNvPr id="23" name="直接箭头连接符 22"/>
            <p:cNvCxnSpPr/>
            <p:nvPr/>
          </p:nvCxnSpPr>
          <p:spPr bwMode="auto">
            <a:xfrm flipV="1">
              <a:off x="5579393" y="2993794"/>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6" name="直接箭头连接符 25"/>
            <p:cNvCxnSpPr/>
            <p:nvPr/>
          </p:nvCxnSpPr>
          <p:spPr bwMode="auto">
            <a:xfrm flipV="1">
              <a:off x="5671584" y="3060441"/>
              <a:ext cx="336554" cy="26821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7" name="直接箭头连接符 26"/>
            <p:cNvCxnSpPr/>
            <p:nvPr/>
          </p:nvCxnSpPr>
          <p:spPr bwMode="auto">
            <a:xfrm flipV="1">
              <a:off x="5745161" y="3174114"/>
              <a:ext cx="336554" cy="268216"/>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grpSp>
      <p:cxnSp>
        <p:nvCxnSpPr>
          <p:cNvPr id="28" name="直接箭头连接符 27"/>
          <p:cNvCxnSpPr/>
          <p:nvPr/>
        </p:nvCxnSpPr>
        <p:spPr bwMode="auto">
          <a:xfrm>
            <a:off x="5525186" y="3449247"/>
            <a:ext cx="863500" cy="428331"/>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9" name="直接箭头连接符 28"/>
          <p:cNvCxnSpPr/>
          <p:nvPr/>
        </p:nvCxnSpPr>
        <p:spPr bwMode="auto">
          <a:xfrm>
            <a:off x="5440452" y="3542593"/>
            <a:ext cx="948234" cy="47599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30" name="直接箭头连接符 29"/>
          <p:cNvCxnSpPr/>
          <p:nvPr/>
        </p:nvCxnSpPr>
        <p:spPr bwMode="auto">
          <a:xfrm flipV="1">
            <a:off x="6804676" y="3746532"/>
            <a:ext cx="626260" cy="156625"/>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1" name="直接箭头连接符 30"/>
          <p:cNvCxnSpPr/>
          <p:nvPr/>
        </p:nvCxnSpPr>
        <p:spPr bwMode="auto">
          <a:xfrm>
            <a:off x="6804676" y="4095850"/>
            <a:ext cx="313130" cy="475317"/>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2" name="矩形 31"/>
          <p:cNvSpPr/>
          <p:nvPr/>
        </p:nvSpPr>
        <p:spPr>
          <a:xfrm rot="20088363">
            <a:off x="5271582" y="2875812"/>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3" name="矩形 32"/>
          <p:cNvSpPr/>
          <p:nvPr/>
        </p:nvSpPr>
        <p:spPr>
          <a:xfrm rot="20601937">
            <a:off x="6674058" y="3596594"/>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4" name="矩形 33"/>
          <p:cNvSpPr/>
          <p:nvPr/>
        </p:nvSpPr>
        <p:spPr>
          <a:xfrm>
            <a:off x="7022776" y="4313423"/>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7" name="Rectangle 5"/>
          <p:cNvSpPr txBox="1">
            <a:spLocks noChangeArrowheads="1"/>
          </p:cNvSpPr>
          <p:nvPr/>
        </p:nvSpPr>
        <p:spPr bwMode="auto">
          <a:xfrm>
            <a:off x="188516" y="1027067"/>
            <a:ext cx="8984456" cy="124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US" altLang="en-US" sz="1900" kern="0" dirty="0" smtClean="0">
                <a:solidFill>
                  <a:schemeClr val="tx1"/>
                </a:solidFill>
              </a:rPr>
              <a:t>LwM2M server </a:t>
            </a:r>
            <a:r>
              <a:rPr lang="en-US" altLang="zh-CN" sz="1900" b="1" kern="0" dirty="0" smtClean="0">
                <a:solidFill>
                  <a:schemeClr val="tx1"/>
                </a:solidFill>
              </a:rPr>
              <a:t>creates a </a:t>
            </a:r>
            <a:r>
              <a:rPr lang="en-US" altLang="zh-CN" sz="1900" kern="0" dirty="0" smtClean="0">
                <a:solidFill>
                  <a:schemeClr val="tx1"/>
                </a:solidFill>
              </a:rPr>
              <a:t>Group</a:t>
            </a:r>
            <a:r>
              <a:rPr lang="en-GB" altLang="zh-CN" sz="1900" kern="0" dirty="0" smtClean="0">
                <a:solidFill>
                  <a:schemeClr val="tx1"/>
                </a:solidFill>
              </a:rPr>
              <a:t> </a:t>
            </a:r>
            <a:r>
              <a:rPr lang="en-US" altLang="zh-CN" sz="1900" kern="0" dirty="0" smtClean="0">
                <a:solidFill>
                  <a:schemeClr val="tx1"/>
                </a:solidFill>
              </a:rPr>
              <a:t>Multicast</a:t>
            </a:r>
            <a:r>
              <a:rPr lang="en-US" altLang="zh-CN" sz="1900" b="1" kern="0" dirty="0" smtClean="0">
                <a:solidFill>
                  <a:schemeClr val="tx1"/>
                </a:solidFill>
              </a:rPr>
              <a:t> object </a:t>
            </a:r>
            <a:r>
              <a:rPr lang="en-US" altLang="zh-CN" sz="1900" kern="0" dirty="0" smtClean="0">
                <a:solidFill>
                  <a:schemeClr val="tx1"/>
                </a:solidFill>
              </a:rPr>
              <a:t>on each lights to trigger this device to join a IP multicast group and to listen to the IP multicast message associated with the IP multicast address and to provide a fanOutPoint to LwM2M server:</a:t>
            </a:r>
            <a:endParaRPr lang="en-GB" sz="1900" b="1" kern="0" dirty="0">
              <a:solidFill>
                <a:schemeClr val="tx1"/>
              </a:solidFill>
            </a:endParaRPr>
          </a:p>
        </p:txBody>
      </p:sp>
    </p:spTree>
    <p:extLst>
      <p:ext uri="{BB962C8B-B14F-4D97-AF65-F5344CB8AC3E}">
        <p14:creationId xmlns:p14="http://schemas.microsoft.com/office/powerpoint/2010/main" val="1945036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0821" y="5207623"/>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101" name="文本框 100"/>
          <p:cNvSpPr txBox="1"/>
          <p:nvPr/>
        </p:nvSpPr>
        <p:spPr>
          <a:xfrm>
            <a:off x="4564127" y="4026521"/>
            <a:ext cx="1499649" cy="261610"/>
          </a:xfrm>
          <a:prstGeom prst="rect">
            <a:avLst/>
          </a:prstGeom>
          <a:solidFill>
            <a:schemeClr val="accent1">
              <a:lumMod val="40000"/>
              <a:lumOff val="60000"/>
            </a:schemeClr>
          </a:solidFill>
        </p:spPr>
        <p:txBody>
          <a:bodyPr wrap="square" rtlCol="0">
            <a:spAutoFit/>
          </a:bodyPr>
          <a:lstStyle/>
          <a:p>
            <a:r>
              <a:rPr lang="en-US" sz="1100" dirty="0" smtClean="0"/>
              <a:t>LwM2M client 1(A)</a:t>
            </a:r>
            <a:endParaRPr lang="en-US" sz="1100" dirty="0"/>
          </a:p>
        </p:txBody>
      </p:sp>
      <p:sp>
        <p:nvSpPr>
          <p:cNvPr id="102" name="文本框 101"/>
          <p:cNvSpPr txBox="1"/>
          <p:nvPr/>
        </p:nvSpPr>
        <p:spPr>
          <a:xfrm>
            <a:off x="5744159" y="5113333"/>
            <a:ext cx="1451977" cy="261610"/>
          </a:xfrm>
          <a:prstGeom prst="rect">
            <a:avLst/>
          </a:prstGeom>
          <a:solidFill>
            <a:schemeClr val="accent1">
              <a:lumMod val="40000"/>
              <a:lumOff val="60000"/>
            </a:schemeClr>
          </a:solidFill>
        </p:spPr>
        <p:txBody>
          <a:bodyPr wrap="square" rtlCol="0">
            <a:spAutoFit/>
          </a:bodyPr>
          <a:lstStyle/>
          <a:p>
            <a:r>
              <a:rPr lang="en-US" sz="1100" dirty="0" smtClean="0"/>
              <a:t>LwM2M client 2(B)</a:t>
            </a:r>
            <a:endParaRPr lang="en-US" sz="1100" dirty="0"/>
          </a:p>
        </p:txBody>
      </p:sp>
      <p:sp>
        <p:nvSpPr>
          <p:cNvPr id="103" name="文本框 102"/>
          <p:cNvSpPr txBox="1"/>
          <p:nvPr/>
        </p:nvSpPr>
        <p:spPr>
          <a:xfrm>
            <a:off x="4559365" y="6069340"/>
            <a:ext cx="1417572" cy="261610"/>
          </a:xfrm>
          <a:prstGeom prst="rect">
            <a:avLst/>
          </a:prstGeom>
          <a:solidFill>
            <a:schemeClr val="accent1">
              <a:lumMod val="40000"/>
              <a:lumOff val="60000"/>
            </a:schemeClr>
          </a:solidFill>
        </p:spPr>
        <p:txBody>
          <a:bodyPr wrap="square" rtlCol="0">
            <a:spAutoFit/>
          </a:bodyPr>
          <a:lstStyle/>
          <a:p>
            <a:r>
              <a:rPr lang="en-US" sz="1100" dirty="0" smtClean="0"/>
              <a:t>LwM2M client 3(C)</a:t>
            </a:r>
            <a:endParaRPr lang="en-US" sz="1100" dirty="0"/>
          </a:p>
        </p:txBody>
      </p:sp>
      <p:sp>
        <p:nvSpPr>
          <p:cNvPr id="104" name="椭圆 103"/>
          <p:cNvSpPr/>
          <p:nvPr/>
        </p:nvSpPr>
        <p:spPr bwMode="auto">
          <a:xfrm>
            <a:off x="3389378" y="4735145"/>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5" name="椭圆 104"/>
          <p:cNvSpPr/>
          <p:nvPr/>
        </p:nvSpPr>
        <p:spPr bwMode="auto">
          <a:xfrm>
            <a:off x="2781968" y="522412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6" name="椭圆 105"/>
          <p:cNvSpPr/>
          <p:nvPr/>
        </p:nvSpPr>
        <p:spPr bwMode="auto">
          <a:xfrm>
            <a:off x="4093044" y="449012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7" name="椭圆 106"/>
          <p:cNvSpPr/>
          <p:nvPr/>
        </p:nvSpPr>
        <p:spPr bwMode="auto">
          <a:xfrm>
            <a:off x="4701910" y="5349042"/>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09" name="直接连接符 108"/>
          <p:cNvCxnSpPr>
            <a:stCxn id="100" idx="3"/>
            <a:endCxn id="105" idx="2"/>
          </p:cNvCxnSpPr>
          <p:nvPr/>
        </p:nvCxnSpPr>
        <p:spPr bwMode="auto">
          <a:xfrm>
            <a:off x="1813821" y="5338428"/>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0" name="直接连接符 109"/>
          <p:cNvCxnSpPr>
            <a:stCxn id="105" idx="7"/>
            <a:endCxn id="104" idx="3"/>
          </p:cNvCxnSpPr>
          <p:nvPr/>
        </p:nvCxnSpPr>
        <p:spPr bwMode="auto">
          <a:xfrm flipV="1">
            <a:off x="2994464" y="4930267"/>
            <a:ext cx="431373" cy="32733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1" name="直接连接符 110"/>
          <p:cNvCxnSpPr>
            <a:stCxn id="104" idx="6"/>
            <a:endCxn id="106" idx="2"/>
          </p:cNvCxnSpPr>
          <p:nvPr/>
        </p:nvCxnSpPr>
        <p:spPr bwMode="auto">
          <a:xfrm flipV="1">
            <a:off x="3638333" y="4604421"/>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2" name="直接连接符 111"/>
          <p:cNvCxnSpPr>
            <a:stCxn id="106" idx="7"/>
            <a:endCxn id="101" idx="2"/>
          </p:cNvCxnSpPr>
          <p:nvPr/>
        </p:nvCxnSpPr>
        <p:spPr bwMode="auto">
          <a:xfrm flipV="1">
            <a:off x="4305540" y="4288131"/>
            <a:ext cx="1008412" cy="23546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直接连接符 112"/>
          <p:cNvCxnSpPr>
            <a:stCxn id="104" idx="5"/>
            <a:endCxn id="107" idx="2"/>
          </p:cNvCxnSpPr>
          <p:nvPr/>
        </p:nvCxnSpPr>
        <p:spPr bwMode="auto">
          <a:xfrm>
            <a:off x="3601874" y="4930267"/>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直接连接符 113"/>
          <p:cNvCxnSpPr>
            <a:stCxn id="107" idx="6"/>
            <a:endCxn id="102" idx="1"/>
          </p:cNvCxnSpPr>
          <p:nvPr/>
        </p:nvCxnSpPr>
        <p:spPr bwMode="auto">
          <a:xfrm flipV="1">
            <a:off x="4950865" y="5244138"/>
            <a:ext cx="793294" cy="2192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5" name="直接连接符 114"/>
          <p:cNvCxnSpPr>
            <a:stCxn id="107" idx="5"/>
            <a:endCxn id="103" idx="0"/>
          </p:cNvCxnSpPr>
          <p:nvPr/>
        </p:nvCxnSpPr>
        <p:spPr bwMode="auto">
          <a:xfrm>
            <a:off x="4914406" y="5544164"/>
            <a:ext cx="353745"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7" name="直接箭头连接符 116"/>
          <p:cNvCxnSpPr/>
          <p:nvPr/>
        </p:nvCxnSpPr>
        <p:spPr bwMode="auto">
          <a:xfrm>
            <a:off x="1885058" y="5231184"/>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9" name="直接箭头连接符 118"/>
          <p:cNvCxnSpPr/>
          <p:nvPr/>
        </p:nvCxnSpPr>
        <p:spPr bwMode="auto">
          <a:xfrm flipV="1">
            <a:off x="2945119" y="4877860"/>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0" name="直接箭头连接符 119"/>
          <p:cNvCxnSpPr/>
          <p:nvPr/>
        </p:nvCxnSpPr>
        <p:spPr bwMode="auto">
          <a:xfrm flipV="1">
            <a:off x="3638333" y="4490121"/>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1" name="直接箭头连接符 120"/>
          <p:cNvCxnSpPr/>
          <p:nvPr/>
        </p:nvCxnSpPr>
        <p:spPr bwMode="auto">
          <a:xfrm flipV="1">
            <a:off x="4322547" y="4294999"/>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4" name="直接箭头连接符 123"/>
          <p:cNvCxnSpPr/>
          <p:nvPr/>
        </p:nvCxnSpPr>
        <p:spPr bwMode="auto">
          <a:xfrm>
            <a:off x="3732557" y="4920711"/>
            <a:ext cx="863500" cy="42833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6" name="直接箭头连接符 125"/>
          <p:cNvCxnSpPr/>
          <p:nvPr/>
        </p:nvCxnSpPr>
        <p:spPr bwMode="auto">
          <a:xfrm flipV="1">
            <a:off x="5012047" y="5217996"/>
            <a:ext cx="626260" cy="156625"/>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7" name="直接箭头连接符 126"/>
          <p:cNvCxnSpPr/>
          <p:nvPr/>
        </p:nvCxnSpPr>
        <p:spPr bwMode="auto">
          <a:xfrm>
            <a:off x="5012047" y="5567314"/>
            <a:ext cx="313130" cy="47531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31" name="矩形 130"/>
          <p:cNvSpPr/>
          <p:nvPr/>
        </p:nvSpPr>
        <p:spPr>
          <a:xfrm>
            <a:off x="1793863" y="493026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2" name="矩形 131"/>
          <p:cNvSpPr/>
          <p:nvPr/>
        </p:nvSpPr>
        <p:spPr>
          <a:xfrm rot="20102884">
            <a:off x="3389378" y="417756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altLang="zh-CN" sz="700" dirty="0" smtClean="0">
                <a:solidFill>
                  <a:schemeClr val="tx2"/>
                </a:solidFill>
              </a:rPr>
              <a:t>50</a:t>
            </a:r>
            <a:r>
              <a:rPr lang="en-GB" sz="700" dirty="0" smtClean="0">
                <a:solidFill>
                  <a:schemeClr val="tx2"/>
                </a:solidFill>
              </a:rPr>
              <a:t>/0/0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3" name="矩形 132"/>
          <p:cNvSpPr/>
          <p:nvPr/>
        </p:nvSpPr>
        <p:spPr>
          <a:xfrm rot="20720829">
            <a:off x="4737001" y="496123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4" name="矩形 133"/>
          <p:cNvSpPr/>
          <p:nvPr/>
        </p:nvSpPr>
        <p:spPr>
          <a:xfrm rot="21317512">
            <a:off x="5198737" y="5620522"/>
            <a:ext cx="1309136" cy="307777"/>
          </a:xfrm>
          <a:prstGeom prst="rect">
            <a:avLst/>
          </a:prstGeom>
        </p:spPr>
        <p:txBody>
          <a:bodyPr wrap="squar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2" name="矩形 1"/>
          <p:cNvSpPr/>
          <p:nvPr/>
        </p:nvSpPr>
        <p:spPr>
          <a:xfrm>
            <a:off x="290997" y="1149350"/>
            <a:ext cx="8613397" cy="2646878"/>
          </a:xfrm>
          <a:prstGeom prst="rect">
            <a:avLst/>
          </a:prstGeom>
        </p:spPr>
        <p:txBody>
          <a:bodyPr wrap="square">
            <a:spAutoFit/>
          </a:bodyPr>
          <a:lstStyle/>
          <a:p>
            <a:pPr marL="111125" lvl="1" indent="-111125">
              <a:buClr>
                <a:srgbClr val="C00000"/>
              </a:buClr>
              <a:buFont typeface="Wingdings" panose="05000000000000000000" pitchFamily="2" charset="2"/>
              <a:buChar char="q"/>
            </a:pPr>
            <a:r>
              <a:rPr lang="en-GB" sz="1800" dirty="0" smtClean="0"/>
              <a:t>LwM2M </a:t>
            </a:r>
            <a:r>
              <a:rPr lang="en-GB" sz="1800" dirty="0"/>
              <a:t>Server </a:t>
            </a:r>
            <a:r>
              <a:rPr lang="en-GB" sz="1800" dirty="0">
                <a:solidFill>
                  <a:srgbClr val="FF0000"/>
                </a:solidFill>
              </a:rPr>
              <a:t>reads the </a:t>
            </a:r>
            <a:r>
              <a:rPr lang="en-US" altLang="en-US" sz="1800" dirty="0" smtClean="0">
                <a:solidFill>
                  <a:srgbClr val="FF0000"/>
                </a:solidFill>
              </a:rPr>
              <a:t>Component Version </a:t>
            </a:r>
            <a:r>
              <a:rPr lang="en-GB" sz="1800" dirty="0" smtClean="0">
                <a:solidFill>
                  <a:srgbClr val="FF0000"/>
                </a:solidFill>
              </a:rPr>
              <a:t>of </a:t>
            </a:r>
            <a:r>
              <a:rPr lang="en-GB" sz="1800" dirty="0">
                <a:solidFill>
                  <a:srgbClr val="FF0000"/>
                </a:solidFill>
              </a:rPr>
              <a:t>the control softwares by using one multicast </a:t>
            </a:r>
            <a:r>
              <a:rPr lang="en-GB" sz="1800" dirty="0" smtClean="0">
                <a:solidFill>
                  <a:srgbClr val="FF0000"/>
                </a:solidFill>
              </a:rPr>
              <a:t>message </a:t>
            </a:r>
            <a:r>
              <a:rPr lang="en-GB" sz="1800" dirty="0" smtClean="0"/>
              <a:t>from </a:t>
            </a:r>
            <a:r>
              <a:rPr lang="en-GB" sz="1800" dirty="0"/>
              <a:t>all three lights in the multicast group</a:t>
            </a:r>
            <a:r>
              <a:rPr lang="en-GB" sz="1800" dirty="0" smtClean="0"/>
              <a:t>.</a:t>
            </a:r>
          </a:p>
          <a:p>
            <a:pPr marL="111125" lvl="1" indent="-111125">
              <a:buClr>
                <a:srgbClr val="C00000"/>
              </a:buClr>
              <a:buFont typeface="Wingdings" panose="05000000000000000000" pitchFamily="2" charset="2"/>
              <a:buChar char="q"/>
            </a:pPr>
            <a:endParaRPr lang="en-GB" sz="1800" dirty="0" smtClean="0"/>
          </a:p>
          <a:p>
            <a:pPr marL="285750" lvl="1" indent="-285750">
              <a:buClr>
                <a:srgbClr val="C00000"/>
              </a:buClr>
              <a:buFont typeface="Wingdings" panose="05000000000000000000" pitchFamily="2" charset="2"/>
              <a:buChar char="Ø"/>
            </a:pPr>
            <a:r>
              <a:rPr lang="en-GB" sz="1600" dirty="0" smtClean="0"/>
              <a:t>LwM2M Server sends the multicast GET message:</a:t>
            </a:r>
            <a:endParaRPr lang="en-GB" sz="1600" dirty="0"/>
          </a:p>
          <a:p>
            <a:pPr marL="111125" lvl="1" indent="-111125">
              <a:buClr>
                <a:srgbClr val="C00000"/>
              </a:buClr>
              <a:buFont typeface="Wingdings" panose="05000000000000000000" pitchFamily="2" charset="2"/>
              <a:buChar char="q"/>
            </a:pPr>
            <a:endParaRPr lang="en-GB" sz="1600" dirty="0" smtClean="0"/>
          </a:p>
          <a:p>
            <a:pPr marL="111125" lvl="1" indent="-111125">
              <a:buClr>
                <a:srgbClr val="C00000"/>
              </a:buClr>
              <a:buFont typeface="Wingdings" panose="05000000000000000000" pitchFamily="2" charset="2"/>
              <a:buChar char="q"/>
            </a:pPr>
            <a:endParaRPr lang="en-GB" sz="1600" dirty="0"/>
          </a:p>
          <a:p>
            <a:pPr marL="111125" lvl="1" indent="-111125">
              <a:buClr>
                <a:srgbClr val="C00000"/>
              </a:buClr>
              <a:buFont typeface="Wingdings" panose="05000000000000000000" pitchFamily="2" charset="2"/>
              <a:buChar char="q"/>
            </a:pPr>
            <a:endParaRPr lang="en-GB" sz="1600" dirty="0" smtClean="0"/>
          </a:p>
          <a:p>
            <a:pPr marL="285750" lvl="1" indent="-285750">
              <a:buClr>
                <a:srgbClr val="C00000"/>
              </a:buClr>
              <a:buFont typeface="Wingdings" panose="05000000000000000000" pitchFamily="2" charset="2"/>
              <a:buChar char="Ø"/>
            </a:pPr>
            <a:r>
              <a:rPr lang="en-US" altLang="zh-CN" sz="1600" dirty="0" smtClean="0"/>
              <a:t>After </a:t>
            </a:r>
            <a:r>
              <a:rPr lang="en-GB" sz="1600" dirty="0" smtClean="0"/>
              <a:t>LwM2M client </a:t>
            </a:r>
            <a:r>
              <a:rPr lang="en-US" altLang="zh-CN" sz="1600" dirty="0" smtClean="0"/>
              <a:t>receiving </a:t>
            </a:r>
            <a:r>
              <a:rPr lang="en-US" altLang="zh-CN" sz="1600" dirty="0"/>
              <a:t>the multicast GET request, each light device (LwM2M client) find the localMemPath according the /50/0/0 and replaces the /</a:t>
            </a:r>
            <a:r>
              <a:rPr lang="en-GB" sz="1600" dirty="0"/>
              <a:t>50/0/0 with the localMemPath (e.g. </a:t>
            </a:r>
            <a:r>
              <a:rPr lang="en-US" sz="1600" dirty="0"/>
              <a:t>/</a:t>
            </a:r>
            <a:r>
              <a:rPr lang="en-US" sz="1600" dirty="0" smtClean="0"/>
              <a:t>14/0/2), </a:t>
            </a:r>
            <a:r>
              <a:rPr lang="en-US" sz="1600" dirty="0"/>
              <a:t>then gets the value (of /</a:t>
            </a:r>
            <a:r>
              <a:rPr lang="en-US" sz="1600" dirty="0" smtClean="0"/>
              <a:t>14/0/2) </a:t>
            </a:r>
            <a:r>
              <a:rPr lang="en-US" sz="1600" dirty="0"/>
              <a:t>and returns to LwM2M </a:t>
            </a:r>
            <a:r>
              <a:rPr lang="en-US" sz="1600" dirty="0" smtClean="0"/>
              <a:t>Server</a:t>
            </a:r>
            <a:endParaRPr lang="en-US" altLang="zh-CN" sz="1600" dirty="0" smtClean="0">
              <a:solidFill>
                <a:srgbClr val="FF0000"/>
              </a:solidFill>
            </a:endParaRPr>
          </a:p>
        </p:txBody>
      </p:sp>
      <p:sp>
        <p:nvSpPr>
          <p:cNvPr id="83"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sz="2800" kern="0" smtClean="0">
                <a:ea typeface="ＭＳ Ｐゴシック" panose="020B0600070205080204" pitchFamily="34" charset="-128"/>
              </a:rPr>
              <a:t>Progress on group multicast </a:t>
            </a:r>
            <a:r>
              <a:rPr lang="en-US" altLang="zh-CN" sz="2800" kern="0" smtClean="0">
                <a:ea typeface="ＭＳ Ｐゴシック" panose="020B0600070205080204" pitchFamily="34" charset="-128"/>
              </a:rPr>
              <a:t>communication</a:t>
            </a:r>
            <a:endParaRPr lang="en-GB" altLang="en-US" sz="1600" kern="0" dirty="0"/>
          </a:p>
        </p:txBody>
      </p:sp>
      <p:sp>
        <p:nvSpPr>
          <p:cNvPr id="84" name="矩形 83"/>
          <p:cNvSpPr/>
          <p:nvPr/>
        </p:nvSpPr>
        <p:spPr>
          <a:xfrm>
            <a:off x="6033659" y="4025504"/>
            <a:ext cx="1540947"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GB" altLang="zh-CN" sz="800"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14/0/2</a:t>
            </a:r>
            <a:endParaRPr lang="en-US" altLang="zh-CN" sz="700" dirty="0">
              <a:solidFill>
                <a:schemeClr val="tx2"/>
              </a:solidFill>
            </a:endParaRPr>
          </a:p>
        </p:txBody>
      </p:sp>
      <p:sp>
        <p:nvSpPr>
          <p:cNvPr id="85" name="矩形 84"/>
          <p:cNvSpPr/>
          <p:nvPr/>
        </p:nvSpPr>
        <p:spPr>
          <a:xfrm>
            <a:off x="7144805" y="5133598"/>
            <a:ext cx="1613936"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US" altLang="zh-CN" sz="700" b="1"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14/2/2</a:t>
            </a:r>
            <a:endParaRPr lang="en-US" altLang="zh-CN" sz="700" dirty="0">
              <a:solidFill>
                <a:schemeClr val="tx2"/>
              </a:solidFill>
            </a:endParaRPr>
          </a:p>
        </p:txBody>
      </p:sp>
      <p:sp>
        <p:nvSpPr>
          <p:cNvPr id="86" name="矩形 85"/>
          <p:cNvSpPr/>
          <p:nvPr/>
        </p:nvSpPr>
        <p:spPr>
          <a:xfrm>
            <a:off x="6331975" y="6090826"/>
            <a:ext cx="1625660"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GB" altLang="zh-CN" sz="800"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14/1/2</a:t>
            </a:r>
            <a:endParaRPr lang="en-US" altLang="zh-CN" sz="700" dirty="0">
              <a:solidFill>
                <a:schemeClr val="tx2"/>
              </a:solidFill>
            </a:endParaRPr>
          </a:p>
        </p:txBody>
      </p:sp>
      <p:cxnSp>
        <p:nvCxnSpPr>
          <p:cNvPr id="87" name="直接箭头连接符 86"/>
          <p:cNvCxnSpPr/>
          <p:nvPr/>
        </p:nvCxnSpPr>
        <p:spPr bwMode="auto">
          <a:xfrm flipH="1">
            <a:off x="5135235" y="5336351"/>
            <a:ext cx="527105" cy="1571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0" name="直接箭头连接符 89"/>
          <p:cNvCxnSpPr/>
          <p:nvPr/>
        </p:nvCxnSpPr>
        <p:spPr bwMode="auto">
          <a:xfrm flipH="1" flipV="1">
            <a:off x="4857380" y="5635284"/>
            <a:ext cx="261363" cy="4073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3" name="直接箭头连接符 92"/>
          <p:cNvCxnSpPr/>
          <p:nvPr/>
        </p:nvCxnSpPr>
        <p:spPr bwMode="auto">
          <a:xfrm flipH="1" flipV="1">
            <a:off x="3655785" y="5015297"/>
            <a:ext cx="963171" cy="54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直接箭头连接符 95"/>
          <p:cNvCxnSpPr/>
          <p:nvPr/>
        </p:nvCxnSpPr>
        <p:spPr bwMode="auto">
          <a:xfrm flipH="1">
            <a:off x="3039479" y="5032084"/>
            <a:ext cx="364184" cy="2845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8" name="直接箭头连接符 107"/>
          <p:cNvCxnSpPr/>
          <p:nvPr/>
        </p:nvCxnSpPr>
        <p:spPr bwMode="auto">
          <a:xfrm flipH="1">
            <a:off x="3092106" y="5113333"/>
            <a:ext cx="365468" cy="293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6" name="直接箭头连接符 115"/>
          <p:cNvCxnSpPr/>
          <p:nvPr/>
        </p:nvCxnSpPr>
        <p:spPr bwMode="auto">
          <a:xfrm flipH="1">
            <a:off x="3148667" y="5141654"/>
            <a:ext cx="403131" cy="32168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p:nvPr/>
        </p:nvCxnSpPr>
        <p:spPr bwMode="auto">
          <a:xfrm flipH="1" flipV="1">
            <a:off x="3668264" y="5113333"/>
            <a:ext cx="950692" cy="52195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2" name="直接箭头连接符 121"/>
          <p:cNvCxnSpPr/>
          <p:nvPr/>
        </p:nvCxnSpPr>
        <p:spPr bwMode="auto">
          <a:xfrm flipH="1">
            <a:off x="4438358" y="4294999"/>
            <a:ext cx="1005179" cy="26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3" name="直接箭头连接符 122"/>
          <p:cNvCxnSpPr/>
          <p:nvPr/>
        </p:nvCxnSpPr>
        <p:spPr bwMode="auto">
          <a:xfrm flipH="1">
            <a:off x="3700480" y="4725673"/>
            <a:ext cx="343466" cy="14989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p:nvPr/>
        </p:nvCxnSpPr>
        <p:spPr bwMode="auto">
          <a:xfrm flipH="1" flipV="1">
            <a:off x="1882384" y="5406629"/>
            <a:ext cx="823821" cy="121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p:nvPr/>
        </p:nvCxnSpPr>
        <p:spPr bwMode="auto">
          <a:xfrm flipH="1">
            <a:off x="1882384" y="5493534"/>
            <a:ext cx="82382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9" name="直接箭头连接符 128"/>
          <p:cNvCxnSpPr/>
          <p:nvPr/>
        </p:nvCxnSpPr>
        <p:spPr bwMode="auto">
          <a:xfrm flipH="1">
            <a:off x="1882384" y="5597506"/>
            <a:ext cx="84107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0" name="矩形 9"/>
          <p:cNvSpPr/>
          <p:nvPr/>
        </p:nvSpPr>
        <p:spPr>
          <a:xfrm>
            <a:off x="1574401" y="2348020"/>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GET coap://</a:t>
            </a:r>
            <a:r>
              <a:rPr lang="en-GB" sz="1400" dirty="0"/>
              <a:t>50/0</a:t>
            </a:r>
            <a:r>
              <a:rPr lang="en-US" sz="1400" dirty="0"/>
              <a:t>/0</a:t>
            </a:r>
            <a:endParaRPr lang="en-US" altLang="zh-CN" sz="1400" dirty="0"/>
          </a:p>
          <a:p>
            <a:pPr marL="0" lvl="1" indent="0">
              <a:buClr>
                <a:srgbClr val="C00000"/>
              </a:buClr>
              <a:buNone/>
            </a:pPr>
            <a:r>
              <a:rPr lang="en-US" altLang="zh-CN" sz="1400" b="1" dirty="0"/>
              <a:t>HOST URI </a:t>
            </a:r>
            <a:r>
              <a:rPr lang="en-US" altLang="zh-CN" sz="1400" dirty="0"/>
              <a:t>: 224.0.1.3:24; </a:t>
            </a:r>
          </a:p>
        </p:txBody>
      </p:sp>
    </p:spTree>
    <p:extLst>
      <p:ext uri="{BB962C8B-B14F-4D97-AF65-F5344CB8AC3E}">
        <p14:creationId xmlns:p14="http://schemas.microsoft.com/office/powerpoint/2010/main" val="1155579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423936"/>
          </a:xfrm>
        </p:spPr>
        <p:txBody>
          <a:bodyPr>
            <a:normAutofit lnSpcReduction="10000"/>
          </a:bodyPr>
          <a:lstStyle/>
          <a:p>
            <a:pPr>
              <a:buClr>
                <a:srgbClr val="C00000"/>
              </a:buClr>
              <a:buFont typeface="Wingdings" panose="05000000000000000000" pitchFamily="2" charset="2"/>
              <a:buChar char="q"/>
            </a:pPr>
            <a:r>
              <a:rPr lang="en-GB" sz="2400" b="1" dirty="0" smtClean="0"/>
              <a:t> Proposed Object &amp; Description</a:t>
            </a:r>
            <a:r>
              <a:rPr lang="en-GB" sz="2400" b="1" dirty="0" smtClean="0">
                <a:ea typeface="Times New Roman" panose="02020603050405020304" pitchFamily="18" charset="0"/>
                <a:cs typeface="Times New Roman" panose="02020603050405020304" pitchFamily="18" charset="0"/>
              </a:rPr>
              <a:t>: </a:t>
            </a:r>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graphicFrame>
        <p:nvGraphicFramePr>
          <p:cNvPr id="4" name="表格 3"/>
          <p:cNvGraphicFramePr>
            <a:graphicFrameLocks noGrp="1"/>
          </p:cNvGraphicFramePr>
          <p:nvPr>
            <p:extLst>
              <p:ext uri="{D42A27DB-BD31-4B8C-83A1-F6EECF244321}">
                <p14:modId xmlns:p14="http://schemas.microsoft.com/office/powerpoint/2010/main" val="1567813216"/>
              </p:ext>
            </p:extLst>
          </p:nvPr>
        </p:nvGraphicFramePr>
        <p:xfrm>
          <a:off x="302360" y="2520950"/>
          <a:ext cx="8185148" cy="1854892"/>
        </p:xfrm>
        <a:graphic>
          <a:graphicData uri="http://schemas.openxmlformats.org/drawingml/2006/table">
            <a:tbl>
              <a:tblPr/>
              <a:tblGrid>
                <a:gridCol w="264377"/>
                <a:gridCol w="1291372"/>
                <a:gridCol w="834171"/>
                <a:gridCol w="762000"/>
                <a:gridCol w="838200"/>
                <a:gridCol w="533400"/>
                <a:gridCol w="3661628"/>
              </a:tblGrid>
              <a:tr h="253008">
                <a:tc>
                  <a:txBody>
                    <a:bodyPr/>
                    <a:lstStyle/>
                    <a:p>
                      <a:pPr algn="just">
                        <a:spcBef>
                          <a:spcPts val="600"/>
                        </a:spcBef>
                        <a:spcAft>
                          <a:spcPts val="300"/>
                        </a:spcAft>
                      </a:pPr>
                      <a:r>
                        <a:rPr lang="en-US" sz="1200" b="1" kern="100" dirty="0">
                          <a:solidFill>
                            <a:srgbClr val="000000"/>
                          </a:solidFill>
                          <a:latin typeface="Arial"/>
                          <a:ea typeface="宋体"/>
                          <a:cs typeface="Times New Roman"/>
                        </a:rPr>
                        <a:t>ID</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Name</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Operations</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a:solidFill>
                            <a:srgbClr val="000000"/>
                          </a:solidFill>
                          <a:latin typeface="Arial"/>
                          <a:ea typeface="宋体"/>
                          <a:cs typeface="Times New Roman"/>
                        </a:rPr>
                        <a:t>Instances</a:t>
                      </a:r>
                      <a:endParaRPr lang="zh-CN" sz="1200" kern="10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Mandatory</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Type</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Description</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661392">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0</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fanOutPoint</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Single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optional</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dirty="0" smtClean="0">
                          <a:solidFill>
                            <a:srgbClr val="FF0000"/>
                          </a:solidFill>
                          <a:latin typeface="+mn-lt"/>
                          <a:ea typeface="宋体"/>
                          <a:cs typeface="Times New Roman"/>
                        </a:rPr>
                        <a:t>virtual</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767822" rtl="0" eaLnBrk="1" fontAlgn="auto" latinLnBrk="0" hangingPunct="1">
                        <a:lnSpc>
                          <a:spcPct val="100000"/>
                        </a:lnSpc>
                        <a:spcBef>
                          <a:spcPts val="600"/>
                        </a:spcBef>
                        <a:spcAft>
                          <a:spcPts val="300"/>
                        </a:spcAft>
                        <a:buClrTx/>
                        <a:buSzTx/>
                        <a:buFontTx/>
                        <a:buNone/>
                        <a:tabLst/>
                        <a:defRPr/>
                      </a:pPr>
                      <a:r>
                        <a:rPr lang="en-US" altLang="zh-CN" sz="1200" kern="100" baseline="0" dirty="0" smtClean="0">
                          <a:solidFill>
                            <a:schemeClr val="tx1"/>
                          </a:solidFill>
                          <a:latin typeface="Arial"/>
                          <a:ea typeface="宋体"/>
                          <a:cs typeface="Times New Roman"/>
                        </a:rPr>
                        <a:t>When this resource is accessed, the client shall replace the requested path with LocalMemPath, and then enhance the request</a:t>
                      </a:r>
                      <a:endParaRPr lang="zh-CN" sz="1200" kern="100" baseline="0" dirty="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1696">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1</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LocalMemPath</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multiple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optional</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dirty="0" smtClean="0">
                          <a:solidFill>
                            <a:srgbClr val="000000"/>
                          </a:solidFill>
                          <a:latin typeface="Arial"/>
                          <a:ea typeface="宋体"/>
                          <a:cs typeface="Times New Roman"/>
                        </a:rPr>
                        <a:t>string</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path</a:t>
                      </a:r>
                      <a:r>
                        <a:rPr lang="en-US" altLang="zh-CN" sz="1200" kern="100" baseline="0" dirty="0" smtClean="0">
                          <a:solidFill>
                            <a:srgbClr val="000000"/>
                          </a:solidFill>
                          <a:latin typeface="Arial"/>
                          <a:ea typeface="宋体"/>
                          <a:cs typeface="Times New Roman"/>
                        </a:rPr>
                        <a:t> of the member on this client</a:t>
                      </a:r>
                      <a:r>
                        <a:rPr lang="zh-CN" altLang="en-US" sz="1200" kern="100" dirty="0" smtClean="0">
                          <a:solidFill>
                            <a:srgbClr val="000000"/>
                          </a:solidFill>
                          <a:latin typeface="Arial"/>
                          <a:ea typeface="宋体"/>
                          <a:cs typeface="Times New Roman"/>
                        </a:rPr>
                        <a:t>：</a:t>
                      </a:r>
                      <a:r>
                        <a:rPr lang="en-US" altLang="zh-CN" sz="1200" kern="100" dirty="0" smtClean="0">
                          <a:solidFill>
                            <a:srgbClr val="000000"/>
                          </a:solidFill>
                          <a:latin typeface="Arial"/>
                          <a:ea typeface="宋体"/>
                          <a:cs typeface="Times New Roman"/>
                        </a:rPr>
                        <a:t>objectID/</a:t>
                      </a:r>
                      <a:r>
                        <a:rPr lang="en-US" altLang="zh-CN" sz="1200" kern="100" dirty="0" err="1" smtClean="0">
                          <a:solidFill>
                            <a:srgbClr val="000000"/>
                          </a:solidFill>
                          <a:latin typeface="Arial"/>
                          <a:ea typeface="宋体"/>
                          <a:cs typeface="Times New Roman"/>
                        </a:rPr>
                        <a:t>objectInstanceID</a:t>
                      </a:r>
                      <a:r>
                        <a:rPr lang="en-US" altLang="zh-CN" sz="1200" kern="100" dirty="0" smtClean="0">
                          <a:solidFill>
                            <a:srgbClr val="000000"/>
                          </a:solidFill>
                          <a:latin typeface="Arial"/>
                          <a:ea typeface="宋体"/>
                          <a:cs typeface="Times New Roman"/>
                        </a:rPr>
                        <a:t>[/resourceID]</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1696">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2</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multicastAddress</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Signle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Mandatory</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baseline="0" dirty="0" smtClean="0">
                          <a:solidFill>
                            <a:schemeClr val="tx1"/>
                          </a:solidFill>
                          <a:latin typeface="Arial"/>
                          <a:ea typeface="宋体"/>
                          <a:cs typeface="Times New Roman"/>
                        </a:rPr>
                        <a:t>string</a:t>
                      </a:r>
                      <a:endParaRPr lang="zh-CN" sz="1200" kern="100" baseline="0" dirty="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chemeClr val="tx1"/>
                          </a:solidFill>
                          <a:latin typeface="Arial"/>
                          <a:ea typeface="宋体"/>
                          <a:cs typeface="Times New Roman"/>
                        </a:rPr>
                        <a:t>IP multicast address : port  associated with the multicast group, and when client create this object instance, this device shall join this IP multicast group</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816462"/>
              </p:ext>
            </p:extLst>
          </p:nvPr>
        </p:nvGraphicFramePr>
        <p:xfrm>
          <a:off x="302360" y="1731225"/>
          <a:ext cx="8189176" cy="534064"/>
        </p:xfrm>
        <a:graphic>
          <a:graphicData uri="http://schemas.openxmlformats.org/drawingml/2006/table">
            <a:tbl>
              <a:tblPr/>
              <a:tblGrid>
                <a:gridCol w="1593868"/>
                <a:gridCol w="1648827"/>
                <a:gridCol w="1648827"/>
                <a:gridCol w="1648827"/>
                <a:gridCol w="1648827"/>
              </a:tblGrid>
              <a:tr h="235286">
                <a:tc>
                  <a:txBody>
                    <a:bodyPr/>
                    <a:lstStyle/>
                    <a:p>
                      <a:pPr algn="just">
                        <a:spcBef>
                          <a:spcPts val="600"/>
                        </a:spcBef>
                        <a:spcAft>
                          <a:spcPts val="300"/>
                        </a:spcAft>
                      </a:pPr>
                      <a:r>
                        <a:rPr lang="en-US" sz="1050" b="1" kern="100" dirty="0">
                          <a:solidFill>
                            <a:srgbClr val="000000"/>
                          </a:solidFill>
                          <a:latin typeface="Arial"/>
                          <a:ea typeface="宋体"/>
                          <a:cs typeface="Times New Roman"/>
                        </a:rPr>
                        <a:t>Name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Object ID</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Instances</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Mandatory</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a:solidFill>
                            <a:srgbClr val="000000"/>
                          </a:solidFill>
                          <a:latin typeface="Arial"/>
                          <a:ea typeface="宋体"/>
                          <a:cs typeface="Times New Roman"/>
                        </a:rPr>
                        <a:t>Object URN</a:t>
                      </a:r>
                      <a:endParaRPr lang="zh-CN" sz="105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98778">
                <a:tc>
                  <a:txBody>
                    <a:bodyPr/>
                    <a:lstStyle/>
                    <a:p>
                      <a:pPr algn="just">
                        <a:spcBef>
                          <a:spcPts val="600"/>
                        </a:spcBef>
                        <a:spcAft>
                          <a:spcPts val="300"/>
                        </a:spcAft>
                      </a:pPr>
                      <a:r>
                        <a:rPr lang="en-US" altLang="zh-CN" sz="1050" dirty="0" smtClean="0">
                          <a:solidFill>
                            <a:schemeClr val="tx1"/>
                          </a:solidFill>
                          <a:latin typeface="微软雅黑" pitchFamily="34" charset="-122"/>
                          <a:ea typeface="微软雅黑" pitchFamily="34" charset="-122"/>
                        </a:rPr>
                        <a:t>Group Multicast</a:t>
                      </a:r>
                      <a:endParaRPr lang="zh-CN" sz="1050" kern="100" dirty="0">
                        <a:solidFill>
                          <a:schemeClr val="tx1"/>
                        </a:solidFill>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solidFill>
                            <a:srgbClr val="000000"/>
                          </a:solidFill>
                          <a:latin typeface="Arial"/>
                          <a:ea typeface="宋体"/>
                          <a:cs typeface="Times New Roman"/>
                        </a:rPr>
                        <a:t>50?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latin typeface="Calibri"/>
                          <a:ea typeface="宋体"/>
                          <a:cs typeface="Times New Roman"/>
                        </a:rPr>
                        <a:t>multiple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a:solidFill>
                            <a:srgbClr val="000000"/>
                          </a:solidFill>
                          <a:latin typeface="Arial"/>
                          <a:ea typeface="宋体"/>
                          <a:cs typeface="Times New Roman"/>
                        </a:rPr>
                        <a:t>Optional</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smtClean="0">
                          <a:latin typeface="Arial"/>
                          <a:ea typeface="宋体"/>
                          <a:cs typeface="Times New Roman"/>
                        </a:rPr>
                        <a:t>urn:oma:lwm2m:</a:t>
                      </a:r>
                      <a:r>
                        <a:rPr lang="en-US" altLang="zh-CN" sz="1050" kern="100" dirty="0" smtClean="0">
                          <a:latin typeface="Arial"/>
                          <a:ea typeface="宋体"/>
                          <a:cs typeface="Times New Roman"/>
                        </a:rPr>
                        <a:t>oma</a:t>
                      </a:r>
                      <a:r>
                        <a:rPr lang="en-US" sz="1050" kern="100" dirty="0" smtClean="0">
                          <a:latin typeface="Arial"/>
                          <a:ea typeface="宋体"/>
                          <a:cs typeface="Times New Roman"/>
                        </a:rPr>
                        <a:t>:50?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302360" y="4502150"/>
            <a:ext cx="8185148" cy="830997"/>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1600" dirty="0" smtClean="0"/>
              <a:t>Note:</a:t>
            </a:r>
            <a:r>
              <a:rPr lang="zh-CN" altLang="en-US" sz="1600" dirty="0"/>
              <a:t> </a:t>
            </a:r>
            <a:r>
              <a:rPr lang="en-US" altLang="zh-CN" sz="1600" dirty="0" smtClean="0"/>
              <a:t>When the object of the member </a:t>
            </a:r>
            <a:r>
              <a:rPr lang="en-US" altLang="zh-CN" sz="1600" dirty="0"/>
              <a:t>supports multiple object instance</a:t>
            </a:r>
            <a:r>
              <a:rPr lang="en-US" altLang="zh-CN" sz="1600" dirty="0" smtClean="0"/>
              <a:t>, the Group Multicast object instance ID must be assigned by the server to make sure they are same on each device in the multicast group, </a:t>
            </a:r>
            <a:r>
              <a:rPr lang="en-US" altLang="zh-CN" sz="1600" dirty="0"/>
              <a:t>to provide a same path to LwM2M </a:t>
            </a:r>
            <a:r>
              <a:rPr lang="en-US" altLang="zh-CN" sz="1600" dirty="0" smtClean="0"/>
              <a:t>server by the fanOutPoint resource. </a:t>
            </a:r>
            <a:endParaRPr lang="zh-CN" altLang="en-US" sz="1600" dirty="0"/>
          </a:p>
        </p:txBody>
      </p:sp>
    </p:spTree>
    <p:extLst>
      <p:ext uri="{BB962C8B-B14F-4D97-AF65-F5344CB8AC3E}">
        <p14:creationId xmlns:p14="http://schemas.microsoft.com/office/powerpoint/2010/main" val="2576621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graphicFrame>
        <p:nvGraphicFramePr>
          <p:cNvPr id="7" name="对象 6"/>
          <p:cNvGraphicFramePr>
            <a:graphicFrameLocks noChangeAspect="1"/>
          </p:cNvGraphicFramePr>
          <p:nvPr>
            <p:extLst>
              <p:ext uri="{D42A27DB-BD31-4B8C-83A1-F6EECF244321}">
                <p14:modId xmlns:p14="http://schemas.microsoft.com/office/powerpoint/2010/main" val="1260873669"/>
              </p:ext>
            </p:extLst>
          </p:nvPr>
        </p:nvGraphicFramePr>
        <p:xfrm>
          <a:off x="642937" y="1530350"/>
          <a:ext cx="3917949" cy="1981200"/>
        </p:xfrm>
        <a:graphic>
          <a:graphicData uri="http://schemas.openxmlformats.org/presentationml/2006/ole">
            <mc:AlternateContent xmlns:mc="http://schemas.openxmlformats.org/markup-compatibility/2006">
              <mc:Choice xmlns:v="urn:schemas-microsoft-com:vml" Requires="v">
                <p:oleObj spid="_x0000_s1063" r:id="rId4" imgW="10277550" imgH="7448640" progId="Visio.Drawing.15">
                  <p:embed/>
                </p:oleObj>
              </mc:Choice>
              <mc:Fallback>
                <p:oleObj r:id="rId4" imgW="10277550" imgH="744864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7" y="1530350"/>
                        <a:ext cx="3917949" cy="1981200"/>
                      </a:xfrm>
                      <a:prstGeom prst="rect">
                        <a:avLst/>
                      </a:prstGeom>
                      <a:noFill/>
                    </p:spPr>
                  </p:pic>
                </p:oleObj>
              </mc:Fallback>
            </mc:AlternateContent>
          </a:graphicData>
        </a:graphic>
      </p:graphicFrame>
      <p:sp>
        <p:nvSpPr>
          <p:cNvPr id="11" name="Rectangle 5"/>
          <p:cNvSpPr txBox="1">
            <a:spLocks noChangeArrowheads="1"/>
          </p:cNvSpPr>
          <p:nvPr/>
        </p:nvSpPr>
        <p:spPr bwMode="auto">
          <a:xfrm>
            <a:off x="188516" y="1027067"/>
            <a:ext cx="8984456" cy="4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fontScale="925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GB" sz="2600" b="1" dirty="0">
                <a:solidFill>
                  <a:srgbClr val="000066"/>
                </a:solidFill>
              </a:rPr>
              <a:t> </a:t>
            </a:r>
            <a:r>
              <a:rPr lang="en-US" altLang="zh-CN" sz="2000" dirty="0" smtClean="0">
                <a:solidFill>
                  <a:srgbClr val="000066"/>
                </a:solidFill>
              </a:rPr>
              <a:t>The relationship between the LwM2M Gateway group and the group multicast in this proposal</a:t>
            </a:r>
            <a:endParaRPr lang="en-US" altLang="en-US" sz="2000" dirty="0" smtClean="0">
              <a:solidFill>
                <a:srgbClr val="000066"/>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277200490"/>
              </p:ext>
            </p:extLst>
          </p:nvPr>
        </p:nvGraphicFramePr>
        <p:xfrm>
          <a:off x="4697411" y="1530349"/>
          <a:ext cx="4070351" cy="1905001"/>
        </p:xfrm>
        <a:graphic>
          <a:graphicData uri="http://schemas.openxmlformats.org/presentationml/2006/ole">
            <mc:AlternateContent xmlns:mc="http://schemas.openxmlformats.org/markup-compatibility/2006">
              <mc:Choice xmlns:v="urn:schemas-microsoft-com:vml" Requires="v">
                <p:oleObj spid="_x0000_s1064" r:id="rId6" imgW="8676170" imgH="2438310" progId="Visio.Drawing.11">
                  <p:embed/>
                </p:oleObj>
              </mc:Choice>
              <mc:Fallback>
                <p:oleObj r:id="rId6" imgW="8676170" imgH="2438310" progId="Visio.Drawing.11">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7411" y="1530349"/>
                        <a:ext cx="4070351" cy="1905001"/>
                      </a:xfrm>
                      <a:prstGeom prst="rect">
                        <a:avLst/>
                      </a:prstGeom>
                      <a:noFill/>
                    </p:spPr>
                  </p:pic>
                </p:oleObj>
              </mc:Fallback>
            </mc:AlternateContent>
          </a:graphicData>
        </a:graphic>
      </p:graphicFrame>
      <p:sp>
        <p:nvSpPr>
          <p:cNvPr id="15" name="Rectangle 5"/>
          <p:cNvSpPr txBox="1">
            <a:spLocks noChangeArrowheads="1"/>
          </p:cNvSpPr>
          <p:nvPr/>
        </p:nvSpPr>
        <p:spPr bwMode="auto">
          <a:xfrm>
            <a:off x="306388" y="3545898"/>
            <a:ext cx="8984456" cy="3166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GB" sz="1800" dirty="0">
                <a:solidFill>
                  <a:schemeClr val="tx1"/>
                </a:solidFill>
              </a:rPr>
              <a:t>The </a:t>
            </a:r>
            <a:r>
              <a:rPr lang="en-US" altLang="zh-CN" sz="1800" dirty="0">
                <a:solidFill>
                  <a:schemeClr val="tx1"/>
                </a:solidFill>
              </a:rPr>
              <a:t>LwM2M Gateway group capability needs </a:t>
            </a:r>
            <a:r>
              <a:rPr lang="en-US" altLang="zh-CN" sz="1800" dirty="0">
                <a:solidFill>
                  <a:srgbClr val="FF0000"/>
                </a:solidFill>
              </a:rPr>
              <a:t>an intermediate device </a:t>
            </a:r>
            <a:r>
              <a:rPr lang="en-US" altLang="zh-CN" sz="1800" dirty="0">
                <a:solidFill>
                  <a:schemeClr val="tx1"/>
                </a:solidFill>
              </a:rPr>
              <a:t>to get the message from the distance LwM2M server </a:t>
            </a:r>
            <a:r>
              <a:rPr lang="en-US" altLang="zh-CN" sz="1800" dirty="0" smtClean="0">
                <a:solidFill>
                  <a:schemeClr val="tx1"/>
                </a:solidFill>
              </a:rPr>
              <a:t>to the group and </a:t>
            </a:r>
            <a:r>
              <a:rPr lang="en-US" altLang="zh-CN" sz="1800" dirty="0">
                <a:solidFill>
                  <a:schemeClr val="tx1"/>
                </a:solidFill>
              </a:rPr>
              <a:t>forward the message to the devices in the group</a:t>
            </a:r>
            <a:r>
              <a:rPr lang="en-US" altLang="zh-CN" sz="1800" dirty="0" smtClean="0">
                <a:solidFill>
                  <a:schemeClr val="tx1"/>
                </a:solidFill>
              </a:rPr>
              <a:t>. In the smart home, there is often a home gateway connected a few devices.</a:t>
            </a:r>
            <a:endParaRPr lang="en-US" altLang="zh-CN" sz="1800" dirty="0">
              <a:solidFill>
                <a:schemeClr val="tx1"/>
              </a:solidFill>
            </a:endParaRPr>
          </a:p>
          <a:p>
            <a:pPr marL="111125" lvl="1" indent="-111125">
              <a:buClr>
                <a:srgbClr val="C00000"/>
              </a:buClr>
              <a:buFont typeface="Wingdings" panose="05000000000000000000" pitchFamily="2" charset="2"/>
              <a:buChar char="q"/>
            </a:pPr>
            <a:r>
              <a:rPr lang="en-GB" sz="1800" dirty="0">
                <a:solidFill>
                  <a:schemeClr val="tx1"/>
                </a:solidFill>
              </a:rPr>
              <a:t> The group multicast capability in this proposal </a:t>
            </a:r>
            <a:r>
              <a:rPr lang="en-GB" sz="1800" dirty="0" smtClean="0">
                <a:solidFill>
                  <a:schemeClr val="tx1"/>
                </a:solidFill>
              </a:rPr>
              <a:t>can, based on IP multicast, allow the LwM2M server </a:t>
            </a:r>
            <a:r>
              <a:rPr lang="en-GB" sz="1800" dirty="0" smtClean="0">
                <a:solidFill>
                  <a:srgbClr val="FF0000"/>
                </a:solidFill>
              </a:rPr>
              <a:t>directly</a:t>
            </a:r>
            <a:r>
              <a:rPr lang="en-GB" sz="1800" dirty="0" smtClean="0">
                <a:solidFill>
                  <a:schemeClr val="tx1"/>
                </a:solidFill>
              </a:rPr>
              <a:t> to send </a:t>
            </a:r>
            <a:r>
              <a:rPr lang="en-GB" sz="1800" dirty="0">
                <a:solidFill>
                  <a:schemeClr val="tx1"/>
                </a:solidFill>
              </a:rPr>
              <a:t>the message </a:t>
            </a:r>
            <a:r>
              <a:rPr lang="en-GB" sz="1800" dirty="0" smtClean="0">
                <a:solidFill>
                  <a:schemeClr val="tx1"/>
                </a:solidFill>
              </a:rPr>
              <a:t>to </a:t>
            </a:r>
            <a:r>
              <a:rPr lang="en-GB" sz="1800" dirty="0">
                <a:solidFill>
                  <a:schemeClr val="tx1"/>
                </a:solidFill>
              </a:rPr>
              <a:t>the devices in the group </a:t>
            </a:r>
            <a:r>
              <a:rPr lang="en-GB" sz="1800" dirty="0" smtClean="0">
                <a:solidFill>
                  <a:schemeClr val="tx1"/>
                </a:solidFill>
              </a:rPr>
              <a:t>without </a:t>
            </a:r>
            <a:r>
              <a:rPr lang="en-GB" sz="1800" dirty="0">
                <a:solidFill>
                  <a:schemeClr val="tx1"/>
                </a:solidFill>
              </a:rPr>
              <a:t>an intermediate device. </a:t>
            </a:r>
            <a:r>
              <a:rPr lang="en-GB" sz="1800" dirty="0" smtClean="0">
                <a:solidFill>
                  <a:schemeClr val="tx1"/>
                </a:solidFill>
              </a:rPr>
              <a:t>In </a:t>
            </a:r>
            <a:r>
              <a:rPr lang="en-GB" sz="1800" dirty="0">
                <a:solidFill>
                  <a:schemeClr val="tx1"/>
                </a:solidFill>
              </a:rPr>
              <a:t>the 3GPP network, e.g. </a:t>
            </a:r>
            <a:r>
              <a:rPr lang="en-GB" altLang="zh-CN" sz="1800" dirty="0">
                <a:solidFill>
                  <a:schemeClr val="tx1"/>
                </a:solidFill>
              </a:rPr>
              <a:t>the LwM2M server communicates with </a:t>
            </a:r>
            <a:r>
              <a:rPr lang="en-GB" sz="1800" dirty="0">
                <a:solidFill>
                  <a:schemeClr val="tx1"/>
                </a:solidFill>
              </a:rPr>
              <a:t>NB-</a:t>
            </a:r>
            <a:r>
              <a:rPr lang="en-GB" sz="1800" dirty="0" err="1">
                <a:solidFill>
                  <a:schemeClr val="tx1"/>
                </a:solidFill>
              </a:rPr>
              <a:t>IoT</a:t>
            </a:r>
            <a:r>
              <a:rPr lang="en-GB" sz="1800" dirty="0">
                <a:solidFill>
                  <a:schemeClr val="tx1"/>
                </a:solidFill>
              </a:rPr>
              <a:t> devices without other LwM2M entity </a:t>
            </a:r>
            <a:r>
              <a:rPr lang="en-GB" sz="1800" dirty="0" smtClean="0">
                <a:solidFill>
                  <a:schemeClr val="tx1"/>
                </a:solidFill>
              </a:rPr>
              <a:t>deployed between them. </a:t>
            </a:r>
          </a:p>
          <a:p>
            <a:pPr marL="111125" lvl="1" indent="-111125">
              <a:buClr>
                <a:srgbClr val="C00000"/>
              </a:buClr>
              <a:buFont typeface="Wingdings" panose="05000000000000000000" pitchFamily="2" charset="2"/>
              <a:buChar char="q"/>
            </a:pPr>
            <a:r>
              <a:rPr lang="en-GB" sz="1800" dirty="0" smtClean="0">
                <a:solidFill>
                  <a:schemeClr val="tx1"/>
                </a:solidFill>
              </a:rPr>
              <a:t>The two solution is </a:t>
            </a:r>
            <a:r>
              <a:rPr lang="en-GB" sz="1800" dirty="0" smtClean="0">
                <a:solidFill>
                  <a:srgbClr val="FF0000"/>
                </a:solidFill>
              </a:rPr>
              <a:t>complementary</a:t>
            </a:r>
            <a:r>
              <a:rPr lang="en-GB" sz="1800" dirty="0" smtClean="0">
                <a:solidFill>
                  <a:schemeClr val="tx1"/>
                </a:solidFill>
              </a:rPr>
              <a:t>:  the gateway group is suitable for the scenario where LwM2M server accesses the device(</a:t>
            </a:r>
            <a:r>
              <a:rPr lang="en-GB" altLang="zh-CN" sz="1800" dirty="0">
                <a:solidFill>
                  <a:schemeClr val="tx1"/>
                </a:solidFill>
              </a:rPr>
              <a:t>LwM2M </a:t>
            </a:r>
            <a:r>
              <a:rPr lang="en-GB" altLang="zh-CN" sz="1800" dirty="0" smtClean="0">
                <a:solidFill>
                  <a:schemeClr val="tx1"/>
                </a:solidFill>
              </a:rPr>
              <a:t>client</a:t>
            </a:r>
            <a:r>
              <a:rPr lang="en-GB" sz="1800" dirty="0" smtClean="0">
                <a:solidFill>
                  <a:schemeClr val="tx1"/>
                </a:solidFill>
              </a:rPr>
              <a:t>) indirectly, and the group multicast is </a:t>
            </a:r>
            <a:r>
              <a:rPr lang="en-GB" sz="1800" dirty="0">
                <a:solidFill>
                  <a:schemeClr val="tx1"/>
                </a:solidFill>
              </a:rPr>
              <a:t>suitable for the scenario where </a:t>
            </a:r>
            <a:r>
              <a:rPr lang="en-GB" altLang="zh-CN" sz="1800" dirty="0" smtClean="0">
                <a:solidFill>
                  <a:schemeClr val="tx1"/>
                </a:solidFill>
              </a:rPr>
              <a:t>LwM2M </a:t>
            </a:r>
            <a:r>
              <a:rPr lang="en-GB" altLang="zh-CN" sz="1800" dirty="0">
                <a:solidFill>
                  <a:schemeClr val="tx1"/>
                </a:solidFill>
              </a:rPr>
              <a:t>server </a:t>
            </a:r>
            <a:r>
              <a:rPr lang="en-GB" altLang="zh-CN" sz="1800" dirty="0" smtClean="0">
                <a:solidFill>
                  <a:schemeClr val="tx1"/>
                </a:solidFill>
              </a:rPr>
              <a:t>can only access </a:t>
            </a:r>
            <a:r>
              <a:rPr lang="en-GB" altLang="zh-CN" sz="1800" dirty="0">
                <a:solidFill>
                  <a:schemeClr val="tx1"/>
                </a:solidFill>
              </a:rPr>
              <a:t>the device(LwM2M client) </a:t>
            </a:r>
            <a:r>
              <a:rPr lang="en-GB" altLang="zh-CN" sz="1800" dirty="0" smtClean="0">
                <a:solidFill>
                  <a:schemeClr val="tx1"/>
                </a:solidFill>
              </a:rPr>
              <a:t>directly. </a:t>
            </a:r>
            <a:endParaRPr lang="en-GB" sz="1800" dirty="0">
              <a:solidFill>
                <a:schemeClr val="tx1"/>
              </a:solidFill>
            </a:endParaRPr>
          </a:p>
        </p:txBody>
      </p:sp>
      <p:cxnSp>
        <p:nvCxnSpPr>
          <p:cNvPr id="16" name="直接箭头连接符 15"/>
          <p:cNvCxnSpPr/>
          <p:nvPr/>
        </p:nvCxnSpPr>
        <p:spPr bwMode="auto">
          <a:xfrm>
            <a:off x="1557337" y="2216150"/>
            <a:ext cx="304800" cy="159981"/>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sp>
        <p:nvSpPr>
          <p:cNvPr id="14" name="文本框 13"/>
          <p:cNvSpPr txBox="1"/>
          <p:nvPr/>
        </p:nvSpPr>
        <p:spPr>
          <a:xfrm>
            <a:off x="1584143" y="2116482"/>
            <a:ext cx="968219" cy="215444"/>
          </a:xfrm>
          <a:prstGeom prst="rect">
            <a:avLst/>
          </a:prstGeom>
          <a:noFill/>
        </p:spPr>
        <p:txBody>
          <a:bodyPr wrap="square" rtlCol="0">
            <a:spAutoFit/>
          </a:bodyPr>
          <a:lstStyle/>
          <a:p>
            <a:r>
              <a:rPr lang="en-US" altLang="zh-CN" sz="800" dirty="0" smtClean="0">
                <a:solidFill>
                  <a:srgbClr val="FF0000"/>
                </a:solidFill>
              </a:rPr>
              <a:t>Group message</a:t>
            </a:r>
            <a:endParaRPr lang="zh-CN" altLang="en-US" sz="800" dirty="0">
              <a:solidFill>
                <a:srgbClr val="FF0000"/>
              </a:solidFill>
            </a:endParaRPr>
          </a:p>
        </p:txBody>
      </p:sp>
      <p:cxnSp>
        <p:nvCxnSpPr>
          <p:cNvPr id="19" name="直接箭头连接符 18"/>
          <p:cNvCxnSpPr/>
          <p:nvPr/>
        </p:nvCxnSpPr>
        <p:spPr bwMode="auto">
          <a:xfrm flipV="1">
            <a:off x="2857317" y="1843212"/>
            <a:ext cx="354194" cy="416785"/>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21" name="直接箭头连接符 20"/>
          <p:cNvCxnSpPr/>
          <p:nvPr/>
        </p:nvCxnSpPr>
        <p:spPr bwMode="auto">
          <a:xfrm flipV="1">
            <a:off x="3059111" y="2224204"/>
            <a:ext cx="860426" cy="136765"/>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23" name="直接箭头连接符 22"/>
          <p:cNvCxnSpPr/>
          <p:nvPr/>
        </p:nvCxnSpPr>
        <p:spPr bwMode="auto">
          <a:xfrm>
            <a:off x="3138576" y="2560998"/>
            <a:ext cx="704761" cy="186237"/>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25" name="直接箭头连接符 24"/>
          <p:cNvCxnSpPr/>
          <p:nvPr/>
        </p:nvCxnSpPr>
        <p:spPr bwMode="auto">
          <a:xfrm flipH="1" flipV="1">
            <a:off x="5900737" y="2482849"/>
            <a:ext cx="1066800" cy="21065"/>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5900737" y="2220118"/>
            <a:ext cx="1057207" cy="215444"/>
          </a:xfrm>
          <a:prstGeom prst="rect">
            <a:avLst/>
          </a:prstGeom>
          <a:solidFill>
            <a:schemeClr val="bg1"/>
          </a:solidFill>
        </p:spPr>
        <p:txBody>
          <a:bodyPr wrap="square" rtlCol="0">
            <a:spAutoFit/>
          </a:bodyPr>
          <a:lstStyle/>
          <a:p>
            <a:r>
              <a:rPr lang="en-US" altLang="zh-CN" sz="800" dirty="0" smtClean="0">
                <a:solidFill>
                  <a:srgbClr val="FF0000"/>
                </a:solidFill>
              </a:rPr>
              <a:t>Multicast message</a:t>
            </a:r>
            <a:endParaRPr lang="zh-CN" altLang="en-US" sz="800" dirty="0">
              <a:solidFill>
                <a:srgbClr val="FF0000"/>
              </a:solidFill>
            </a:endParaRPr>
          </a:p>
        </p:txBody>
      </p:sp>
    </p:spTree>
    <p:extLst>
      <p:ext uri="{BB962C8B-B14F-4D97-AF65-F5344CB8AC3E}">
        <p14:creationId xmlns:p14="http://schemas.microsoft.com/office/powerpoint/2010/main" val="1593390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78974</TotalTime>
  <Pages>15</Pages>
  <Words>1742</Words>
  <Application>Microsoft Office PowerPoint</Application>
  <PresentationFormat>自定义</PresentationFormat>
  <Paragraphs>183</Paragraphs>
  <Slides>10</Slides>
  <Notes>7</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10</vt:i4>
      </vt:variant>
    </vt:vector>
  </HeadingPairs>
  <TitlesOfParts>
    <vt:vector size="23" baseType="lpstr">
      <vt:lpstr>ＭＳ Ｐゴシック</vt:lpstr>
      <vt:lpstr>SimSun</vt:lpstr>
      <vt:lpstr>SimSun</vt:lpstr>
      <vt:lpstr>微软雅黑</vt:lpstr>
      <vt:lpstr>Arial</vt:lpstr>
      <vt:lpstr>Arial Narrow</vt:lpstr>
      <vt:lpstr>Calibri</vt:lpstr>
      <vt:lpstr>Tahoma</vt:lpstr>
      <vt:lpstr>Times New Roman</vt:lpstr>
      <vt:lpstr>Wingdings</vt:lpstr>
      <vt:lpstr>OMA Template</vt:lpstr>
      <vt:lpstr>Microsoft Visio 绘图</vt:lpstr>
      <vt:lpstr>Microsoft Visio 2003-2010 绘图</vt:lpstr>
      <vt:lpstr>OMA-DM-LightweightM2M-2017-0083-INP_Proposal_group_multicast_communication  Proposal for group multicast communication in LwM2M 1.1 </vt:lpstr>
      <vt:lpstr>Progress on group multicast communication</vt:lpstr>
      <vt:lpstr>Progress on group multicast communication</vt:lpstr>
      <vt:lpstr>PowerPoint 演示文稿</vt:lpstr>
      <vt:lpstr>Progress on group multicast communication</vt:lpstr>
      <vt:lpstr>Progress on group multicast communication</vt:lpstr>
      <vt:lpstr>PowerPoint 演示文稿</vt:lpstr>
      <vt:lpstr>Progress on group multicast communication</vt:lpstr>
      <vt:lpstr>Progress on group multicast communication</vt:lpstr>
      <vt:lpstr>Progress on group multicast communication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899</cp:revision>
  <cp:lastPrinted>2017-02-03T15:27:40Z</cp:lastPrinted>
  <dcterms:created xsi:type="dcterms:W3CDTF">2002-03-19T14:05:12Z</dcterms:created>
  <dcterms:modified xsi:type="dcterms:W3CDTF">2017-05-18T09:39:21Z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(2)ISP8UFeWQLLk8xm43sIUQp0OxfLTTt0t8i/O/o9Fu8n76t9Nb9WBrT60nkjwwbukFe5+6fYb
nzCH0isVzg56WcoZpwOWacZNE5F+qj5Fekh7J9jzkPWwKPn7ur6beY6QZXZjiUQfHWsJA3KN
o9u194Uva3kR8ljpIkL45BUGFZhisBk7rznP4cYfdnSgqJ8OWcQ9j+fJnzXhMosuvpbtpfaB
Mp/+tMDtVUv5rZLkEG</vt:lpwstr>
  </property>
  <property fmtid="{D5CDD505-2E9C-101B-9397-08002B2CF9AE}" pid="3" name="_2015_ms_pID_7253431">
    <vt:lpwstr>iAKvrtcvWiaqDREm1UJYWWbwZZQNMRj8yo8JdLIFVY4y4Vpaylbm86
97fentv/GJwfgt7B42GJVNESpCu+QfnJoIUI04Xz+mb7exlhAg47AyYUVMbLrFUU66Cy/xWc
GM+wB9B+W/EOC7wA7i2HY/eNq0ln5tFWyhZdBzvxnHwa0lwu7AFtPPYq7mLI3WC/KwHntcoF
WAXnjPvxC7evs7TM</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1495012448</vt:lpwstr>
  </property>
</Properties>
</file>