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7"/>
  </p:notesMasterIdLst>
  <p:handoutMasterIdLst>
    <p:handoutMasterId r:id="rId8"/>
  </p:handoutMasterIdLst>
  <p:sldIdLst>
    <p:sldId id="293" r:id="rId2"/>
    <p:sldId id="318" r:id="rId3"/>
    <p:sldId id="319" r:id="rId4"/>
    <p:sldId id="325" r:id="rId5"/>
    <p:sldId id="324" r:id="rId6"/>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8" autoAdjust="0"/>
    <p:restoredTop sz="94656" autoAdjust="0"/>
  </p:normalViewPr>
  <p:slideViewPr>
    <p:cSldViewPr>
      <p:cViewPr>
        <p:scale>
          <a:sx n="100" d="100"/>
          <a:sy n="100" d="100"/>
        </p:scale>
        <p:origin x="78" y="-7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91" d="100"/>
          <a:sy n="91" d="100"/>
        </p:scale>
        <p:origin x="-2274" y="-120"/>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135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1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637379154"/>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ea typeface="Times New Roman" panose="02020603050405020304" pitchFamily="18" charset="0"/>
                <a:cs typeface="Times New Roman" panose="02020603050405020304" pitchFamily="18" charset="0"/>
              </a:rPr>
              <a:t>1) FETCH </a:t>
            </a:r>
            <a:r>
              <a:rPr lang="en-GB" dirty="0">
                <a:ea typeface="Times New Roman" panose="02020603050405020304" pitchFamily="18" charset="0"/>
                <a:cs typeface="Times New Roman" panose="02020603050405020304" pitchFamily="18" charset="0"/>
              </a:rPr>
              <a:t>is similar to GET and can be used to either access resources or observe them</a:t>
            </a:r>
            <a:endParaRPr lang="en-GB" dirty="0"/>
          </a:p>
        </p:txBody>
      </p:sp>
    </p:spTree>
    <p:extLst>
      <p:ext uri="{BB962C8B-B14F-4D97-AF65-F5344CB8AC3E}">
        <p14:creationId xmlns:p14="http://schemas.microsoft.com/office/powerpoint/2010/main" val="33274060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8131793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5734204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0527550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80056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5442030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531638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349305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6705748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0433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99520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681308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lnSpc>
                <a:spcPct val="90000"/>
              </a:lnSpc>
              <a:spcBef>
                <a:spcPct val="0"/>
              </a:spcBef>
              <a:spcAft>
                <a:spcPct val="0"/>
              </a:spcAft>
              <a:defRPr sz="2000">
                <a:solidFill>
                  <a:schemeClr val="tx1"/>
                </a:solidFill>
                <a:latin typeface="Arial" pitchFamily="34" charset="0"/>
              </a:defRPr>
            </a:lvl6pPr>
            <a:lvl7pPr marL="2971800" indent="-228600" eaLnBrk="0" fontAlgn="base" hangingPunct="0">
              <a:lnSpc>
                <a:spcPct val="90000"/>
              </a:lnSpc>
              <a:spcBef>
                <a:spcPct val="0"/>
              </a:spcBef>
              <a:spcAft>
                <a:spcPct val="0"/>
              </a:spcAft>
              <a:defRPr sz="2000">
                <a:solidFill>
                  <a:schemeClr val="tx1"/>
                </a:solidFill>
                <a:latin typeface="Arial" pitchFamily="34" charset="0"/>
              </a:defRPr>
            </a:lvl7pPr>
            <a:lvl8pPr marL="3429000" indent="-228600" eaLnBrk="0" fontAlgn="base" hangingPunct="0">
              <a:lnSpc>
                <a:spcPct val="90000"/>
              </a:lnSpc>
              <a:spcBef>
                <a:spcPct val="0"/>
              </a:spcBef>
              <a:spcAft>
                <a:spcPct val="0"/>
              </a:spcAft>
              <a:defRPr sz="2000">
                <a:solidFill>
                  <a:schemeClr val="tx1"/>
                </a:solidFill>
                <a:latin typeface="Arial" pitchFamily="34" charset="0"/>
              </a:defRPr>
            </a:lvl8pPr>
            <a:lvl9pPr marL="3886200" indent="-228600" eaLnBrk="0" fontAlgn="base" hangingPunct="0">
              <a:lnSpc>
                <a:spcPct val="90000"/>
              </a:lnSpc>
              <a:spcBef>
                <a:spcPct val="0"/>
              </a:spcBef>
              <a:spcAft>
                <a:spcPct val="0"/>
              </a:spcAft>
              <a:defRPr sz="2000">
                <a:solidFill>
                  <a:schemeClr val="tx1"/>
                </a:solidFill>
                <a:latin typeface="Arial" pitchFamily="34" charset="0"/>
              </a:defRPr>
            </a:lvl9pPr>
          </a:lstStyle>
          <a:p>
            <a:pPr>
              <a:defRPr/>
            </a:pPr>
            <a:endParaRPr lang="en-GB" altLang="zh-CN" smtClean="0">
              <a:ea typeface="SimSun"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GB"/>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lnSpc>
                <a:spcPct val="90000"/>
              </a:lnSpc>
              <a:spcBef>
                <a:spcPct val="0"/>
              </a:spcBef>
              <a:spcAft>
                <a:spcPct val="0"/>
              </a:spcAft>
              <a:defRPr sz="2000">
                <a:solidFill>
                  <a:schemeClr val="tx1"/>
                </a:solidFill>
                <a:latin typeface="Arial" pitchFamily="34" charset="0"/>
              </a:defRPr>
            </a:lvl6pPr>
            <a:lvl7pPr marL="2971800" indent="-228600" eaLnBrk="0" fontAlgn="base" hangingPunct="0">
              <a:lnSpc>
                <a:spcPct val="90000"/>
              </a:lnSpc>
              <a:spcBef>
                <a:spcPct val="0"/>
              </a:spcBef>
              <a:spcAft>
                <a:spcPct val="0"/>
              </a:spcAft>
              <a:defRPr sz="2000">
                <a:solidFill>
                  <a:schemeClr val="tx1"/>
                </a:solidFill>
                <a:latin typeface="Arial" pitchFamily="34" charset="0"/>
              </a:defRPr>
            </a:lvl7pPr>
            <a:lvl8pPr marL="3429000" indent="-228600" eaLnBrk="0" fontAlgn="base" hangingPunct="0">
              <a:lnSpc>
                <a:spcPct val="90000"/>
              </a:lnSpc>
              <a:spcBef>
                <a:spcPct val="0"/>
              </a:spcBef>
              <a:spcAft>
                <a:spcPct val="0"/>
              </a:spcAft>
              <a:defRPr sz="2000">
                <a:solidFill>
                  <a:schemeClr val="tx1"/>
                </a:solidFill>
                <a:latin typeface="Arial" pitchFamily="34" charset="0"/>
              </a:defRPr>
            </a:lvl8pPr>
            <a:lvl9pPr marL="3886200" indent="-228600" eaLnBrk="0" fontAlgn="base" hangingPunct="0">
              <a:lnSpc>
                <a:spcPct val="90000"/>
              </a:lnSpc>
              <a:spcBef>
                <a:spcPct val="0"/>
              </a:spcBef>
              <a:spcAft>
                <a:spcPct val="0"/>
              </a:spcAft>
              <a:defRPr sz="2000">
                <a:solidFill>
                  <a:schemeClr val="tx1"/>
                </a:solidFill>
                <a:latin typeface="Arial" pitchFamily="34" charset="0"/>
              </a:defRPr>
            </a:lvl9pPr>
          </a:lstStyle>
          <a:p>
            <a:pPr>
              <a:defRPr/>
            </a:pPr>
            <a:endParaRPr lang="en-GB" altLang="zh-CN" smtClean="0">
              <a:ea typeface="SimSun"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9pPr>
          </a:lstStyle>
          <a:p>
            <a:pPr>
              <a:defRPr/>
            </a:pPr>
            <a:r>
              <a:rPr lang="en-GB" altLang="zh-CN" sz="1000" b="1" smtClean="0">
                <a:ea typeface="SimSun" pitchFamily="2" charset="-122"/>
                <a:cs typeface="Times New Roman" pitchFamily="18" charset="0"/>
              </a:rPr>
              <a:t>© 2017 Open Mobile Alliance All Rights Reserved.</a:t>
            </a:r>
            <a:endParaRPr lang="en-US" altLang="zh-CN" sz="1000" b="1" smtClean="0">
              <a:ea typeface="SimSun" pitchFamily="2" charset="-122"/>
            </a:endParaRPr>
          </a:p>
          <a:p>
            <a:pPr>
              <a:defRPr/>
            </a:pPr>
            <a:r>
              <a:rPr lang="en-US" altLang="zh-CN" sz="900" b="1" smtClean="0">
                <a:latin typeface="Arial Narrow" pitchFamily="34" charset="0"/>
                <a:ea typeface="SimSun" pitchFamily="2" charset="-122"/>
                <a:cs typeface="Times New Roman" pitchFamily="18" charset="0"/>
              </a:rPr>
              <a:t>Used with the permission of the Open Mobile Alliance under the terms as stated in this document.</a:t>
            </a:r>
            <a:endParaRPr lang="en-US" altLang="zh-CN" sz="900" b="1" smtClean="0">
              <a:solidFill>
                <a:srgbClr val="999999"/>
              </a:solidFill>
              <a:latin typeface="Arial Narrow" pitchFamily="34" charset="0"/>
              <a:ea typeface="SimSun" pitchFamily="2"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9pPr>
          </a:lstStyle>
          <a:p>
            <a:pPr algn="ctr">
              <a:defRPr/>
            </a:pPr>
            <a:r>
              <a:rPr lang="en-US" altLang="zh-CN" sz="1800" b="1" smtClean="0">
                <a:latin typeface="Arial Narrow" pitchFamily="34" charset="0"/>
                <a:ea typeface="SimSun" pitchFamily="2" charset="-122"/>
              </a:rPr>
              <a:t>OMA-&lt;GrpCode&gt;-2017-&lt;DocNum&gt;</a:t>
            </a:r>
          </a:p>
        </p:txBody>
      </p:sp>
      <p:sp>
        <p:nvSpPr>
          <p:cNvPr id="1032" name="Rectangle 19"/>
          <p:cNvSpPr>
            <a:spLocks noChangeArrowheads="1"/>
          </p:cNvSpPr>
          <p:nvPr userDrawn="1"/>
        </p:nvSpPr>
        <p:spPr bwMode="auto">
          <a:xfrm>
            <a:off x="8001000" y="6629400"/>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9pPr>
          </a:lstStyle>
          <a:p>
            <a:pPr algn="r">
              <a:defRPr/>
            </a:pPr>
            <a:r>
              <a:rPr lang="en-US" altLang="zh-CN" sz="1800" b="1" smtClean="0">
                <a:latin typeface="Arial Narrow" pitchFamily="34" charset="0"/>
                <a:ea typeface="SimSun" pitchFamily="2" charset="-122"/>
              </a:rPr>
              <a:t>Slide #</a:t>
            </a:r>
            <a:fld id="{522247EC-8ABB-4391-ABBD-971287317E98}" type="slidenum">
              <a:rPr lang="en-US" altLang="zh-CN" sz="1800" b="1" smtClean="0">
                <a:latin typeface="Arial Narrow" pitchFamily="34" charset="0"/>
                <a:ea typeface="SimSun" pitchFamily="2" charset="-122"/>
              </a:rPr>
              <a:pPr algn="r">
                <a:defRPr/>
              </a:pPr>
              <a:t>‹#›</a:t>
            </a:fld>
            <a:r>
              <a:rPr lang="en-US" altLang="zh-CN" sz="1800" b="1" smtClean="0">
                <a:latin typeface="Arial Narrow" pitchFamily="34" charset="0"/>
                <a:ea typeface="SimSun" pitchFamily="2" charset="-122"/>
              </a:rPr>
              <a:t/>
            </a:r>
            <a:br>
              <a:rPr lang="en-US" altLang="zh-CN" sz="1800" b="1" smtClean="0">
                <a:latin typeface="Arial Narrow" pitchFamily="34" charset="0"/>
                <a:ea typeface="SimSun" pitchFamily="2" charset="-122"/>
              </a:rPr>
            </a:br>
            <a:r>
              <a:rPr lang="en-US" altLang="zh-CN" sz="500" smtClean="0">
                <a:solidFill>
                  <a:srgbClr val="999999"/>
                </a:solidFill>
                <a:ea typeface="SimSun" pitchFamily="2" charset="-122"/>
              </a:rPr>
              <a:t>[OMA-Template-SlideDeck-20170101-I]</a:t>
            </a:r>
            <a:endParaRPr lang="en-US" altLang="zh-CN" sz="1800" b="1" smtClean="0">
              <a:latin typeface="Arial Narrow" pitchFamily="34" charset="0"/>
              <a:ea typeface="SimSun"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mojan.mohajer@u-blox.com"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datatracker.ietf.org/doc/html/draft-ietf-core-etch"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Submitted To:	DM</a:t>
            </a:r>
          </a:p>
          <a:p>
            <a:pPr>
              <a:lnSpc>
                <a:spcPct val="95000"/>
              </a:lnSpc>
              <a:spcAft>
                <a:spcPct val="35000"/>
              </a:spcAft>
            </a:pPr>
            <a:r>
              <a:rPr lang="en-US" altLang="zh-CN" b="1" dirty="0">
                <a:latin typeface="Tahoma" pitchFamily="34" charset="0"/>
                <a:ea typeface="SimSun" pitchFamily="2" charset="-122"/>
              </a:rPr>
              <a:t>	Date:	</a:t>
            </a:r>
            <a:r>
              <a:rPr lang="en-US" altLang="zh-CN" b="1" dirty="0" smtClean="0">
                <a:latin typeface="Tahoma" pitchFamily="34" charset="0"/>
                <a:ea typeface="SimSun" pitchFamily="2" charset="-122"/>
              </a:rPr>
              <a:t>24 Mar. </a:t>
            </a:r>
            <a:r>
              <a:rPr lang="en-US" altLang="zh-CN" b="1" dirty="0">
                <a:latin typeface="Tahoma" pitchFamily="34" charset="0"/>
                <a:ea typeface="SimSun" pitchFamily="2" charset="-122"/>
              </a:rPr>
              <a:t>2017	</a:t>
            </a: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Mojan Mohajer, </a:t>
            </a:r>
            <a:r>
              <a:rPr lang="en-US" altLang="zh-CN" b="1" dirty="0">
                <a:latin typeface="Tahoma" pitchFamily="34" charset="0"/>
                <a:ea typeface="SimSun" pitchFamily="2" charset="-122"/>
                <a:hlinkClick r:id="rId3"/>
              </a:rPr>
              <a:t>mojan.mohajer@u-blox.com</a:t>
            </a:r>
            <a:endParaRPr lang="en-US" altLang="zh-CN" b="1" dirty="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Source:	u-</a:t>
            </a:r>
            <a:r>
              <a:rPr lang="en-US" altLang="zh-CN" b="1" dirty="0" err="1">
                <a:latin typeface="Tahoma" pitchFamily="34" charset="0"/>
                <a:ea typeface="SimSun" pitchFamily="2" charset="-122"/>
              </a:rPr>
              <a:t>blox</a:t>
            </a:r>
            <a:endParaRPr lang="en-US" altLang="zh-CN" b="1" dirty="0">
              <a:latin typeface="Tahoma" pitchFamily="34" charset="0"/>
              <a:ea typeface="SimSun" pitchFamily="2"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GB" sz="1400" dirty="0" smtClean="0"/>
              <a:t>OMA-DM-LightweightM2M-2017-0089-INP_Binding_to_CoAP_FETCH_PATCH</a:t>
            </a:r>
            <a:r>
              <a:rPr lang="en-US" altLang="zh-CN" sz="2000" dirty="0" smtClean="0">
                <a:ea typeface="SimSun" pitchFamily="2" charset="-122"/>
              </a:rPr>
              <a:t/>
            </a:r>
            <a:br>
              <a:rPr lang="en-US" altLang="zh-CN" sz="2000" dirty="0" smtClean="0">
                <a:ea typeface="SimSun" pitchFamily="2" charset="-122"/>
              </a:rPr>
            </a:br>
            <a:r>
              <a:rPr lang="en-US" altLang="zh-CN" sz="1400" dirty="0" smtClean="0">
                <a:ea typeface="SimSun" pitchFamily="2" charset="-122"/>
              </a:rPr>
              <a:t/>
            </a:r>
            <a:br>
              <a:rPr lang="en-US" altLang="zh-CN" sz="1400" dirty="0" smtClean="0">
                <a:ea typeface="SimSun" pitchFamily="2" charset="-122"/>
              </a:rPr>
            </a:br>
            <a:r>
              <a:rPr lang="en-GB" altLang="en-US" sz="2800" dirty="0" smtClean="0"/>
              <a:t>Proposal to support </a:t>
            </a:r>
            <a:r>
              <a:rPr lang="en-GB" altLang="en-US" sz="2800" dirty="0" err="1" smtClean="0"/>
              <a:t>CoAP</a:t>
            </a:r>
            <a:r>
              <a:rPr lang="en-GB" altLang="en-US" sz="2800" dirty="0" smtClean="0"/>
              <a:t> FETCH and PATCH in LwM2M 1.1</a:t>
            </a:r>
            <a:r>
              <a:rPr lang="en-US" altLang="zh-CN" dirty="0" smtClean="0">
                <a:ea typeface="SimSun" pitchFamily="2" charset="-122"/>
              </a:rPr>
              <a:t/>
            </a:r>
            <a:br>
              <a:rPr lang="en-US" altLang="zh-CN" dirty="0" smtClean="0">
                <a:ea typeface="SimSun" pitchFamily="2" charset="-122"/>
              </a:rPr>
            </a:br>
            <a:endParaRPr lang="en-US" altLang="zh-CN" sz="1800" dirty="0" smtClean="0">
              <a:ea typeface="SimSun" pitchFamily="2"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SimSun" pitchFamily="2"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SimSun" pitchFamily="2" charset="-122"/>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SimSun" pitchFamily="2" charset="-122"/>
                <a:cs typeface="Times New Roman" pitchFamily="18" charset="0"/>
              </a:rPr>
              <a:t>USE OF THIS DOCUMENT BY NON-OMA MEMBERS IS SUBJECT TO ALL OF THE TERMS AND CONDITIONS OF THE USE AGREEMENT (located at </a:t>
            </a:r>
            <a:r>
              <a:rPr lang="en-US" altLang="zh-CN" sz="900">
                <a:ea typeface="SimSun" pitchFamily="2" charset="-122"/>
                <a:cs typeface="Times New Roman" pitchFamily="18" charset="0"/>
                <a:hlinkClick r:id="rId4"/>
              </a:rPr>
              <a:t>http://www.openmobilealliance.org/UseAgreement.html</a:t>
            </a:r>
            <a:r>
              <a:rPr lang="en-US" altLang="zh-CN" sz="900">
                <a:ea typeface="SimSun" pitchFamily="2" charset="-122"/>
                <a:cs typeface="Times New Roman" pitchFamily="18" charset="0"/>
              </a:rPr>
              <a:t>) AND IF YOU HAVE NOT AGREED TO THE TERMS OF THE USE AGREEMENT, YOU DO NOT HAVE THE RIGHT TO USE, COPY OR DISTRIBUTE THIS DOCUMENT.</a:t>
            </a:r>
          </a:p>
          <a:p>
            <a:pPr>
              <a:spcBef>
                <a:spcPct val="35000"/>
              </a:spcBef>
            </a:pPr>
            <a:r>
              <a:rPr lang="en-US" altLang="zh-CN" sz="900">
                <a:ea typeface="SimSun" pitchFamily="2" charset="-122"/>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SimSun" pitchFamily="2" charset="-122"/>
                <a:cs typeface="Times New Roman" pitchFamily="18" charset="0"/>
              </a:rPr>
              <a:t>Intellectual Property Rights</a:t>
            </a:r>
          </a:p>
          <a:p>
            <a:pPr>
              <a:spcBef>
                <a:spcPct val="35000"/>
              </a:spcBef>
            </a:pPr>
            <a:r>
              <a:rPr lang="en-US"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GB" altLang="zh-CN" sz="2800" dirty="0" smtClean="0">
                <a:ea typeface="SimSun" pitchFamily="2" charset="-122"/>
              </a:rPr>
              <a:t>FETCH &amp; PATCH Support</a:t>
            </a:r>
          </a:p>
        </p:txBody>
      </p:sp>
      <p:sp>
        <p:nvSpPr>
          <p:cNvPr id="7171" name="Rectangle 5"/>
          <p:cNvSpPr>
            <a:spLocks noGrp="1" noChangeArrowheads="1"/>
          </p:cNvSpPr>
          <p:nvPr>
            <p:ph type="body" idx="1"/>
          </p:nvPr>
        </p:nvSpPr>
        <p:spPr>
          <a:xfrm>
            <a:off x="292100" y="1169988"/>
            <a:ext cx="8656637" cy="4856162"/>
          </a:xfrm>
        </p:spPr>
        <p:txBody>
          <a:bodyPr/>
          <a:lstStyle/>
          <a:p>
            <a:pPr>
              <a:buClr>
                <a:srgbClr val="C00000"/>
              </a:buClr>
              <a:buFont typeface="Wingdings" panose="05000000000000000000" pitchFamily="2" charset="2"/>
              <a:buChar char="q"/>
            </a:pPr>
            <a:r>
              <a:rPr lang="en-GB" altLang="en-US" sz="2400" b="1" dirty="0" smtClean="0"/>
              <a:t>Rationale</a:t>
            </a:r>
            <a:r>
              <a:rPr lang="en-GB" altLang="en-US" sz="2000" b="1" dirty="0" smtClean="0"/>
              <a:t> :  LwM2M 1.0 Limitation </a:t>
            </a:r>
            <a:endParaRPr lang="fr-FR" altLang="zh-CN" sz="2000" b="1" dirty="0" smtClean="0"/>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 LwM2M v1.0 READ operation is bound to </a:t>
            </a:r>
            <a:r>
              <a:rPr lang="en-GB" sz="1800" dirty="0" err="1" smtClean="0">
                <a:ea typeface="Times New Roman" panose="02020603050405020304" pitchFamily="18" charset="0"/>
                <a:cs typeface="Times New Roman" panose="02020603050405020304" pitchFamily="18" charset="0"/>
              </a:rPr>
              <a:t>CoAP</a:t>
            </a:r>
            <a:r>
              <a:rPr lang="en-GB" sz="1800" dirty="0" smtClean="0">
                <a:ea typeface="Times New Roman" panose="02020603050405020304" pitchFamily="18" charset="0"/>
                <a:cs typeface="Times New Roman" panose="02020603050405020304" pitchFamily="18" charset="0"/>
              </a:rPr>
              <a:t> GET which restricts it accessing either object instances, an instance of an object or a single resource within a given instance. If the server requires access to a subset of resources in an instance or across instances it has to issue multiple READ requests.</a:t>
            </a:r>
            <a:endParaRPr lang="en-GB" dirty="0" smtClean="0">
              <a:ea typeface="Times New Roman" panose="02020603050405020304" pitchFamily="18" charset="0"/>
              <a:cs typeface="Times New Roman" panose="02020603050405020304" pitchFamily="18" charset="0"/>
            </a:endParaRPr>
          </a:p>
          <a:p>
            <a:pPr>
              <a:buClr>
                <a:srgbClr val="C00000"/>
              </a:buClr>
              <a:buFont typeface="Wingdings" panose="05000000000000000000" pitchFamily="2" charset="2"/>
              <a:buChar char="q"/>
            </a:pPr>
            <a:r>
              <a:rPr lang="en-GB" altLang="en-US" sz="2400" b="1" dirty="0"/>
              <a:t>Proposal</a:t>
            </a:r>
            <a:endParaRPr lang="fr-FR" altLang="zh-CN" sz="2000" b="1" dirty="0"/>
          </a:p>
          <a:p>
            <a:pPr lvl="1">
              <a:buClr>
                <a:srgbClr val="C00000"/>
              </a:buClr>
              <a:buFont typeface="Wingdings" panose="05000000000000000000" pitchFamily="2" charset="2"/>
              <a:buChar char="Ø"/>
            </a:pPr>
            <a:r>
              <a:rPr lang="en-GB" sz="1800" dirty="0">
                <a:ea typeface="Times New Roman" panose="02020603050405020304" pitchFamily="18" charset="0"/>
                <a:cs typeface="Times New Roman" panose="02020603050405020304" pitchFamily="18" charset="0"/>
              </a:rPr>
              <a:t> To define new LwM2M operations on </a:t>
            </a:r>
            <a:r>
              <a:rPr lang="en-GB" sz="1800" dirty="0" smtClean="0">
                <a:ea typeface="Times New Roman" panose="02020603050405020304" pitchFamily="18" charset="0"/>
                <a:cs typeface="Times New Roman" panose="02020603050405020304" pitchFamily="18" charset="0"/>
              </a:rPr>
              <a:t>the following interfaces that can be bound to FETCH</a:t>
            </a:r>
            <a:r>
              <a:rPr lang="en-GB" sz="1800" baseline="30000" dirty="0" smtClean="0">
                <a:ea typeface="Times New Roman" panose="02020603050405020304" pitchFamily="18" charset="0"/>
                <a:cs typeface="Times New Roman" panose="02020603050405020304" pitchFamily="18" charset="0"/>
              </a:rPr>
              <a:t>1</a:t>
            </a:r>
            <a:r>
              <a:rPr lang="en-GB" sz="1800" dirty="0" smtClean="0">
                <a:ea typeface="Times New Roman" panose="02020603050405020304" pitchFamily="18" charset="0"/>
                <a:cs typeface="Times New Roman" panose="02020603050405020304" pitchFamily="18" charset="0"/>
              </a:rPr>
              <a:t>; </a:t>
            </a:r>
            <a:r>
              <a:rPr lang="en-GB" sz="1800" dirty="0">
                <a:hlinkClick r:id="rId3"/>
              </a:rPr>
              <a:t>draft-ietf-core-etch-04</a:t>
            </a:r>
            <a:r>
              <a:rPr lang="en-GB" sz="1800" dirty="0"/>
              <a:t> </a:t>
            </a:r>
            <a:endParaRPr lang="en-GB" sz="1800" dirty="0" smtClean="0">
              <a:ea typeface="Times New Roman" panose="02020603050405020304" pitchFamily="18" charset="0"/>
              <a:cs typeface="Times New Roman" panose="02020603050405020304" pitchFamily="18" charset="0"/>
            </a:endParaRPr>
          </a:p>
          <a:p>
            <a:pPr lvl="2">
              <a:buClr>
                <a:srgbClr val="C00000"/>
              </a:buClr>
              <a:buFont typeface="Wingdings" panose="05000000000000000000" pitchFamily="2" charset="2"/>
              <a:buChar char="Ø"/>
            </a:pPr>
            <a:r>
              <a:rPr lang="en-GB" sz="1600" dirty="0">
                <a:ea typeface="Times New Roman" panose="02020603050405020304" pitchFamily="18" charset="0"/>
                <a:cs typeface="Times New Roman" panose="02020603050405020304" pitchFamily="18" charset="0"/>
              </a:rPr>
              <a:t>Device Management and Service </a:t>
            </a:r>
            <a:r>
              <a:rPr lang="en-GB" sz="1600" dirty="0" smtClean="0">
                <a:ea typeface="Times New Roman" panose="02020603050405020304" pitchFamily="18" charset="0"/>
                <a:cs typeface="Times New Roman" panose="02020603050405020304" pitchFamily="18" charset="0"/>
              </a:rPr>
              <a:t>Enablement</a:t>
            </a:r>
          </a:p>
          <a:p>
            <a:pPr lvl="2">
              <a:buClr>
                <a:srgbClr val="C00000"/>
              </a:buClr>
              <a:buFont typeface="Wingdings" panose="05000000000000000000" pitchFamily="2" charset="2"/>
              <a:buChar char="Ø"/>
            </a:pPr>
            <a:r>
              <a:rPr lang="en-GB" sz="1600" dirty="0" smtClean="0">
                <a:ea typeface="Times New Roman" panose="02020603050405020304" pitchFamily="18" charset="0"/>
                <a:cs typeface="Times New Roman" panose="02020603050405020304" pitchFamily="18" charset="0"/>
              </a:rPr>
              <a:t>Information Reporting</a:t>
            </a:r>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Define new LwM2M operation on Device </a:t>
            </a:r>
            <a:r>
              <a:rPr lang="en-GB" sz="1800" dirty="0">
                <a:ea typeface="Times New Roman" panose="02020603050405020304" pitchFamily="18" charset="0"/>
                <a:cs typeface="Times New Roman" panose="02020603050405020304" pitchFamily="18" charset="0"/>
              </a:rPr>
              <a:t>Management and Service Enablement </a:t>
            </a:r>
            <a:r>
              <a:rPr lang="en-GB" sz="1800" dirty="0" smtClean="0">
                <a:ea typeface="Times New Roman" panose="02020603050405020304" pitchFamily="18" charset="0"/>
                <a:cs typeface="Times New Roman" panose="02020603050405020304" pitchFamily="18" charset="0"/>
              </a:rPr>
              <a:t>that can be bound to PATCH</a:t>
            </a:r>
          </a:p>
          <a:p>
            <a:pPr lvl="2">
              <a:buClr>
                <a:srgbClr val="C00000"/>
              </a:buClr>
              <a:buFont typeface="Wingdings" panose="05000000000000000000" pitchFamily="2" charset="2"/>
              <a:buChar char="Ø"/>
            </a:pPr>
            <a:endParaRPr lang="en-GB" sz="1600" dirty="0" smtClean="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Ø"/>
            </a:pPr>
            <a:endParaRPr lang="en-GB" altLang="zh-CN" dirty="0" smtClean="0">
              <a:ea typeface="SimSun" pitchFamily="2" charset="-122"/>
            </a:endParaRPr>
          </a:p>
          <a:p>
            <a:endParaRPr lang="en-GB" altLang="zh-CN" dirty="0" smtClean="0">
              <a:ea typeface="SimSun"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z="2800" dirty="0">
                <a:ea typeface="SimSun" pitchFamily="2" charset="-122"/>
              </a:rPr>
              <a:t>FETCH </a:t>
            </a:r>
            <a:r>
              <a:rPr lang="en-GB" altLang="zh-CN" sz="2800" dirty="0" smtClean="0">
                <a:ea typeface="SimSun" pitchFamily="2" charset="-122"/>
              </a:rPr>
              <a:t>Support</a:t>
            </a:r>
            <a:endParaRPr lang="en-GB" sz="2800" dirty="0"/>
          </a:p>
        </p:txBody>
      </p:sp>
      <p:sp>
        <p:nvSpPr>
          <p:cNvPr id="3" name="Content Placeholder 2"/>
          <p:cNvSpPr>
            <a:spLocks noGrp="1"/>
          </p:cNvSpPr>
          <p:nvPr>
            <p:ph idx="1"/>
          </p:nvPr>
        </p:nvSpPr>
        <p:spPr/>
        <p:txBody>
          <a:bodyPr/>
          <a:lstStyle/>
          <a:p>
            <a:pPr>
              <a:buClr>
                <a:srgbClr val="C00000"/>
              </a:buClr>
              <a:buFont typeface="Wingdings" panose="05000000000000000000" pitchFamily="2" charset="2"/>
              <a:buChar char="q"/>
            </a:pPr>
            <a:r>
              <a:rPr lang="en-GB" altLang="en-US" sz="2400" b="1" dirty="0"/>
              <a:t>Example Use Cases</a:t>
            </a:r>
            <a:endParaRPr lang="fr-FR" altLang="zh-CN" sz="2000" b="1" dirty="0"/>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Server reading Device manufacturer and FW version together in one operation</a:t>
            </a:r>
          </a:p>
          <a:p>
            <a:pPr marL="454025" lvl="2" indent="0">
              <a:buClr>
                <a:srgbClr val="C00000"/>
              </a:buClr>
              <a:buNone/>
            </a:pPr>
            <a:r>
              <a:rPr lang="en-GB" sz="1600" dirty="0" smtClean="0">
                <a:ea typeface="Times New Roman" panose="02020603050405020304" pitchFamily="18" charset="0"/>
                <a:cs typeface="Times New Roman" panose="02020603050405020304" pitchFamily="18" charset="0"/>
              </a:rPr>
              <a:t>FETCH  </a:t>
            </a:r>
            <a:r>
              <a:rPr lang="en-GB" sz="1600" dirty="0">
                <a:ea typeface="Times New Roman" panose="02020603050405020304" pitchFamily="18" charset="0"/>
                <a:cs typeface="Times New Roman" panose="02020603050405020304" pitchFamily="18" charset="0"/>
              </a:rPr>
              <a:t>CT=application/ </a:t>
            </a:r>
            <a:r>
              <a:rPr lang="en-GB" sz="1600" dirty="0" smtClean="0">
                <a:ea typeface="Times New Roman" panose="02020603050405020304" pitchFamily="18" charset="0"/>
                <a:cs typeface="Times New Roman" panose="02020603050405020304" pitchFamily="18" charset="0"/>
              </a:rPr>
              <a:t>vnd.oma.lwm2m+json</a:t>
            </a:r>
          </a:p>
          <a:p>
            <a:pPr marL="454025" lvl="2" indent="0">
              <a:buClr>
                <a:srgbClr val="C00000"/>
              </a:buClr>
              <a:buNone/>
            </a:pPr>
            <a:r>
              <a:rPr lang="en-GB" sz="1600" dirty="0">
                <a:ea typeface="Times New Roman" panose="02020603050405020304" pitchFamily="18" charset="0"/>
                <a:cs typeface="Times New Roman" panose="02020603050405020304" pitchFamily="18" charset="0"/>
              </a:rPr>
              <a:t>{</a:t>
            </a:r>
            <a:r>
              <a:rPr lang="en-GB" sz="1600" dirty="0" smtClean="0">
                <a:ea typeface="Times New Roman" panose="02020603050405020304" pitchFamily="18" charset="0"/>
                <a:cs typeface="Times New Roman" panose="02020603050405020304" pitchFamily="18" charset="0"/>
              </a:rPr>
              <a:t> “</a:t>
            </a:r>
            <a:r>
              <a:rPr lang="en-GB" sz="1600" dirty="0" err="1" smtClean="0">
                <a:ea typeface="Times New Roman" panose="02020603050405020304" pitchFamily="18" charset="0"/>
                <a:cs typeface="Times New Roman" panose="02020603050405020304" pitchFamily="18" charset="0"/>
              </a:rPr>
              <a:t>bn</a:t>
            </a:r>
            <a:r>
              <a:rPr lang="en-GB" sz="1600" dirty="0" smtClean="0">
                <a:ea typeface="Times New Roman" panose="02020603050405020304" pitchFamily="18" charset="0"/>
                <a:cs typeface="Times New Roman" panose="02020603050405020304" pitchFamily="18" charset="0"/>
              </a:rPr>
              <a:t>”: ”/3/0”,</a:t>
            </a:r>
          </a:p>
          <a:p>
            <a:pPr marL="454025" lvl="2" indent="0">
              <a:buClr>
                <a:srgbClr val="C00000"/>
              </a:buClr>
              <a:buNone/>
            </a:pPr>
            <a:r>
              <a:rPr lang="en-GB" sz="1600" dirty="0" smtClean="0">
                <a:ea typeface="Times New Roman" panose="02020603050405020304" pitchFamily="18" charset="0"/>
                <a:cs typeface="Times New Roman" panose="02020603050405020304" pitchFamily="18" charset="0"/>
              </a:rPr>
              <a:t> “e”  [</a:t>
            </a:r>
          </a:p>
          <a:p>
            <a:pPr marL="454025" lvl="2" indent="0">
              <a:buClr>
                <a:srgbClr val="C00000"/>
              </a:buClr>
              <a:buNone/>
            </a:pPr>
            <a:r>
              <a:rPr lang="en-GB" sz="1600" dirty="0">
                <a:ea typeface="Times New Roman" panose="02020603050405020304" pitchFamily="18" charset="0"/>
                <a:cs typeface="Times New Roman" panose="02020603050405020304" pitchFamily="18" charset="0"/>
              </a:rPr>
              <a:t> </a:t>
            </a:r>
            <a:r>
              <a:rPr lang="en-GB" sz="1600" dirty="0" smtClean="0">
                <a:ea typeface="Times New Roman" panose="02020603050405020304" pitchFamily="18" charset="0"/>
                <a:cs typeface="Times New Roman" panose="02020603050405020304" pitchFamily="18" charset="0"/>
              </a:rPr>
              <a:t>         {“n”: “0”},</a:t>
            </a:r>
          </a:p>
          <a:p>
            <a:pPr marL="454025" lvl="2" indent="0">
              <a:buClr>
                <a:srgbClr val="C00000"/>
              </a:buClr>
              <a:buNone/>
            </a:pPr>
            <a:r>
              <a:rPr lang="en-GB" sz="1600" dirty="0">
                <a:ea typeface="Times New Roman" panose="02020603050405020304" pitchFamily="18" charset="0"/>
                <a:cs typeface="Times New Roman" panose="02020603050405020304" pitchFamily="18" charset="0"/>
              </a:rPr>
              <a:t> </a:t>
            </a:r>
            <a:r>
              <a:rPr lang="en-GB" sz="1600" dirty="0" smtClean="0">
                <a:ea typeface="Times New Roman" panose="02020603050405020304" pitchFamily="18" charset="0"/>
                <a:cs typeface="Times New Roman" panose="02020603050405020304" pitchFamily="18" charset="0"/>
              </a:rPr>
              <a:t>         {“n”: “3”}</a:t>
            </a:r>
          </a:p>
          <a:p>
            <a:pPr marL="454025" lvl="2" indent="0">
              <a:buClr>
                <a:srgbClr val="C00000"/>
              </a:buClr>
              <a:buNone/>
            </a:pPr>
            <a:r>
              <a:rPr lang="en-GB" sz="1600" dirty="0" smtClean="0">
                <a:ea typeface="Times New Roman" panose="02020603050405020304" pitchFamily="18" charset="0"/>
                <a:cs typeface="Times New Roman" panose="02020603050405020304" pitchFamily="18" charset="0"/>
              </a:rPr>
              <a:t>         ]</a:t>
            </a:r>
          </a:p>
          <a:p>
            <a:pPr marL="454025" lvl="2" indent="0">
              <a:buClr>
                <a:srgbClr val="C00000"/>
              </a:buClr>
              <a:buNone/>
            </a:pPr>
            <a:r>
              <a:rPr lang="en-GB" sz="1600" dirty="0">
                <a:ea typeface="Times New Roman" panose="02020603050405020304" pitchFamily="18" charset="0"/>
                <a:cs typeface="Times New Roman" panose="02020603050405020304" pitchFamily="18" charset="0"/>
              </a:rPr>
              <a:t>}</a:t>
            </a:r>
            <a:endParaRPr lang="en-GB" sz="1600" dirty="0" smtClean="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Server reading a mixture of service and DM data across different objects in one operation, e.g. battery level &amp; temperature reading</a:t>
            </a:r>
          </a:p>
          <a:p>
            <a:pPr marL="454025" lvl="2" indent="0">
              <a:buClr>
                <a:srgbClr val="C00000"/>
              </a:buClr>
              <a:buNone/>
            </a:pPr>
            <a:r>
              <a:rPr lang="en-GB" sz="1600" dirty="0">
                <a:ea typeface="Times New Roman" panose="02020603050405020304" pitchFamily="18" charset="0"/>
                <a:cs typeface="Times New Roman" panose="02020603050405020304" pitchFamily="18" charset="0"/>
              </a:rPr>
              <a:t>FETCH </a:t>
            </a:r>
            <a:r>
              <a:rPr lang="en-GB" sz="1600" dirty="0" smtClean="0">
                <a:ea typeface="Times New Roman" panose="02020603050405020304" pitchFamily="18" charset="0"/>
                <a:cs typeface="Times New Roman" panose="02020603050405020304" pitchFamily="18" charset="0"/>
              </a:rPr>
              <a:t> </a:t>
            </a:r>
            <a:r>
              <a:rPr lang="en-GB" sz="1600" dirty="0">
                <a:ea typeface="Times New Roman" panose="02020603050405020304" pitchFamily="18" charset="0"/>
                <a:cs typeface="Times New Roman" panose="02020603050405020304" pitchFamily="18" charset="0"/>
              </a:rPr>
              <a:t>CT=application/ vnd.oma.lwm2m+json</a:t>
            </a:r>
          </a:p>
          <a:p>
            <a:pPr marL="454025" lvl="2" indent="0">
              <a:buClr>
                <a:srgbClr val="C00000"/>
              </a:buClr>
              <a:buNone/>
            </a:pPr>
            <a:r>
              <a:rPr lang="en-GB" sz="1600" dirty="0" smtClean="0">
                <a:ea typeface="Times New Roman" panose="02020603050405020304" pitchFamily="18" charset="0"/>
                <a:cs typeface="Times New Roman" panose="02020603050405020304" pitchFamily="18" charset="0"/>
              </a:rPr>
              <a:t>{</a:t>
            </a:r>
            <a:endParaRPr lang="en-GB" sz="1600" dirty="0">
              <a:ea typeface="Times New Roman" panose="02020603050405020304" pitchFamily="18" charset="0"/>
              <a:cs typeface="Times New Roman" panose="02020603050405020304" pitchFamily="18" charset="0"/>
            </a:endParaRPr>
          </a:p>
          <a:p>
            <a:pPr marL="454025" lvl="2" indent="0">
              <a:buClr>
                <a:srgbClr val="C00000"/>
              </a:buClr>
              <a:buNone/>
            </a:pPr>
            <a:r>
              <a:rPr lang="en-GB" sz="1600" dirty="0">
                <a:ea typeface="Times New Roman" panose="02020603050405020304" pitchFamily="18" charset="0"/>
                <a:cs typeface="Times New Roman" panose="02020603050405020304" pitchFamily="18" charset="0"/>
              </a:rPr>
              <a:t>  {“n”: </a:t>
            </a:r>
            <a:r>
              <a:rPr lang="en-GB" sz="1600" dirty="0" smtClean="0">
                <a:ea typeface="Times New Roman" panose="02020603050405020304" pitchFamily="18" charset="0"/>
                <a:cs typeface="Times New Roman" panose="02020603050405020304" pitchFamily="18" charset="0"/>
              </a:rPr>
              <a:t>“/3303/0/5700</a:t>
            </a:r>
            <a:r>
              <a:rPr lang="en-GB" sz="1600" dirty="0">
                <a:ea typeface="Times New Roman" panose="02020603050405020304" pitchFamily="18" charset="0"/>
                <a:cs typeface="Times New Roman" panose="02020603050405020304" pitchFamily="18" charset="0"/>
              </a:rPr>
              <a:t>”},</a:t>
            </a:r>
          </a:p>
          <a:p>
            <a:pPr marL="454025" lvl="2" indent="0">
              <a:buClr>
                <a:srgbClr val="C00000"/>
              </a:buClr>
              <a:buNone/>
            </a:pPr>
            <a:r>
              <a:rPr lang="en-GB" sz="1600" dirty="0">
                <a:ea typeface="Times New Roman" panose="02020603050405020304" pitchFamily="18" charset="0"/>
                <a:cs typeface="Times New Roman" panose="02020603050405020304" pitchFamily="18" charset="0"/>
              </a:rPr>
              <a:t>  {“n”: </a:t>
            </a:r>
            <a:r>
              <a:rPr lang="en-GB" sz="1600" dirty="0" smtClean="0">
                <a:ea typeface="Times New Roman" panose="02020603050405020304" pitchFamily="18" charset="0"/>
                <a:cs typeface="Times New Roman" panose="02020603050405020304" pitchFamily="18" charset="0"/>
              </a:rPr>
              <a:t>“/3/0/9”}</a:t>
            </a:r>
            <a:endParaRPr lang="en-GB" sz="1600" dirty="0">
              <a:ea typeface="Times New Roman" panose="02020603050405020304" pitchFamily="18" charset="0"/>
              <a:cs typeface="Times New Roman" panose="02020603050405020304" pitchFamily="18" charset="0"/>
            </a:endParaRPr>
          </a:p>
          <a:p>
            <a:pPr marL="454025" lvl="2" indent="0">
              <a:buClr>
                <a:srgbClr val="C00000"/>
              </a:buClr>
              <a:buNone/>
            </a:pPr>
            <a:r>
              <a:rPr lang="en-GB" sz="1600" dirty="0">
                <a:ea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15319893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z="2800" dirty="0">
                <a:ea typeface="SimSun" pitchFamily="2" charset="-122"/>
              </a:rPr>
              <a:t>FETCH Support</a:t>
            </a:r>
            <a:endParaRPr lang="en-GB" sz="2800" dirty="0"/>
          </a:p>
        </p:txBody>
      </p:sp>
      <p:sp>
        <p:nvSpPr>
          <p:cNvPr id="3" name="Content Placeholder 2"/>
          <p:cNvSpPr>
            <a:spLocks noGrp="1"/>
          </p:cNvSpPr>
          <p:nvPr>
            <p:ph idx="1"/>
          </p:nvPr>
        </p:nvSpPr>
        <p:spPr/>
        <p:txBody>
          <a:bodyPr/>
          <a:lstStyle/>
          <a:p>
            <a:pPr>
              <a:buClr>
                <a:srgbClr val="C00000"/>
              </a:buClr>
              <a:buFont typeface="Wingdings" panose="05000000000000000000" pitchFamily="2" charset="2"/>
              <a:buChar char="q"/>
            </a:pPr>
            <a:r>
              <a:rPr lang="en-GB" altLang="en-US" sz="2400" b="1" dirty="0"/>
              <a:t>Example Use Cases</a:t>
            </a:r>
            <a:endParaRPr lang="fr-FR" altLang="zh-CN" sz="2000" b="1" dirty="0"/>
          </a:p>
          <a:p>
            <a:pPr lvl="1">
              <a:buClr>
                <a:srgbClr val="C00000"/>
              </a:buClr>
              <a:buFont typeface="Wingdings" panose="05000000000000000000" pitchFamily="2" charset="2"/>
              <a:buChar char="Ø"/>
            </a:pPr>
            <a:r>
              <a:rPr lang="en-GB" sz="1800" dirty="0">
                <a:ea typeface="Times New Roman" panose="02020603050405020304" pitchFamily="18" charset="0"/>
                <a:cs typeface="Times New Roman" panose="02020603050405020304" pitchFamily="18" charset="0"/>
              </a:rPr>
              <a:t>Server observing a number of resources across multiple objects</a:t>
            </a:r>
            <a:endParaRPr lang="en-GB" sz="1800" dirty="0"/>
          </a:p>
          <a:p>
            <a:pPr marL="454025" lvl="2" indent="0">
              <a:buClr>
                <a:srgbClr val="C00000"/>
              </a:buClr>
              <a:buNone/>
            </a:pPr>
            <a:r>
              <a:rPr lang="en-GB" sz="1600" dirty="0" smtClean="0">
                <a:ea typeface="Times New Roman" panose="02020603050405020304" pitchFamily="18" charset="0"/>
                <a:cs typeface="Times New Roman" panose="02020603050405020304" pitchFamily="18" charset="0"/>
              </a:rPr>
              <a:t>FETCH  ?</a:t>
            </a:r>
            <a:r>
              <a:rPr lang="en-GB" sz="1600" dirty="0" err="1" smtClean="0">
                <a:ea typeface="Times New Roman" panose="02020603050405020304" pitchFamily="18" charset="0"/>
                <a:cs typeface="Times New Roman" panose="02020603050405020304" pitchFamily="18" charset="0"/>
              </a:rPr>
              <a:t>pmax</a:t>
            </a:r>
            <a:r>
              <a:rPr lang="en-GB" sz="1600" dirty="0" smtClean="0">
                <a:ea typeface="Times New Roman" panose="02020603050405020304" pitchFamily="18" charset="0"/>
                <a:cs typeface="Times New Roman" panose="02020603050405020304" pitchFamily="18" charset="0"/>
              </a:rPr>
              <a:t>=100 CT=application</a:t>
            </a:r>
            <a:r>
              <a:rPr lang="en-GB" sz="1600" dirty="0">
                <a:ea typeface="Times New Roman" panose="02020603050405020304" pitchFamily="18" charset="0"/>
                <a:cs typeface="Times New Roman" panose="02020603050405020304" pitchFamily="18" charset="0"/>
              </a:rPr>
              <a:t>/ vnd.oma.lwm2m+json</a:t>
            </a:r>
          </a:p>
          <a:p>
            <a:pPr marL="454025" lvl="2" indent="0">
              <a:buClr>
                <a:srgbClr val="C00000"/>
              </a:buClr>
              <a:buNone/>
            </a:pPr>
            <a:r>
              <a:rPr lang="en-GB" sz="1600" dirty="0" smtClean="0">
                <a:ea typeface="Times New Roman" panose="02020603050405020304" pitchFamily="18" charset="0"/>
                <a:cs typeface="Times New Roman" panose="02020603050405020304" pitchFamily="18" charset="0"/>
              </a:rPr>
              <a:t>{ </a:t>
            </a:r>
            <a:endParaRPr lang="en-GB" sz="1600" dirty="0">
              <a:ea typeface="Times New Roman" panose="02020603050405020304" pitchFamily="18" charset="0"/>
              <a:cs typeface="Times New Roman" panose="02020603050405020304" pitchFamily="18" charset="0"/>
            </a:endParaRPr>
          </a:p>
          <a:p>
            <a:pPr marL="454025" lvl="2" indent="0">
              <a:buClr>
                <a:srgbClr val="C00000"/>
              </a:buClr>
              <a:buNone/>
            </a:pPr>
            <a:r>
              <a:rPr lang="en-GB" sz="1600" dirty="0">
                <a:ea typeface="Times New Roman" panose="02020603050405020304" pitchFamily="18" charset="0"/>
                <a:cs typeface="Times New Roman" panose="02020603050405020304" pitchFamily="18" charset="0"/>
              </a:rPr>
              <a:t>  {“n”: </a:t>
            </a:r>
            <a:r>
              <a:rPr lang="en-GB" sz="1600" dirty="0" smtClean="0">
                <a:ea typeface="Times New Roman" panose="02020603050405020304" pitchFamily="18" charset="0"/>
                <a:cs typeface="Times New Roman" panose="02020603050405020304" pitchFamily="18" charset="0"/>
              </a:rPr>
              <a:t>“/3303/0/5700</a:t>
            </a:r>
            <a:r>
              <a:rPr lang="en-GB" sz="1600" dirty="0">
                <a:ea typeface="Times New Roman" panose="02020603050405020304" pitchFamily="18" charset="0"/>
                <a:cs typeface="Times New Roman" panose="02020603050405020304" pitchFamily="18" charset="0"/>
              </a:rPr>
              <a:t>”},</a:t>
            </a:r>
          </a:p>
          <a:p>
            <a:pPr marL="454025" lvl="2" indent="0">
              <a:buClr>
                <a:srgbClr val="C00000"/>
              </a:buClr>
              <a:buNone/>
            </a:pPr>
            <a:r>
              <a:rPr lang="en-GB" sz="1600" dirty="0">
                <a:ea typeface="Times New Roman" panose="02020603050405020304" pitchFamily="18" charset="0"/>
                <a:cs typeface="Times New Roman" panose="02020603050405020304" pitchFamily="18" charset="0"/>
              </a:rPr>
              <a:t>  {“n”: </a:t>
            </a:r>
            <a:r>
              <a:rPr lang="en-GB" sz="1600" dirty="0" smtClean="0">
                <a:ea typeface="Times New Roman" panose="02020603050405020304" pitchFamily="18" charset="0"/>
                <a:cs typeface="Times New Roman" panose="02020603050405020304" pitchFamily="18" charset="0"/>
              </a:rPr>
              <a:t>“/3/0/9”},</a:t>
            </a:r>
          </a:p>
          <a:p>
            <a:pPr marL="454025" lvl="2" indent="0">
              <a:buClr>
                <a:srgbClr val="C00000"/>
              </a:buClr>
              <a:buNone/>
            </a:pPr>
            <a:r>
              <a:rPr lang="en-GB" sz="1600" dirty="0">
                <a:ea typeface="Times New Roman" panose="02020603050405020304" pitchFamily="18" charset="0"/>
                <a:cs typeface="Times New Roman" panose="02020603050405020304" pitchFamily="18" charset="0"/>
              </a:rPr>
              <a:t> </a:t>
            </a:r>
            <a:r>
              <a:rPr lang="en-GB" sz="1600" dirty="0" smtClean="0">
                <a:ea typeface="Times New Roman" panose="02020603050405020304" pitchFamily="18" charset="0"/>
                <a:cs typeface="Times New Roman" panose="02020603050405020304" pitchFamily="18" charset="0"/>
              </a:rPr>
              <a:t> {“</a:t>
            </a:r>
            <a:r>
              <a:rPr lang="en-GB" sz="1600" dirty="0">
                <a:ea typeface="Times New Roman" panose="02020603050405020304" pitchFamily="18" charset="0"/>
                <a:cs typeface="Times New Roman" panose="02020603050405020304" pitchFamily="18" charset="0"/>
              </a:rPr>
              <a:t>n”: </a:t>
            </a:r>
            <a:r>
              <a:rPr lang="en-GB" sz="1600" dirty="0" smtClean="0">
                <a:ea typeface="Times New Roman" panose="02020603050405020304" pitchFamily="18" charset="0"/>
                <a:cs typeface="Times New Roman" panose="02020603050405020304" pitchFamily="18" charset="0"/>
              </a:rPr>
              <a:t>“/4/0/9</a:t>
            </a:r>
            <a:r>
              <a:rPr lang="en-GB" sz="1600" dirty="0">
                <a:ea typeface="Times New Roman" panose="02020603050405020304" pitchFamily="18" charset="0"/>
                <a:cs typeface="Times New Roman" panose="02020603050405020304" pitchFamily="18" charset="0"/>
              </a:rPr>
              <a:t>”}</a:t>
            </a:r>
          </a:p>
          <a:p>
            <a:pPr marL="454025" lvl="2" indent="0">
              <a:buClr>
                <a:srgbClr val="C00000"/>
              </a:buClr>
              <a:buNone/>
            </a:pPr>
            <a:r>
              <a:rPr lang="en-GB" sz="1600" dirty="0" smtClean="0">
                <a:ea typeface="Times New Roman" panose="02020603050405020304" pitchFamily="18" charset="0"/>
                <a:cs typeface="Times New Roman" panose="02020603050405020304" pitchFamily="18" charset="0"/>
              </a:rPr>
              <a:t>}</a:t>
            </a:r>
            <a:endParaRPr lang="en-GB" sz="1600" dirty="0">
              <a:ea typeface="Times New Roman" panose="02020603050405020304" pitchFamily="18" charset="0"/>
              <a:cs typeface="Times New Roman" panose="02020603050405020304" pitchFamily="18" charset="0"/>
            </a:endParaRPr>
          </a:p>
          <a:p>
            <a:pPr marL="454025" lvl="2" indent="0">
              <a:buClr>
                <a:srgbClr val="C00000"/>
              </a:buClr>
              <a:buNone/>
            </a:pPr>
            <a:r>
              <a:rPr lang="en-GB" sz="1600" dirty="0">
                <a:ea typeface="Times New Roman" panose="02020603050405020304" pitchFamily="18" charset="0"/>
                <a:cs typeface="Times New Roman" panose="02020603050405020304" pitchFamily="18" charset="0"/>
              </a:rPr>
              <a:t>FETCH </a:t>
            </a:r>
            <a:r>
              <a:rPr lang="en-GB" sz="1600" dirty="0" smtClean="0">
                <a:ea typeface="Times New Roman" panose="02020603050405020304" pitchFamily="18" charset="0"/>
                <a:cs typeface="Times New Roman" panose="02020603050405020304" pitchFamily="18" charset="0"/>
              </a:rPr>
              <a:t>CT=application</a:t>
            </a:r>
            <a:r>
              <a:rPr lang="en-GB" sz="1600" dirty="0">
                <a:ea typeface="Times New Roman" panose="02020603050405020304" pitchFamily="18" charset="0"/>
                <a:cs typeface="Times New Roman" panose="02020603050405020304" pitchFamily="18" charset="0"/>
              </a:rPr>
              <a:t>/ vnd.oma.lwm2m+json</a:t>
            </a:r>
          </a:p>
          <a:p>
            <a:pPr marL="454025" lvl="2" indent="0">
              <a:buClr>
                <a:srgbClr val="C00000"/>
              </a:buClr>
              <a:buNone/>
            </a:pPr>
            <a:r>
              <a:rPr lang="en-GB" sz="1600" dirty="0" smtClean="0">
                <a:ea typeface="Times New Roman" panose="02020603050405020304" pitchFamily="18" charset="0"/>
                <a:cs typeface="Times New Roman" panose="02020603050405020304" pitchFamily="18" charset="0"/>
              </a:rPr>
              <a:t>{ </a:t>
            </a:r>
            <a:endParaRPr lang="en-GB" sz="1600" dirty="0">
              <a:ea typeface="Times New Roman" panose="02020603050405020304" pitchFamily="18" charset="0"/>
              <a:cs typeface="Times New Roman" panose="02020603050405020304" pitchFamily="18" charset="0"/>
            </a:endParaRPr>
          </a:p>
          <a:p>
            <a:pPr marL="454025" lvl="2" indent="0">
              <a:buClr>
                <a:srgbClr val="C00000"/>
              </a:buClr>
              <a:buNone/>
            </a:pPr>
            <a:r>
              <a:rPr lang="en-GB" sz="1600" dirty="0">
                <a:ea typeface="Times New Roman" panose="02020603050405020304" pitchFamily="18" charset="0"/>
                <a:cs typeface="Times New Roman" panose="02020603050405020304" pitchFamily="18" charset="0"/>
              </a:rPr>
              <a:t>  {“n”: “/3303/0/5700</a:t>
            </a:r>
            <a:r>
              <a:rPr lang="en-GB" sz="1600" dirty="0" smtClean="0">
                <a:ea typeface="Times New Roman" panose="02020603050405020304" pitchFamily="18" charset="0"/>
                <a:cs typeface="Times New Roman" panose="02020603050405020304" pitchFamily="18" charset="0"/>
              </a:rPr>
              <a:t>”,</a:t>
            </a:r>
          </a:p>
          <a:p>
            <a:pPr marL="454025" lvl="2" indent="0">
              <a:buClr>
                <a:srgbClr val="C00000"/>
              </a:buClr>
              <a:buNone/>
            </a:pPr>
            <a:r>
              <a:rPr lang="en-GB" sz="1600" dirty="0">
                <a:ea typeface="Times New Roman" panose="02020603050405020304" pitchFamily="18" charset="0"/>
                <a:cs typeface="Times New Roman" panose="02020603050405020304" pitchFamily="18" charset="0"/>
              </a:rPr>
              <a:t> </a:t>
            </a:r>
            <a:r>
              <a:rPr lang="en-GB" sz="1600" dirty="0" smtClean="0">
                <a:ea typeface="Times New Roman" panose="02020603050405020304" pitchFamily="18" charset="0"/>
                <a:cs typeface="Times New Roman" panose="02020603050405020304" pitchFamily="18" charset="0"/>
              </a:rPr>
              <a:t>   “</a:t>
            </a:r>
            <a:r>
              <a:rPr lang="en-GB" sz="1600" dirty="0" err="1">
                <a:ea typeface="Times New Roman" panose="02020603050405020304" pitchFamily="18" charset="0"/>
                <a:cs typeface="Times New Roman" panose="02020603050405020304" pitchFamily="18" charset="0"/>
              </a:rPr>
              <a:t>g</a:t>
            </a:r>
            <a:r>
              <a:rPr lang="en-GB" sz="1600" dirty="0" err="1" smtClean="0">
                <a:ea typeface="Times New Roman" panose="02020603050405020304" pitchFamily="18" charset="0"/>
                <a:cs typeface="Times New Roman" panose="02020603050405020304" pitchFamily="18" charset="0"/>
              </a:rPr>
              <a:t>t</a:t>
            </a:r>
            <a:r>
              <a:rPr lang="en-GB" sz="1600" dirty="0" smtClean="0">
                <a:ea typeface="Times New Roman" panose="02020603050405020304" pitchFamily="18" charset="0"/>
                <a:cs typeface="Times New Roman" panose="02020603050405020304" pitchFamily="18" charset="0"/>
              </a:rPr>
              <a:t>”: “32.1”</a:t>
            </a:r>
          </a:p>
          <a:p>
            <a:pPr marL="454025" lvl="2" indent="0">
              <a:buClr>
                <a:srgbClr val="C00000"/>
              </a:buClr>
              <a:buNone/>
            </a:pPr>
            <a:r>
              <a:rPr lang="en-GB" sz="1600" dirty="0">
                <a:ea typeface="Times New Roman" panose="02020603050405020304" pitchFamily="18" charset="0"/>
                <a:cs typeface="Times New Roman" panose="02020603050405020304" pitchFamily="18" charset="0"/>
              </a:rPr>
              <a:t> </a:t>
            </a:r>
            <a:r>
              <a:rPr lang="en-GB" sz="1600" dirty="0" smtClean="0">
                <a:ea typeface="Times New Roman" panose="02020603050405020304" pitchFamily="18" charset="0"/>
                <a:cs typeface="Times New Roman" panose="02020603050405020304" pitchFamily="18" charset="0"/>
              </a:rPr>
              <a:t>  },</a:t>
            </a:r>
            <a:endParaRPr lang="en-GB" sz="1600" dirty="0">
              <a:ea typeface="Times New Roman" panose="02020603050405020304" pitchFamily="18" charset="0"/>
              <a:cs typeface="Times New Roman" panose="02020603050405020304" pitchFamily="18" charset="0"/>
            </a:endParaRPr>
          </a:p>
          <a:p>
            <a:pPr marL="454025" lvl="2" indent="0">
              <a:buClr>
                <a:srgbClr val="C00000"/>
              </a:buClr>
              <a:buNone/>
            </a:pPr>
            <a:r>
              <a:rPr lang="en-GB" sz="1600" dirty="0">
                <a:ea typeface="Times New Roman" panose="02020603050405020304" pitchFamily="18" charset="0"/>
                <a:cs typeface="Times New Roman" panose="02020603050405020304" pitchFamily="18" charset="0"/>
              </a:rPr>
              <a:t>  {“n”: “/3/0/9</a:t>
            </a:r>
            <a:r>
              <a:rPr lang="en-GB" sz="1600" dirty="0" smtClean="0">
                <a:ea typeface="Times New Roman" panose="02020603050405020304" pitchFamily="18" charset="0"/>
                <a:cs typeface="Times New Roman" panose="02020603050405020304" pitchFamily="18" charset="0"/>
              </a:rPr>
              <a:t>”,</a:t>
            </a:r>
          </a:p>
          <a:p>
            <a:pPr marL="454025" lvl="2" indent="0">
              <a:buClr>
                <a:srgbClr val="C00000"/>
              </a:buClr>
              <a:buNone/>
            </a:pPr>
            <a:r>
              <a:rPr lang="en-GB" sz="1600" dirty="0">
                <a:ea typeface="Times New Roman" panose="02020603050405020304" pitchFamily="18" charset="0"/>
                <a:cs typeface="Times New Roman" panose="02020603050405020304" pitchFamily="18" charset="0"/>
              </a:rPr>
              <a:t> </a:t>
            </a:r>
            <a:r>
              <a:rPr lang="en-GB" sz="1600" dirty="0" smtClean="0">
                <a:ea typeface="Times New Roman" panose="02020603050405020304" pitchFamily="18" charset="0"/>
                <a:cs typeface="Times New Roman" panose="02020603050405020304" pitchFamily="18" charset="0"/>
              </a:rPr>
              <a:t>   “</a:t>
            </a:r>
            <a:r>
              <a:rPr lang="en-GB" sz="1600" dirty="0" err="1" smtClean="0">
                <a:ea typeface="Times New Roman" panose="02020603050405020304" pitchFamily="18" charset="0"/>
                <a:cs typeface="Times New Roman" panose="02020603050405020304" pitchFamily="18" charset="0"/>
              </a:rPr>
              <a:t>st</a:t>
            </a:r>
            <a:r>
              <a:rPr lang="en-GB" sz="1600" dirty="0" smtClean="0">
                <a:ea typeface="Times New Roman" panose="02020603050405020304" pitchFamily="18" charset="0"/>
                <a:cs typeface="Times New Roman" panose="02020603050405020304" pitchFamily="18" charset="0"/>
              </a:rPr>
              <a:t>”: “3”, “</a:t>
            </a:r>
            <a:r>
              <a:rPr lang="en-GB" sz="1600" dirty="0" err="1" smtClean="0">
                <a:ea typeface="Times New Roman" panose="02020603050405020304" pitchFamily="18" charset="0"/>
                <a:cs typeface="Times New Roman" panose="02020603050405020304" pitchFamily="18" charset="0"/>
              </a:rPr>
              <a:t>lt</a:t>
            </a:r>
            <a:r>
              <a:rPr lang="en-GB" sz="1600" dirty="0" smtClean="0">
                <a:ea typeface="Times New Roman" panose="02020603050405020304" pitchFamily="18" charset="0"/>
                <a:cs typeface="Times New Roman" panose="02020603050405020304" pitchFamily="18" charset="0"/>
              </a:rPr>
              <a:t>”: “30”},</a:t>
            </a:r>
          </a:p>
          <a:p>
            <a:pPr marL="454025" lvl="2" indent="0">
              <a:buClr>
                <a:srgbClr val="C00000"/>
              </a:buClr>
              <a:buNone/>
            </a:pPr>
            <a:r>
              <a:rPr lang="en-GB" sz="1600" dirty="0" smtClean="0">
                <a:ea typeface="Times New Roman" panose="02020603050405020304" pitchFamily="18" charset="0"/>
                <a:cs typeface="Times New Roman" panose="02020603050405020304" pitchFamily="18" charset="0"/>
              </a:rPr>
              <a:t>  { “</a:t>
            </a:r>
            <a:r>
              <a:rPr lang="en-GB" sz="1600" dirty="0">
                <a:ea typeface="Times New Roman" panose="02020603050405020304" pitchFamily="18" charset="0"/>
                <a:cs typeface="Times New Roman" panose="02020603050405020304" pitchFamily="18" charset="0"/>
              </a:rPr>
              <a:t>n”: “/4/0/9”}</a:t>
            </a:r>
          </a:p>
          <a:p>
            <a:pPr marL="454025" lvl="2" indent="0">
              <a:buClr>
                <a:srgbClr val="C00000"/>
              </a:buClr>
              <a:buNone/>
            </a:pPr>
            <a:r>
              <a:rPr lang="en-GB" sz="1600" dirty="0" smtClean="0">
                <a:ea typeface="Times New Roman" panose="02020603050405020304" pitchFamily="18" charset="0"/>
                <a:cs typeface="Times New Roman" panose="02020603050405020304" pitchFamily="18" charset="0"/>
              </a:rPr>
              <a:t>}</a:t>
            </a:r>
            <a:endParaRPr lang="en-GB" sz="1600" dirty="0">
              <a:ea typeface="Times New Roman" panose="02020603050405020304" pitchFamily="18" charset="0"/>
              <a:cs typeface="Times New Roman" panose="02020603050405020304" pitchFamily="18" charset="0"/>
            </a:endParaRPr>
          </a:p>
          <a:p>
            <a:endParaRPr lang="en-GB" dirty="0"/>
          </a:p>
        </p:txBody>
      </p:sp>
    </p:spTree>
    <p:extLst>
      <p:ext uri="{BB962C8B-B14F-4D97-AF65-F5344CB8AC3E}">
        <p14:creationId xmlns:p14="http://schemas.microsoft.com/office/powerpoint/2010/main" val="3947271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z="2800" dirty="0">
                <a:ea typeface="SimSun" pitchFamily="2" charset="-122"/>
              </a:rPr>
              <a:t>FETCH &amp; PATCH Support</a:t>
            </a:r>
            <a:endParaRPr lang="en-GB" sz="2800" dirty="0"/>
          </a:p>
        </p:txBody>
      </p:sp>
      <p:sp>
        <p:nvSpPr>
          <p:cNvPr id="3" name="Content Placeholder 2"/>
          <p:cNvSpPr>
            <a:spLocks noGrp="1"/>
          </p:cNvSpPr>
          <p:nvPr>
            <p:ph idx="1"/>
          </p:nvPr>
        </p:nvSpPr>
        <p:spPr/>
        <p:txBody>
          <a:bodyPr/>
          <a:lstStyle/>
          <a:p>
            <a:pPr>
              <a:buClr>
                <a:srgbClr val="C00000"/>
              </a:buClr>
              <a:buFont typeface="Wingdings" panose="05000000000000000000" pitchFamily="2" charset="2"/>
              <a:buChar char="q"/>
            </a:pPr>
            <a:r>
              <a:rPr lang="en-GB" altLang="en-US" sz="2400" b="1" dirty="0" smtClean="0"/>
              <a:t>Impact</a:t>
            </a:r>
            <a:endParaRPr lang="fr-FR" altLang="zh-CN" sz="2000" b="1" dirty="0"/>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 Define new LwM2M operations that can be bound to </a:t>
            </a:r>
            <a:r>
              <a:rPr lang="en-GB" sz="1800" dirty="0" err="1" smtClean="0">
                <a:ea typeface="Times New Roman" panose="02020603050405020304" pitchFamily="18" charset="0"/>
                <a:cs typeface="Times New Roman" panose="02020603050405020304" pitchFamily="18" charset="0"/>
              </a:rPr>
              <a:t>CoAP</a:t>
            </a:r>
            <a:r>
              <a:rPr lang="en-GB" sz="1800" dirty="0" smtClean="0">
                <a:ea typeface="Times New Roman" panose="02020603050405020304" pitchFamily="18" charset="0"/>
                <a:cs typeface="Times New Roman" panose="02020603050405020304" pitchFamily="18" charset="0"/>
              </a:rPr>
              <a:t> FETCH and PATCH methods</a:t>
            </a:r>
          </a:p>
          <a:p>
            <a:pPr>
              <a:buClr>
                <a:srgbClr val="C00000"/>
              </a:buClr>
              <a:buFont typeface="Wingdings" panose="05000000000000000000" pitchFamily="2" charset="2"/>
              <a:buChar char="q"/>
            </a:pPr>
            <a:r>
              <a:rPr lang="en-GB" altLang="en-US" sz="2400" b="1" dirty="0" smtClean="0"/>
              <a:t>Supporters: u-</a:t>
            </a:r>
            <a:r>
              <a:rPr lang="en-GB" altLang="en-US" sz="2400" b="1" dirty="0" err="1" smtClean="0"/>
              <a:t>blox</a:t>
            </a:r>
            <a:r>
              <a:rPr lang="en-GB" altLang="en-US" sz="2400" b="1" smtClean="0"/>
              <a:t>, </a:t>
            </a:r>
            <a:r>
              <a:rPr lang="en-GB" altLang="en-US" sz="2400" b="1" smtClean="0"/>
              <a:t>Vodafone,..?</a:t>
            </a:r>
            <a:endParaRPr lang="en-GB" altLang="en-US" sz="2400" b="1" dirty="0" smtClean="0"/>
          </a:p>
        </p:txBody>
      </p:sp>
    </p:spTree>
    <p:extLst>
      <p:ext uri="{BB962C8B-B14F-4D97-AF65-F5344CB8AC3E}">
        <p14:creationId xmlns:p14="http://schemas.microsoft.com/office/powerpoint/2010/main" val="344903353"/>
      </p:ext>
    </p:extLst>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20754</TotalTime>
  <Pages>15</Pages>
  <Words>530</Words>
  <Application>Microsoft Office PowerPoint</Application>
  <PresentationFormat>Custom</PresentationFormat>
  <Paragraphs>59</Paragraphs>
  <Slides>5</Slides>
  <Notes>1</Notes>
  <HiddenSlides>0</HiddenSlides>
  <MMClips>0</MMClips>
  <ScaleCrop>false</ScaleCrop>
  <HeadingPairs>
    <vt:vector size="4" baseType="variant">
      <vt:variant>
        <vt:lpstr>Theme</vt:lpstr>
      </vt:variant>
      <vt:variant>
        <vt:i4>1</vt:i4>
      </vt:variant>
      <vt:variant>
        <vt:lpstr>Slide Titles</vt:lpstr>
      </vt:variant>
      <vt:variant>
        <vt:i4>5</vt:i4>
      </vt:variant>
    </vt:vector>
  </HeadingPairs>
  <TitlesOfParts>
    <vt:vector size="6" baseType="lpstr">
      <vt:lpstr>OMA Template</vt:lpstr>
      <vt:lpstr>OMA-DM-LightweightM2M-2017-0089-INP_Binding_to_CoAP_FETCH_PATCH  Proposal to support CoAP FETCH and PATCH in LwM2M 1.1 </vt:lpstr>
      <vt:lpstr>FETCH &amp; PATCH Support</vt:lpstr>
      <vt:lpstr>FETCH Support</vt:lpstr>
      <vt:lpstr>FETCH Support</vt:lpstr>
      <vt:lpstr>FETCH &amp; PATCH Support</vt:lpstr>
    </vt:vector>
  </TitlesOfParts>
  <Company>OMA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Mojan Mohajer</cp:lastModifiedBy>
  <cp:revision>347</cp:revision>
  <cp:lastPrinted>1999-04-27T06:51:51Z</cp:lastPrinted>
  <dcterms:created xsi:type="dcterms:W3CDTF">2002-03-19T14:05:12Z</dcterms:created>
  <dcterms:modified xsi:type="dcterms:W3CDTF">2017-03-28T13:00:02Z</dcterms:modified>
</cp:coreProperties>
</file>