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9"/>
  </p:notesMasterIdLst>
  <p:handoutMasterIdLst>
    <p:handoutMasterId r:id="rId10"/>
  </p:handoutMasterIdLst>
  <p:sldIdLst>
    <p:sldId id="319" r:id="rId2"/>
    <p:sldId id="322" r:id="rId3"/>
    <p:sldId id="323" r:id="rId4"/>
    <p:sldId id="324" r:id="rId5"/>
    <p:sldId id="325" r:id="rId6"/>
    <p:sldId id="326" r:id="rId7"/>
    <p:sldId id="328" r:id="rId8"/>
  </p:sldIdLst>
  <p:sldSz cx="9363075" cy="7023100"/>
  <p:notesSz cx="6797675" cy="9928225"/>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AEA"/>
    <a:srgbClr val="860043"/>
    <a:srgbClr val="330066"/>
    <a:srgbClr val="543800"/>
    <a:srgbClr val="660033"/>
    <a:srgbClr val="FDB5C3"/>
    <a:srgbClr val="99FFCC"/>
    <a:srgbClr val="FFCCCC"/>
    <a:srgbClr val="FEEDCE"/>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224" autoAdjust="0"/>
    <p:restoredTop sz="94624" autoAdjust="0"/>
  </p:normalViewPr>
  <p:slideViewPr>
    <p:cSldViewPr>
      <p:cViewPr varScale="1">
        <p:scale>
          <a:sx n="63" d="100"/>
          <a:sy n="63" d="100"/>
        </p:scale>
        <p:origin x="1070" y="4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00" d="100"/>
          <a:sy n="100" d="100"/>
        </p:scale>
        <p:origin x="1428" y="72"/>
      </p:cViewPr>
      <p:guideLst>
        <p:guide orient="horz" pos="3128"/>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US"/>
          </a:p>
        </p:txBody>
      </p:sp>
    </p:spTree>
    <p:extLst>
      <p:ext uri="{BB962C8B-B14F-4D97-AF65-F5344CB8AC3E}">
        <p14:creationId xmlns:p14="http://schemas.microsoft.com/office/powerpoint/2010/main" val="4153870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6463" y="4733852"/>
            <a:ext cx="4984750" cy="4487710"/>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5" name="Rectangle 3"/>
          <p:cNvSpPr>
            <a:spLocks noGrp="1" noRot="1" noChangeAspect="1" noChangeArrowheads="1" noTextEdit="1"/>
          </p:cNvSpPr>
          <p:nvPr>
            <p:ph type="sldImg" idx="2"/>
          </p:nvPr>
        </p:nvSpPr>
        <p:spPr bwMode="auto">
          <a:xfrm>
            <a:off x="1079500" y="862013"/>
            <a:ext cx="4638675" cy="34798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49614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31703021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34711262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4239621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33191988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8219762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28345954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12833806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1125694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2596747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040282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35801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185172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1748129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835049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747446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87157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3495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64911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1048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r>
              <a:rPr lang="en-GB" altLang="en-US" sz="1000" b="1" dirty="0">
                <a:cs typeface="Times New Roman" panose="02020603050405020304" pitchFamily="18" charset="0"/>
              </a:rPr>
              <a:t>© 2017 Open Mobile Alliance Ltd.  All Rights Reserved.</a:t>
            </a:r>
            <a:endParaRPr lang="en-US" altLang="en-US" sz="1000" b="1" dirty="0"/>
          </a:p>
          <a:p>
            <a:r>
              <a:rPr lang="en-US" altLang="en-US" sz="900" b="1" dirty="0">
                <a:latin typeface="Arial Narrow" panose="020B0606020202030204" pitchFamily="34" charset="0"/>
                <a:cs typeface="Times New Roman" panose="02020603050405020304" pitchFamily="18" charset="0"/>
              </a:rPr>
              <a:t>Used with the permission of the Open Mobile Alliance Ltd. under the terms as stated in this document.</a:t>
            </a:r>
            <a:endParaRPr lang="en-US" altLang="en-US" sz="900" b="1" dirty="0">
              <a:solidFill>
                <a:srgbClr val="999999"/>
              </a:solidFill>
              <a:latin typeface="Arial Narrow" panose="020B0606020202030204" pitchFamily="34" charset="0"/>
            </a:endParaRPr>
          </a:p>
        </p:txBody>
      </p:sp>
      <p:sp>
        <p:nvSpPr>
          <p:cNvPr id="1031" name="Rectangle 18"/>
          <p:cNvSpPr>
            <a:spLocks noChangeArrowheads="1"/>
          </p:cNvSpPr>
          <p:nvPr userDrawn="1"/>
        </p:nvSpPr>
        <p:spPr bwMode="auto">
          <a:xfrm>
            <a:off x="4724400" y="6629400"/>
            <a:ext cx="3352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r>
              <a:rPr lang="en-US" altLang="ja-JP" sz="1800" dirty="0">
                <a:ea typeface="ＭＳ Ｐゴシック" panose="020B0600070205080204" pitchFamily="34" charset="-128"/>
              </a:rPr>
              <a:t>OMA-LWM2M-2017-0033-INP</a:t>
            </a:r>
            <a:endParaRPr lang="en-US" altLang="en-US" sz="1800" b="1" dirty="0">
              <a:latin typeface="Arial Narrow" panose="020B0606020202030204" pitchFamily="34" charset="0"/>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en-US" sz="1800" b="1">
                <a:latin typeface="Arial Narrow" panose="020B0606020202030204" pitchFamily="34" charset="0"/>
              </a:rPr>
              <a:t>Slide #</a:t>
            </a:r>
            <a:fld id="{FD6CA7DB-08DD-4033-8306-D47E4195CDD5}" type="slidenum">
              <a:rPr lang="en-US" altLang="en-US" sz="1800" b="1" smtClean="0">
                <a:latin typeface="Arial Narrow" panose="020B0606020202030204" pitchFamily="34" charset="0"/>
              </a:rPr>
              <a:pPr algn="r">
                <a:lnSpc>
                  <a:spcPct val="90000"/>
                </a:lnSpc>
                <a:defRPr/>
              </a:pPr>
              <a:t>‹#›</a:t>
            </a:fld>
            <a:br>
              <a:rPr lang="en-US" altLang="en-US" sz="1800" b="1">
                <a:latin typeface="Arial Narrow" panose="020B0606020202030204" pitchFamily="34" charset="0"/>
              </a:rPr>
            </a:br>
            <a:r>
              <a:rPr lang="en-US" altLang="en-US" sz="500">
                <a:solidFill>
                  <a:srgbClr val="999999"/>
                </a:solidFill>
              </a:rPr>
              <a:t>[OMA-Template-SlideDeck-20140101-I]</a:t>
            </a:r>
            <a:endParaRPr lang="en-US" altLang="en-US" sz="1800" b="1">
              <a:latin typeface="Arial Narrow" panose="020B0606020202030204"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en-US"/>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dirty="0"/>
              <a:t>1st Level Bullet</a:t>
            </a:r>
          </a:p>
          <a:p>
            <a:pPr lvl="1"/>
            <a:r>
              <a:rPr lang="en-US" altLang="en-US" dirty="0"/>
              <a:t>2nd Level Bullet</a:t>
            </a:r>
          </a:p>
          <a:p>
            <a:pPr lvl="2"/>
            <a:r>
              <a:rPr lang="en-US" altLang="en-US" dirty="0"/>
              <a:t>3rd Level Bullet</a:t>
            </a:r>
          </a:p>
          <a:p>
            <a:pPr lvl="3"/>
            <a:r>
              <a:rPr lang="en-US" altLang="en-US" dirty="0"/>
              <a:t>4th Level Bullet</a:t>
            </a:r>
          </a:p>
          <a:p>
            <a:pPr lvl="4"/>
            <a:r>
              <a:rPr lang="en-US" altLang="en-US" dirty="0"/>
              <a:t>5th Level Bullet</a:t>
            </a:r>
          </a:p>
        </p:txBody>
      </p:sp>
    </p:spTree>
  </p:cSld>
  <p:clrMap bg1="lt1" tx1="dk1" bg2="lt2" tx2="dk2" accent1="accent1" accent2="accent2" accent3="accent3" accent4="accent4" accent5="accent5" accent6="accent6" hlink="hlink" folHlink="folHlink"/>
  <p:sldLayoutIdLst>
    <p:sldLayoutId id="2147483674"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2.w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sz="1800" dirty="0">
                <a:ea typeface="ＭＳ Ｐゴシック" panose="020B0600070205080204" pitchFamily="34" charset="-128"/>
              </a:rPr>
              <a:t>LwM2M v1.1 – </a:t>
            </a:r>
            <a:r>
              <a:rPr lang="fr-FR" altLang="en-US" sz="1800" dirty="0" err="1">
                <a:ea typeface="ＭＳ Ｐゴシック" panose="020B0600070205080204" pitchFamily="34" charset="-128"/>
              </a:rPr>
              <a:t>Introduce</a:t>
            </a:r>
            <a:r>
              <a:rPr lang="fr-FR" altLang="en-US" sz="1800" dirty="0">
                <a:ea typeface="ＭＳ Ｐゴシック" panose="020B0600070205080204" pitchFamily="34" charset="-128"/>
              </a:rPr>
              <a:t> and </a:t>
            </a:r>
            <a:r>
              <a:rPr lang="fr-FR" altLang="en-US" sz="1800" dirty="0" err="1">
                <a:ea typeface="ＭＳ Ｐゴシック" panose="020B0600070205080204" pitchFamily="34" charset="-128"/>
              </a:rPr>
              <a:t>follow</a:t>
            </a:r>
            <a:r>
              <a:rPr lang="fr-FR" altLang="en-US" sz="1800" dirty="0">
                <a:ea typeface="ＭＳ Ｐゴシック" panose="020B0600070205080204" pitchFamily="34" charset="-128"/>
              </a:rPr>
              <a:t> 3GPP </a:t>
            </a:r>
            <a:r>
              <a:rPr lang="fr-FR" altLang="en-US" sz="1800" dirty="0" err="1">
                <a:ea typeface="ＭＳ Ｐゴシック" panose="020B0600070205080204" pitchFamily="34" charset="-128"/>
              </a:rPr>
              <a:t>CIoT</a:t>
            </a:r>
            <a:r>
              <a:rPr lang="fr-FR" altLang="en-US" sz="1800" dirty="0">
                <a:ea typeface="ＭＳ Ｐゴシック" panose="020B0600070205080204" pitchFamily="34" charset="-128"/>
              </a:rPr>
              <a:t> </a:t>
            </a:r>
            <a:r>
              <a:rPr lang="fr-FR" altLang="en-US" sz="1800" dirty="0" err="1">
                <a:ea typeface="ＭＳ Ｐゴシック" panose="020B0600070205080204" pitchFamily="34" charset="-128"/>
              </a:rPr>
              <a:t>implementation</a:t>
            </a:r>
            <a:r>
              <a:rPr lang="fr-FR" altLang="en-US" sz="1800" dirty="0">
                <a:ea typeface="ＭＳ Ｐゴシック" panose="020B0600070205080204" pitchFamily="34" charset="-128"/>
              </a:rPr>
              <a:t> </a:t>
            </a:r>
            <a:endParaRPr lang="en-GB" altLang="en-US" sz="1800" dirty="0"/>
          </a:p>
        </p:txBody>
      </p:sp>
      <p:sp>
        <p:nvSpPr>
          <p:cNvPr id="8195" name="Rectangle 5"/>
          <p:cNvSpPr>
            <a:spLocks noGrp="1" noChangeArrowheads="1"/>
          </p:cNvSpPr>
          <p:nvPr>
            <p:ph type="body" idx="1"/>
          </p:nvPr>
        </p:nvSpPr>
        <p:spPr>
          <a:xfrm>
            <a:off x="33337" y="1149350"/>
            <a:ext cx="9220200" cy="5237162"/>
          </a:xfrm>
        </p:spPr>
        <p:txBody>
          <a:bodyPr/>
          <a:lstStyle/>
          <a:p>
            <a:pPr marL="0" indent="0">
              <a:buClr>
                <a:srgbClr val="C00000"/>
              </a:buClr>
              <a:buNone/>
            </a:pPr>
            <a:r>
              <a:rPr lang="en-GB" altLang="en-US" sz="2000" b="1" dirty="0"/>
              <a:t>  </a:t>
            </a:r>
          </a:p>
          <a:p>
            <a:pPr>
              <a:buClr>
                <a:srgbClr val="C00000"/>
              </a:buClr>
              <a:buFont typeface="Wingdings" panose="05000000000000000000" pitchFamily="2" charset="2"/>
              <a:buChar char="q"/>
            </a:pPr>
            <a:r>
              <a:rPr lang="en-GB" altLang="en-US" sz="2800" b="1" dirty="0"/>
              <a:t>Rationale : 3GPP </a:t>
            </a:r>
            <a:r>
              <a:rPr lang="en-GB" altLang="en-US" sz="2800" b="1" dirty="0" err="1"/>
              <a:t>CIoT</a:t>
            </a:r>
            <a:r>
              <a:rPr lang="en-GB" altLang="en-US" sz="2800" b="1" dirty="0"/>
              <a:t> needs updates to LwM2M v1.1</a:t>
            </a:r>
          </a:p>
          <a:p>
            <a:pPr>
              <a:buClr>
                <a:srgbClr val="C00000"/>
              </a:buClr>
              <a:buFont typeface="Wingdings" panose="05000000000000000000" pitchFamily="2" charset="2"/>
              <a:buChar char="q"/>
            </a:pPr>
            <a:endParaRPr lang="en-GB" altLang="en-US" sz="2800" b="1" dirty="0"/>
          </a:p>
          <a:p>
            <a:pPr>
              <a:buClr>
                <a:srgbClr val="C00000"/>
              </a:buClr>
              <a:buFont typeface="Wingdings" panose="05000000000000000000" pitchFamily="2" charset="2"/>
              <a:buChar char="q"/>
            </a:pPr>
            <a:r>
              <a:rPr lang="en-GB" altLang="en-US" sz="2800" b="1" dirty="0"/>
              <a:t> Proposal  </a:t>
            </a:r>
            <a:r>
              <a:rPr lang="fr-FR" altLang="zh-CN" sz="2400" b="1" dirty="0"/>
              <a:t> : </a:t>
            </a:r>
            <a:r>
              <a:rPr lang="fr-FR" altLang="zh-CN" sz="2400" b="1" dirty="0" err="1"/>
              <a:t>Following</a:t>
            </a:r>
            <a:r>
              <a:rPr lang="fr-FR" altLang="zh-CN" sz="2400" b="1" dirty="0"/>
              <a:t> new additions are to </a:t>
            </a:r>
            <a:r>
              <a:rPr lang="fr-FR" altLang="zh-CN" sz="2400" b="1" dirty="0" err="1"/>
              <a:t>be</a:t>
            </a:r>
            <a:r>
              <a:rPr lang="fr-FR" altLang="zh-CN" sz="2400" b="1" dirty="0"/>
              <a:t> </a:t>
            </a:r>
            <a:r>
              <a:rPr lang="fr-FR" altLang="zh-CN" sz="2400" b="1" dirty="0" err="1"/>
              <a:t>introduced</a:t>
            </a:r>
            <a:r>
              <a:rPr lang="fr-FR" altLang="zh-CN" sz="2400" b="1" dirty="0"/>
              <a:t> in LwM2M v1.1</a:t>
            </a:r>
          </a:p>
          <a:p>
            <a:pPr lvl="1">
              <a:buClr>
                <a:srgbClr val="C00000"/>
              </a:buClr>
              <a:buFont typeface="Wingdings" panose="05000000000000000000" pitchFamily="2" charset="2"/>
              <a:buChar char="q"/>
            </a:pPr>
            <a:r>
              <a:rPr lang="fr-FR" altLang="zh-CN" sz="1800" b="1" dirty="0"/>
              <a:t> Rate Control</a:t>
            </a:r>
          </a:p>
          <a:p>
            <a:pPr lvl="1">
              <a:buClr>
                <a:srgbClr val="C00000"/>
              </a:buClr>
              <a:buFont typeface="Wingdings" panose="05000000000000000000" pitchFamily="2" charset="2"/>
              <a:buChar char="q"/>
            </a:pPr>
            <a:r>
              <a:rPr lang="fr-FR" altLang="zh-CN" sz="1800" b="1" dirty="0"/>
              <a:t> Byte Control</a:t>
            </a:r>
          </a:p>
          <a:p>
            <a:pPr lvl="1">
              <a:buClr>
                <a:srgbClr val="C00000"/>
              </a:buClr>
              <a:buFont typeface="Wingdings" panose="05000000000000000000" pitchFamily="2" charset="2"/>
              <a:buChar char="q"/>
            </a:pPr>
            <a:r>
              <a:rPr lang="fr-FR" altLang="zh-CN" sz="1800" b="1" dirty="0"/>
              <a:t> Connection management new </a:t>
            </a:r>
            <a:r>
              <a:rPr lang="fr-FR" altLang="zh-CN" sz="1800" b="1" dirty="0" err="1"/>
              <a:t>resources</a:t>
            </a:r>
            <a:r>
              <a:rPr lang="fr-FR" altLang="zh-CN" sz="1800" b="1" dirty="0"/>
              <a:t> </a:t>
            </a:r>
            <a:r>
              <a:rPr lang="fr-FR" altLang="zh-CN" sz="1800" b="1" dirty="0" err="1"/>
              <a:t>accomodating</a:t>
            </a:r>
            <a:r>
              <a:rPr lang="fr-FR" altLang="zh-CN" sz="1800" b="1" dirty="0"/>
              <a:t> 3GPP </a:t>
            </a:r>
            <a:r>
              <a:rPr lang="fr-FR" altLang="zh-CN" sz="1800" b="1" dirty="0" err="1"/>
              <a:t>CIoT</a:t>
            </a:r>
            <a:r>
              <a:rPr lang="fr-FR" altLang="zh-CN" sz="1800" b="1" dirty="0"/>
              <a:t> </a:t>
            </a:r>
            <a:r>
              <a:rPr lang="fr-FR" altLang="zh-CN" sz="1800" b="1" dirty="0" err="1"/>
              <a:t>needs</a:t>
            </a:r>
            <a:endParaRPr lang="fr-FR" altLang="zh-CN" sz="1800" b="1" dirty="0"/>
          </a:p>
          <a:p>
            <a:pPr lvl="1">
              <a:buClr>
                <a:srgbClr val="C00000"/>
              </a:buClr>
              <a:buFont typeface="Wingdings" panose="05000000000000000000" pitchFamily="2" charset="2"/>
              <a:buChar char="q"/>
            </a:pPr>
            <a:r>
              <a:rPr lang="fr-FR" altLang="zh-CN" sz="1800" b="1" dirty="0"/>
              <a:t> SCEF to LwM2M server </a:t>
            </a:r>
            <a:r>
              <a:rPr lang="fr-FR" altLang="zh-CN" sz="1800" b="1" dirty="0" err="1"/>
              <a:t>bulk</a:t>
            </a:r>
            <a:r>
              <a:rPr lang="fr-FR" altLang="zh-CN" sz="1800" b="1" dirty="0"/>
              <a:t> interface </a:t>
            </a:r>
          </a:p>
          <a:p>
            <a:pPr lvl="1">
              <a:buClr>
                <a:srgbClr val="C00000"/>
              </a:buClr>
              <a:buFont typeface="Wingdings" panose="05000000000000000000" pitchFamily="2" charset="2"/>
              <a:buChar char="q"/>
            </a:pPr>
            <a:r>
              <a:rPr lang="fr-FR" altLang="zh-CN" sz="1800" b="1" dirty="0"/>
              <a:t> SCEF to LwM2M server message ID introduction at LwM2M layer </a:t>
            </a:r>
          </a:p>
          <a:p>
            <a:pPr lvl="1">
              <a:buClr>
                <a:srgbClr val="C00000"/>
              </a:buClr>
              <a:buFont typeface="Wingdings" panose="05000000000000000000" pitchFamily="2" charset="2"/>
              <a:buChar char="q"/>
            </a:pPr>
            <a:r>
              <a:rPr lang="fr-FR" altLang="zh-CN" sz="1800" b="1" dirty="0"/>
              <a:t> Group identification for 3GPP network </a:t>
            </a:r>
          </a:p>
          <a:p>
            <a:pPr marL="0" indent="0">
              <a:buClr>
                <a:srgbClr val="C00000"/>
              </a:buClr>
              <a:buNone/>
            </a:pPr>
            <a:r>
              <a:rPr lang="en-US" sz="2000" dirty="0">
                <a:ea typeface="Times New Roman" panose="02020603050405020304" pitchFamily="18" charset="0"/>
                <a:cs typeface="Times New Roman" panose="02020603050405020304" pitchFamily="18" charset="0"/>
              </a:rPr>
              <a:t> </a:t>
            </a:r>
            <a:endParaRPr lang="en-GB" sz="2000" b="1" dirty="0">
              <a:ea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a:ea typeface="ＭＳ Ｐゴシック" panose="020B0600070205080204" pitchFamily="34" charset="-128"/>
              </a:rPr>
              <a:t>LwM2M v1.1 – </a:t>
            </a:r>
            <a:r>
              <a:rPr lang="fr-FR" altLang="en-US" dirty="0" err="1">
                <a:ea typeface="ＭＳ Ｐゴシック" panose="020B0600070205080204" pitchFamily="34" charset="-128"/>
              </a:rPr>
              <a:t>Introduce</a:t>
            </a:r>
            <a:r>
              <a:rPr lang="fr-FR" altLang="en-US" dirty="0">
                <a:ea typeface="ＭＳ Ｐゴシック" panose="020B0600070205080204" pitchFamily="34" charset="-128"/>
              </a:rPr>
              <a:t> and </a:t>
            </a:r>
            <a:r>
              <a:rPr lang="fr-FR" altLang="en-US" dirty="0" err="1">
                <a:ea typeface="ＭＳ Ｐゴシック" panose="020B0600070205080204" pitchFamily="34" charset="-128"/>
              </a:rPr>
              <a:t>follow</a:t>
            </a:r>
            <a:r>
              <a:rPr lang="fr-FR" altLang="en-US" dirty="0">
                <a:ea typeface="ＭＳ Ｐゴシック" panose="020B0600070205080204" pitchFamily="34" charset="-128"/>
              </a:rPr>
              <a:t> 3GPP </a:t>
            </a:r>
            <a:r>
              <a:rPr lang="fr-FR" altLang="en-US" dirty="0" err="1">
                <a:ea typeface="ＭＳ Ｐゴシック" panose="020B0600070205080204" pitchFamily="34" charset="-128"/>
              </a:rPr>
              <a:t>CIoT</a:t>
            </a:r>
            <a:r>
              <a:rPr lang="fr-FR" altLang="en-US" dirty="0">
                <a:ea typeface="ＭＳ Ｐゴシック" panose="020B0600070205080204" pitchFamily="34" charset="-128"/>
              </a:rPr>
              <a:t> </a:t>
            </a:r>
            <a:r>
              <a:rPr lang="fr-FR" altLang="en-US" dirty="0" err="1">
                <a:ea typeface="ＭＳ Ｐゴシック" panose="020B0600070205080204" pitchFamily="34" charset="-128"/>
              </a:rPr>
              <a:t>implementation</a:t>
            </a:r>
            <a:r>
              <a:rPr lang="fr-FR" altLang="en-US" dirty="0">
                <a:ea typeface="ＭＳ Ｐゴシック" panose="020B0600070205080204" pitchFamily="34" charset="-128"/>
              </a:rPr>
              <a:t> </a:t>
            </a:r>
            <a:endParaRPr lang="en-GB" altLang="en-US" sz="1800" dirty="0"/>
          </a:p>
        </p:txBody>
      </p:sp>
      <p:sp>
        <p:nvSpPr>
          <p:cNvPr id="8195" name="Rectangle 5"/>
          <p:cNvSpPr>
            <a:spLocks noGrp="1" noChangeArrowheads="1"/>
          </p:cNvSpPr>
          <p:nvPr>
            <p:ph type="body" idx="1"/>
          </p:nvPr>
        </p:nvSpPr>
        <p:spPr>
          <a:xfrm>
            <a:off x="33337" y="1149350"/>
            <a:ext cx="9220200" cy="5237162"/>
          </a:xfrm>
        </p:spPr>
        <p:txBody>
          <a:bodyPr/>
          <a:lstStyle/>
          <a:p>
            <a:pPr marL="0" indent="0">
              <a:buClr>
                <a:srgbClr val="C00000"/>
              </a:buClr>
              <a:buNone/>
            </a:pPr>
            <a:endParaRPr lang="en-US" sz="1600" b="1" dirty="0">
              <a:ea typeface="Times New Roman" panose="02020603050405020304" pitchFamily="18" charset="0"/>
              <a:cs typeface="Times New Roman" panose="02020603050405020304" pitchFamily="18" charset="0"/>
            </a:endParaRPr>
          </a:p>
          <a:p>
            <a:pPr marL="0" indent="0">
              <a:buClr>
                <a:srgbClr val="C00000"/>
              </a:buClr>
              <a:buNone/>
            </a:pPr>
            <a:endParaRPr lang="fr-FR" altLang="zh-CN" sz="1800" b="1" dirty="0"/>
          </a:p>
          <a:p>
            <a:pPr>
              <a:buClr>
                <a:srgbClr val="C00000"/>
              </a:buClr>
              <a:buFont typeface="Wingdings" panose="05000000000000000000" pitchFamily="2" charset="2"/>
              <a:buChar char="q"/>
            </a:pPr>
            <a:r>
              <a:rPr lang="fr-FR" sz="2800" b="1" dirty="0"/>
              <a:t> </a:t>
            </a:r>
            <a:r>
              <a:rPr lang="en-GB" sz="2800" b="1" dirty="0">
                <a:ea typeface="Times New Roman" panose="02020603050405020304" pitchFamily="18" charset="0"/>
                <a:cs typeface="Times New Roman" panose="02020603050405020304" pitchFamily="18" charset="0"/>
              </a:rPr>
              <a:t>Illustration  : </a:t>
            </a:r>
          </a:p>
          <a:p>
            <a:pPr lvl="1">
              <a:buClr>
                <a:srgbClr val="C00000"/>
              </a:buClr>
              <a:buFont typeface="Wingdings" panose="05000000000000000000" pitchFamily="2" charset="2"/>
              <a:buChar char="q"/>
            </a:pPr>
            <a:r>
              <a:rPr lang="en-US" sz="1600" b="1" dirty="0">
                <a:ea typeface="Times New Roman" panose="02020603050405020304" pitchFamily="18" charset="0"/>
                <a:cs typeface="Times New Roman" panose="02020603050405020304" pitchFamily="18" charset="0"/>
              </a:rPr>
              <a:t>Refer existing LwM2M v1.1 TS baseline for rate control, connection management </a:t>
            </a:r>
          </a:p>
          <a:p>
            <a:pPr lvl="1">
              <a:buClr>
                <a:srgbClr val="C00000"/>
              </a:buClr>
              <a:buFont typeface="Wingdings" panose="05000000000000000000" pitchFamily="2" charset="2"/>
              <a:buChar char="q"/>
            </a:pPr>
            <a:r>
              <a:rPr lang="en-US" sz="1600" b="1" dirty="0">
                <a:ea typeface="Times New Roman" panose="02020603050405020304" pitchFamily="18" charset="0"/>
                <a:cs typeface="Times New Roman" panose="02020603050405020304" pitchFamily="18" charset="0"/>
              </a:rPr>
              <a:t>SCEF to Server bulk interface and message ID (O</a:t>
            </a:r>
            <a:r>
              <a:rPr lang="fr-FR" altLang="zh-CN" sz="1600" b="1" dirty="0"/>
              <a:t>MA-DM-LightweightM2M-2016-0111-INP_Bulk_Structure_LWM2M)</a:t>
            </a:r>
            <a:endParaRPr lang="en-US" sz="1600" b="1" dirty="0">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q"/>
            </a:pPr>
            <a:r>
              <a:rPr lang="en-US" sz="1600" dirty="0">
                <a:ea typeface="Times New Roman" panose="02020603050405020304" pitchFamily="18" charset="0"/>
                <a:cs typeface="Times New Roman" panose="02020603050405020304" pitchFamily="18" charset="0"/>
              </a:rPr>
              <a:t>Group Identification to be illustrated for 3GPP network like a parameter in the core link format detected by LwM2M </a:t>
            </a:r>
          </a:p>
          <a:p>
            <a:pPr lvl="2">
              <a:buClr>
                <a:srgbClr val="C00000"/>
              </a:buClr>
              <a:buFont typeface="Wingdings" panose="05000000000000000000" pitchFamily="2" charset="2"/>
              <a:buChar char="q"/>
            </a:pPr>
            <a:r>
              <a:rPr lang="en-US" sz="1400" dirty="0">
                <a:ea typeface="Times New Roman" panose="02020603050405020304" pitchFamily="18" charset="0"/>
                <a:cs typeface="Times New Roman" panose="02020603050405020304" pitchFamily="18" charset="0"/>
              </a:rPr>
              <a:t> 3GPP_GP could be a good qualified group identification which can be used for </a:t>
            </a:r>
          </a:p>
          <a:p>
            <a:pPr lvl="2">
              <a:buClr>
                <a:srgbClr val="C00000"/>
              </a:buClr>
              <a:buFont typeface="Wingdings" panose="05000000000000000000" pitchFamily="2" charset="2"/>
              <a:buChar char="q"/>
            </a:pPr>
            <a:r>
              <a:rPr lang="en-US" sz="1400" dirty="0">
                <a:ea typeface="Times New Roman" panose="02020603050405020304" pitchFamily="18" charset="0"/>
                <a:cs typeface="Times New Roman" panose="02020603050405020304" pitchFamily="18" charset="0"/>
              </a:rPr>
              <a:t> GP is used in resource directory IETF, when introduced in LwM2M could refer to groups towards RD, should not conflict </a:t>
            </a:r>
            <a:r>
              <a:rPr lang="en-US" sz="1400" dirty="0" err="1">
                <a:ea typeface="Times New Roman" panose="02020603050405020304" pitchFamily="18" charset="0"/>
                <a:cs typeface="Times New Roman" panose="02020603050405020304" pitchFamily="18" charset="0"/>
              </a:rPr>
              <a:t>conflict</a:t>
            </a:r>
            <a:r>
              <a:rPr lang="en-US" sz="1400" dirty="0">
                <a:ea typeface="Times New Roman" panose="02020603050405020304" pitchFamily="18" charset="0"/>
                <a:cs typeface="Times New Roman" panose="02020603050405020304" pitchFamily="18" charset="0"/>
              </a:rPr>
              <a:t> with 3GPP_GP</a:t>
            </a:r>
            <a:endParaRPr lang="en-GB" sz="1400" dirty="0">
              <a:ea typeface="Times New Roman" panose="02020603050405020304" pitchFamily="18" charset="0"/>
              <a:cs typeface="Times New Roman" panose="02020603050405020304" pitchFamily="18" charset="0"/>
            </a:endParaRPr>
          </a:p>
          <a:p>
            <a:pPr marL="0" indent="0">
              <a:buClr>
                <a:srgbClr val="C00000"/>
              </a:buClr>
              <a:buNone/>
            </a:pPr>
            <a:endParaRPr lang="en-US" sz="2000" b="1" dirty="0">
              <a:ea typeface="Times New Roman" panose="02020603050405020304" pitchFamily="18" charset="0"/>
              <a:cs typeface="Times New Roman" panose="02020603050405020304" pitchFamily="18" charset="0"/>
            </a:endParaRPr>
          </a:p>
          <a:p>
            <a:pPr>
              <a:buClr>
                <a:srgbClr val="C00000"/>
              </a:buClr>
              <a:buFont typeface="Wingdings" panose="05000000000000000000" pitchFamily="2" charset="2"/>
              <a:buChar char="q"/>
            </a:pPr>
            <a:endParaRPr lang="en-GB" sz="2000" b="1" dirty="0">
              <a:ea typeface="Times New Roman" panose="02020603050405020304" pitchFamily="18" charset="0"/>
              <a:cs typeface="Times New Roman" panose="02020603050405020304" pitchFamily="18"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2790517547"/>
              </p:ext>
            </p:extLst>
          </p:nvPr>
        </p:nvGraphicFramePr>
        <p:xfrm>
          <a:off x="3005137" y="4349750"/>
          <a:ext cx="2286000" cy="1980408"/>
        </p:xfrm>
        <a:graphic>
          <a:graphicData uri="http://schemas.openxmlformats.org/presentationml/2006/ole">
            <mc:AlternateContent xmlns:mc="http://schemas.openxmlformats.org/markup-compatibility/2006">
              <mc:Choice xmlns:v="urn:schemas-microsoft-com:vml" Requires="v">
                <p:oleObj spid="_x0000_s1032" name="Document" showAsIcon="1" r:id="rId4" imgW="914400" imgH="792360" progId="Word.Document.8">
                  <p:embed/>
                </p:oleObj>
              </mc:Choice>
              <mc:Fallback>
                <p:oleObj name="Document" showAsIcon="1" r:id="rId4" imgW="914400" imgH="792360" progId="Word.Document.8">
                  <p:embed/>
                  <p:pic>
                    <p:nvPicPr>
                      <p:cNvPr id="0" name=""/>
                      <p:cNvPicPr/>
                      <p:nvPr/>
                    </p:nvPicPr>
                    <p:blipFill>
                      <a:blip r:embed="rId5"/>
                      <a:stretch>
                        <a:fillRect/>
                      </a:stretch>
                    </p:blipFill>
                    <p:spPr>
                      <a:xfrm>
                        <a:off x="3005137" y="4349750"/>
                        <a:ext cx="2286000" cy="1980408"/>
                      </a:xfrm>
                      <a:prstGeom prst="rect">
                        <a:avLst/>
                      </a:prstGeom>
                    </p:spPr>
                  </p:pic>
                </p:oleObj>
              </mc:Fallback>
            </mc:AlternateContent>
          </a:graphicData>
        </a:graphic>
      </p:graphicFrame>
    </p:spTree>
    <p:extLst>
      <p:ext uri="{BB962C8B-B14F-4D97-AF65-F5344CB8AC3E}">
        <p14:creationId xmlns:p14="http://schemas.microsoft.com/office/powerpoint/2010/main" val="35729211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sz="1400" dirty="0">
                <a:ea typeface="ＭＳ Ｐゴシック" panose="020B0600070205080204" pitchFamily="34" charset="-128"/>
              </a:rPr>
              <a:t>LwM2M v1.1 – </a:t>
            </a:r>
            <a:r>
              <a:rPr lang="fr-FR" altLang="en-US" sz="1400" dirty="0" err="1">
                <a:ea typeface="ＭＳ Ｐゴシック" panose="020B0600070205080204" pitchFamily="34" charset="-128"/>
              </a:rPr>
              <a:t>Introduce</a:t>
            </a:r>
            <a:r>
              <a:rPr lang="fr-FR" altLang="en-US" sz="1400" dirty="0">
                <a:ea typeface="ＭＳ Ｐゴシック" panose="020B0600070205080204" pitchFamily="34" charset="-128"/>
              </a:rPr>
              <a:t> and </a:t>
            </a:r>
            <a:r>
              <a:rPr lang="fr-FR" altLang="en-US" sz="1400" dirty="0" err="1">
                <a:ea typeface="ＭＳ Ｐゴシック" panose="020B0600070205080204" pitchFamily="34" charset="-128"/>
              </a:rPr>
              <a:t>follow</a:t>
            </a:r>
            <a:r>
              <a:rPr lang="fr-FR" altLang="en-US" sz="1400" dirty="0">
                <a:ea typeface="ＭＳ Ｐゴシック" panose="020B0600070205080204" pitchFamily="34" charset="-128"/>
              </a:rPr>
              <a:t> 3GPP </a:t>
            </a:r>
            <a:r>
              <a:rPr lang="fr-FR" altLang="en-US" sz="1400" dirty="0" err="1">
                <a:ea typeface="ＭＳ Ｐゴシック" panose="020B0600070205080204" pitchFamily="34" charset="-128"/>
              </a:rPr>
              <a:t>CIoT</a:t>
            </a:r>
            <a:r>
              <a:rPr lang="fr-FR" altLang="en-US" sz="1400" dirty="0">
                <a:ea typeface="ＭＳ Ｐゴシック" panose="020B0600070205080204" pitchFamily="34" charset="-128"/>
              </a:rPr>
              <a:t> </a:t>
            </a:r>
            <a:r>
              <a:rPr lang="fr-FR" altLang="en-US" sz="1400" dirty="0" err="1">
                <a:ea typeface="ＭＳ Ｐゴシック" panose="020B0600070205080204" pitchFamily="34" charset="-128"/>
              </a:rPr>
              <a:t>implementation</a:t>
            </a:r>
            <a:r>
              <a:rPr lang="fr-FR" altLang="en-US" sz="1400" dirty="0">
                <a:ea typeface="ＭＳ Ｐゴシック" panose="020B0600070205080204" pitchFamily="34" charset="-128"/>
              </a:rPr>
              <a:t> </a:t>
            </a:r>
            <a:endParaRPr lang="en-GB" altLang="en-US" sz="1400" dirty="0"/>
          </a:p>
        </p:txBody>
      </p:sp>
      <p:sp>
        <p:nvSpPr>
          <p:cNvPr id="8195" name="Rectangle 5"/>
          <p:cNvSpPr>
            <a:spLocks noGrp="1" noChangeArrowheads="1"/>
          </p:cNvSpPr>
          <p:nvPr>
            <p:ph type="body" idx="1"/>
          </p:nvPr>
        </p:nvSpPr>
        <p:spPr>
          <a:xfrm>
            <a:off x="33337" y="1149350"/>
            <a:ext cx="9220200" cy="5237162"/>
          </a:xfrm>
        </p:spPr>
        <p:txBody>
          <a:bodyPr/>
          <a:lstStyle/>
          <a:p>
            <a:pPr marL="0" indent="0">
              <a:buClr>
                <a:srgbClr val="C00000"/>
              </a:buClr>
              <a:buNone/>
            </a:pPr>
            <a:endParaRPr lang="en-US" sz="2000" b="1" dirty="0">
              <a:ea typeface="Times New Roman" panose="02020603050405020304" pitchFamily="18" charset="0"/>
              <a:cs typeface="Times New Roman" panose="02020603050405020304" pitchFamily="18" charset="0"/>
            </a:endParaRPr>
          </a:p>
          <a:p>
            <a:pPr>
              <a:buClr>
                <a:srgbClr val="C00000"/>
              </a:buClr>
              <a:buFont typeface="Wingdings" panose="05000000000000000000" pitchFamily="2" charset="2"/>
              <a:buChar char="q"/>
            </a:pPr>
            <a:r>
              <a:rPr lang="en-US" sz="2000" b="1" dirty="0">
                <a:ea typeface="Times New Roman" panose="02020603050405020304" pitchFamily="18" charset="0"/>
                <a:cs typeface="Times New Roman" panose="02020603050405020304" pitchFamily="18" charset="0"/>
              </a:rPr>
              <a:t> Impact :</a:t>
            </a:r>
          </a:p>
          <a:p>
            <a:pPr lvl="1" indent="-341313">
              <a:buClr>
                <a:srgbClr val="C00000"/>
              </a:buClr>
              <a:buFont typeface="Wingdings" panose="05000000000000000000" pitchFamily="2" charset="2"/>
              <a:buChar char="Ø"/>
            </a:pPr>
            <a:r>
              <a:rPr lang="en-GB" altLang="en-US" sz="1600" b="1" dirty="0">
                <a:solidFill>
                  <a:schemeClr val="tx2">
                    <a:lumMod val="85000"/>
                    <a:lumOff val="15000"/>
                  </a:schemeClr>
                </a:solidFill>
              </a:rPr>
              <a:t>Bootstrap Interface    </a:t>
            </a:r>
            <a:r>
              <a:rPr lang="en-GB" altLang="en-US" sz="1600" b="1" dirty="0">
                <a:solidFill>
                  <a:schemeClr val="accent5">
                    <a:lumMod val="25000"/>
                  </a:schemeClr>
                </a:solidFill>
              </a:rPr>
              <a:t>: it would be interesting to extend bootstrap with message ID and 3GPP group ID</a:t>
            </a:r>
          </a:p>
          <a:p>
            <a:pPr lvl="1" indent="-341313">
              <a:buClr>
                <a:srgbClr val="C00000"/>
              </a:buClr>
              <a:buFont typeface="Wingdings" panose="05000000000000000000" pitchFamily="2" charset="2"/>
              <a:buChar char="Ø"/>
            </a:pPr>
            <a:r>
              <a:rPr lang="en-GB" altLang="en-US" sz="1600" b="1" dirty="0">
                <a:solidFill>
                  <a:schemeClr val="tx2">
                    <a:lumMod val="85000"/>
                    <a:lumOff val="15000"/>
                  </a:schemeClr>
                </a:solidFill>
              </a:rPr>
              <a:t>Notification Interface </a:t>
            </a:r>
            <a:r>
              <a:rPr lang="en-GB" altLang="en-US" sz="1600" b="1" dirty="0">
                <a:solidFill>
                  <a:schemeClr val="accent5">
                    <a:lumMod val="25000"/>
                  </a:schemeClr>
                </a:solidFill>
              </a:rPr>
              <a:t>: message ID and group ID</a:t>
            </a:r>
          </a:p>
          <a:p>
            <a:pPr lvl="1" indent="-341313">
              <a:buClr>
                <a:srgbClr val="C00000"/>
              </a:buClr>
              <a:buFont typeface="Wingdings" panose="05000000000000000000" pitchFamily="2" charset="2"/>
              <a:buChar char="Ø"/>
            </a:pPr>
            <a:r>
              <a:rPr lang="en-GB" altLang="en-US" sz="1600" b="1" dirty="0">
                <a:solidFill>
                  <a:schemeClr val="tx2">
                    <a:lumMod val="85000"/>
                    <a:lumOff val="15000"/>
                  </a:schemeClr>
                </a:solidFill>
              </a:rPr>
              <a:t>Device Management &amp; Service Enablement </a:t>
            </a:r>
          </a:p>
          <a:p>
            <a:pPr lvl="2" indent="-341313">
              <a:buClr>
                <a:srgbClr val="C00000"/>
              </a:buClr>
              <a:buFont typeface="Courier New" panose="02070309020205020404" pitchFamily="49" charset="0"/>
              <a:buChar char="o"/>
            </a:pPr>
            <a:r>
              <a:rPr lang="en-GB" altLang="en-US" sz="1600" b="1" dirty="0">
                <a:solidFill>
                  <a:schemeClr val="accent5">
                    <a:lumMod val="25000"/>
                  </a:schemeClr>
                </a:solidFill>
              </a:rPr>
              <a:t>All commands to be extended with group ID and message ID</a:t>
            </a:r>
          </a:p>
          <a:p>
            <a:pPr>
              <a:buClr>
                <a:srgbClr val="C00000"/>
              </a:buClr>
              <a:buFont typeface="Wingdings" panose="05000000000000000000" pitchFamily="2" charset="2"/>
              <a:buChar char="q"/>
            </a:pPr>
            <a:endParaRPr lang="en-US" sz="2000" b="1" dirty="0">
              <a:ea typeface="Times New Roman" panose="02020603050405020304" pitchFamily="18" charset="0"/>
              <a:cs typeface="Times New Roman" panose="02020603050405020304" pitchFamily="18" charset="0"/>
            </a:endParaRPr>
          </a:p>
          <a:p>
            <a:pPr>
              <a:buClr>
                <a:srgbClr val="C00000"/>
              </a:buClr>
              <a:buFont typeface="Wingdings" panose="05000000000000000000" pitchFamily="2" charset="2"/>
              <a:buChar char="q"/>
            </a:pPr>
            <a:endParaRPr lang="en-US" sz="2000" b="1" dirty="0">
              <a:ea typeface="Times New Roman" panose="02020603050405020304" pitchFamily="18" charset="0"/>
              <a:cs typeface="Times New Roman" panose="02020603050405020304" pitchFamily="18" charset="0"/>
            </a:endParaRPr>
          </a:p>
          <a:p>
            <a:pPr>
              <a:buClr>
                <a:srgbClr val="C00000"/>
              </a:buClr>
              <a:buFont typeface="Wingdings" panose="05000000000000000000" pitchFamily="2" charset="2"/>
              <a:buChar char="q"/>
            </a:pPr>
            <a:r>
              <a:rPr lang="en-US" sz="2000" b="1" dirty="0">
                <a:ea typeface="Times New Roman" panose="02020603050405020304" pitchFamily="18" charset="0"/>
                <a:cs typeface="Times New Roman" panose="02020603050405020304" pitchFamily="18" charset="0"/>
              </a:rPr>
              <a:t> Supporters for contribution :,..</a:t>
            </a:r>
            <a:endParaRPr lang="en-GB" sz="2000" b="1"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15744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a:ea typeface="ＭＳ Ｐゴシック" panose="020B0600070205080204" pitchFamily="34" charset="-128"/>
              </a:rPr>
              <a:t>LwM2M v1.1 – </a:t>
            </a:r>
            <a:r>
              <a:rPr lang="fr-FR" altLang="en-US" dirty="0" err="1">
                <a:ea typeface="ＭＳ Ｐゴシック" panose="020B0600070205080204" pitchFamily="34" charset="-128"/>
              </a:rPr>
              <a:t>Upgrading</a:t>
            </a:r>
            <a:r>
              <a:rPr lang="fr-FR" altLang="en-US" dirty="0">
                <a:ea typeface="ＭＳ Ｐゴシック" panose="020B0600070205080204" pitchFamily="34" charset="-128"/>
              </a:rPr>
              <a:t> the client </a:t>
            </a:r>
            <a:r>
              <a:rPr lang="fr-FR" altLang="en-US" dirty="0" err="1">
                <a:ea typeface="ＭＳ Ｐゴシック" panose="020B0600070205080204" pitchFamily="34" charset="-128"/>
              </a:rPr>
              <a:t>with</a:t>
            </a:r>
            <a:r>
              <a:rPr lang="fr-FR" altLang="en-US" dirty="0">
                <a:ea typeface="ＭＳ Ｐゴシック" panose="020B0600070205080204" pitchFamily="34" charset="-128"/>
              </a:rPr>
              <a:t> settings </a:t>
            </a:r>
            <a:r>
              <a:rPr lang="fr-FR" altLang="en-US" dirty="0" err="1">
                <a:ea typeface="ＭＳ Ｐゴシック" panose="020B0600070205080204" pitchFamily="34" charset="-128"/>
              </a:rPr>
              <a:t>preserved</a:t>
            </a:r>
            <a:r>
              <a:rPr lang="fr-FR" altLang="en-US" dirty="0">
                <a:ea typeface="ＭＳ Ｐゴシック" panose="020B0600070205080204" pitchFamily="34" charset="-128"/>
              </a:rPr>
              <a:t>, </a:t>
            </a:r>
            <a:r>
              <a:rPr lang="fr-FR" altLang="en-US" dirty="0" err="1">
                <a:ea typeface="ＭＳ Ｐゴシック" panose="020B0600070205080204" pitchFamily="34" charset="-128"/>
              </a:rPr>
              <a:t>fallback</a:t>
            </a:r>
            <a:r>
              <a:rPr lang="fr-FR" altLang="en-US" dirty="0">
                <a:ea typeface="ＭＳ Ｐゴシック" panose="020B0600070205080204" pitchFamily="34" charset="-128"/>
              </a:rPr>
              <a:t> if </a:t>
            </a:r>
            <a:r>
              <a:rPr lang="fr-FR" altLang="en-US" dirty="0" err="1">
                <a:ea typeface="ＭＳ Ｐゴシック" panose="020B0600070205080204" pitchFamily="34" charset="-128"/>
              </a:rPr>
              <a:t>necessary</a:t>
            </a:r>
            <a:r>
              <a:rPr lang="fr-FR" altLang="en-US" dirty="0">
                <a:ea typeface="ＭＳ Ｐゴシック" panose="020B0600070205080204" pitchFamily="34" charset="-128"/>
              </a:rPr>
              <a:t> </a:t>
            </a:r>
            <a:endParaRPr lang="en-GB" altLang="en-US" sz="1800" dirty="0"/>
          </a:p>
        </p:txBody>
      </p:sp>
      <p:sp>
        <p:nvSpPr>
          <p:cNvPr id="8195" name="Rectangle 5"/>
          <p:cNvSpPr>
            <a:spLocks noGrp="1" noChangeArrowheads="1"/>
          </p:cNvSpPr>
          <p:nvPr>
            <p:ph type="body" idx="1"/>
          </p:nvPr>
        </p:nvSpPr>
        <p:spPr>
          <a:xfrm>
            <a:off x="33337" y="1149350"/>
            <a:ext cx="9220200" cy="5237162"/>
          </a:xfrm>
        </p:spPr>
        <p:txBody>
          <a:bodyPr/>
          <a:lstStyle/>
          <a:p>
            <a:pPr marL="0" indent="0">
              <a:buClr>
                <a:srgbClr val="C00000"/>
              </a:buClr>
              <a:buNone/>
            </a:pPr>
            <a:r>
              <a:rPr lang="en-GB" altLang="en-US" sz="2000" b="1" dirty="0"/>
              <a:t>  </a:t>
            </a:r>
          </a:p>
          <a:p>
            <a:pPr>
              <a:buClr>
                <a:srgbClr val="C00000"/>
              </a:buClr>
              <a:buFont typeface="Wingdings" panose="05000000000000000000" pitchFamily="2" charset="2"/>
              <a:buChar char="q"/>
            </a:pPr>
            <a:r>
              <a:rPr lang="en-GB" altLang="en-US" sz="2800" b="1" dirty="0"/>
              <a:t>Rationale : During the upgrade of the LwM2M client, several requests and conditions are being foreseen for ease of use, in order to increase the interoperability standards in this part of the feature, it needs to be more formal and possibly precise. </a:t>
            </a:r>
          </a:p>
          <a:p>
            <a:pPr>
              <a:buClr>
                <a:srgbClr val="C00000"/>
              </a:buClr>
              <a:buFont typeface="Wingdings" panose="05000000000000000000" pitchFamily="2" charset="2"/>
              <a:buChar char="q"/>
            </a:pPr>
            <a:endParaRPr lang="en-GB" altLang="en-US" sz="2800" b="1" dirty="0"/>
          </a:p>
          <a:p>
            <a:pPr>
              <a:buClr>
                <a:srgbClr val="C00000"/>
              </a:buClr>
              <a:buFont typeface="Wingdings" panose="05000000000000000000" pitchFamily="2" charset="2"/>
              <a:buChar char="q"/>
            </a:pPr>
            <a:r>
              <a:rPr lang="en-GB" altLang="en-US" sz="2800" b="1" dirty="0"/>
              <a:t> Proposal  </a:t>
            </a:r>
            <a:r>
              <a:rPr lang="fr-FR" altLang="zh-CN" sz="2400" b="1" dirty="0"/>
              <a:t> : </a:t>
            </a:r>
            <a:r>
              <a:rPr lang="fr-FR" altLang="zh-CN" sz="2400" b="1" dirty="0" err="1"/>
              <a:t>Following</a:t>
            </a:r>
            <a:r>
              <a:rPr lang="fr-FR" altLang="zh-CN" sz="2400" b="1" dirty="0"/>
              <a:t> </a:t>
            </a:r>
            <a:r>
              <a:rPr lang="fr-FR" altLang="zh-CN" sz="2400" b="1" dirty="0" err="1"/>
              <a:t>requirements</a:t>
            </a:r>
            <a:r>
              <a:rPr lang="fr-FR" altLang="zh-CN" sz="2400" b="1" dirty="0"/>
              <a:t> to </a:t>
            </a:r>
            <a:r>
              <a:rPr lang="fr-FR" altLang="zh-CN" sz="2400" b="1" dirty="0" err="1"/>
              <a:t>be</a:t>
            </a:r>
            <a:r>
              <a:rPr lang="fr-FR" altLang="zh-CN" sz="2400" b="1" dirty="0"/>
              <a:t> </a:t>
            </a:r>
            <a:r>
              <a:rPr lang="fr-FR" altLang="zh-CN" sz="2400" b="1" dirty="0" err="1"/>
              <a:t>covered</a:t>
            </a:r>
            <a:r>
              <a:rPr lang="fr-FR" altLang="zh-CN" sz="2400" b="1" dirty="0"/>
              <a:t> in the upgrade area</a:t>
            </a:r>
          </a:p>
          <a:p>
            <a:pPr lvl="1">
              <a:buClr>
                <a:srgbClr val="C00000"/>
              </a:buClr>
              <a:buFont typeface="Wingdings" panose="05000000000000000000" pitchFamily="2" charset="2"/>
              <a:buChar char="q"/>
            </a:pPr>
            <a:r>
              <a:rPr lang="fr-FR" altLang="zh-CN" sz="1800" b="1" dirty="0" err="1"/>
              <a:t>Differntiate</a:t>
            </a:r>
            <a:r>
              <a:rPr lang="fr-FR" altLang="zh-CN" sz="1800" b="1" dirty="0"/>
              <a:t> </a:t>
            </a:r>
            <a:r>
              <a:rPr lang="fr-FR" altLang="zh-CN" sz="1800" b="1" dirty="0" err="1"/>
              <a:t>firmware</a:t>
            </a:r>
            <a:r>
              <a:rPr lang="fr-FR" altLang="zh-CN" sz="1800" b="1" dirty="0"/>
              <a:t> vs software</a:t>
            </a:r>
          </a:p>
          <a:p>
            <a:pPr lvl="1">
              <a:buClr>
                <a:srgbClr val="C00000"/>
              </a:buClr>
              <a:buFont typeface="Wingdings" panose="05000000000000000000" pitchFamily="2" charset="2"/>
              <a:buChar char="q"/>
            </a:pPr>
            <a:r>
              <a:rPr lang="fr-FR" altLang="zh-CN" sz="1800" b="1" dirty="0"/>
              <a:t>State </a:t>
            </a:r>
            <a:r>
              <a:rPr lang="fr-FR" altLang="zh-CN" sz="1800" b="1" dirty="0" err="1"/>
              <a:t>preserved</a:t>
            </a:r>
            <a:r>
              <a:rPr lang="fr-FR" altLang="zh-CN" sz="1800" b="1" dirty="0"/>
              <a:t> </a:t>
            </a:r>
            <a:r>
              <a:rPr lang="fr-FR" altLang="zh-CN" sz="1800" b="1" dirty="0" err="1"/>
              <a:t>firmware</a:t>
            </a:r>
            <a:r>
              <a:rPr lang="fr-FR" altLang="zh-CN" sz="1800" b="1" dirty="0"/>
              <a:t> upgrade</a:t>
            </a:r>
          </a:p>
          <a:p>
            <a:pPr lvl="2">
              <a:buClr>
                <a:srgbClr val="C00000"/>
              </a:buClr>
              <a:buFont typeface="Wingdings" panose="05000000000000000000" pitchFamily="2" charset="2"/>
              <a:buChar char="q"/>
            </a:pPr>
            <a:r>
              <a:rPr lang="en-US" altLang="zh-CN" sz="1600" b="1" dirty="0"/>
              <a:t>for storing the state for surviving upgrade, Appendix E1, E2, E3, E5, E6 to be safeguarded</a:t>
            </a:r>
            <a:endParaRPr lang="fr-FR" altLang="zh-CN" sz="1600" b="1" dirty="0"/>
          </a:p>
          <a:p>
            <a:pPr lvl="1">
              <a:buClr>
                <a:srgbClr val="C00000"/>
              </a:buClr>
              <a:buFont typeface="Wingdings" panose="05000000000000000000" pitchFamily="2" charset="2"/>
              <a:buChar char="q"/>
            </a:pPr>
            <a:r>
              <a:rPr lang="fr-FR" altLang="zh-CN" sz="1800" b="1" dirty="0" err="1"/>
              <a:t>reverting</a:t>
            </a:r>
            <a:r>
              <a:rPr lang="fr-FR" altLang="zh-CN" sz="1800" b="1" dirty="0"/>
              <a:t> back to </a:t>
            </a:r>
            <a:r>
              <a:rPr lang="fr-FR" altLang="zh-CN" sz="1800" b="1" dirty="0" err="1"/>
              <a:t>previous</a:t>
            </a:r>
            <a:r>
              <a:rPr lang="fr-FR" altLang="zh-CN" sz="1800" b="1" dirty="0"/>
              <a:t> </a:t>
            </a:r>
            <a:r>
              <a:rPr lang="fr-FR" altLang="zh-CN" sz="1800" b="1" dirty="0" err="1"/>
              <a:t>firmware</a:t>
            </a:r>
            <a:r>
              <a:rPr lang="fr-FR" altLang="zh-CN" sz="1800" b="1" dirty="0"/>
              <a:t>, a </a:t>
            </a:r>
            <a:r>
              <a:rPr lang="fr-FR" altLang="zh-CN" sz="1800" b="1" dirty="0" err="1"/>
              <a:t>recovery</a:t>
            </a:r>
            <a:r>
              <a:rPr lang="fr-FR" altLang="zh-CN" sz="1800" b="1" dirty="0"/>
              <a:t> </a:t>
            </a:r>
            <a:r>
              <a:rPr lang="fr-FR" altLang="zh-CN" sz="1800" b="1" dirty="0" err="1"/>
              <a:t>possibility</a:t>
            </a:r>
            <a:endParaRPr lang="fr-FR" altLang="zh-CN" sz="1800" b="1" dirty="0"/>
          </a:p>
          <a:p>
            <a:pPr lvl="2">
              <a:buClr>
                <a:srgbClr val="C00000"/>
              </a:buClr>
              <a:buFont typeface="Wingdings" panose="05000000000000000000" pitchFamily="2" charset="2"/>
              <a:buChar char="q"/>
            </a:pPr>
            <a:r>
              <a:rPr lang="fr-FR" altLang="zh-CN" sz="1600" b="1" dirty="0" err="1"/>
              <a:t>Older</a:t>
            </a:r>
            <a:r>
              <a:rPr lang="fr-FR" altLang="zh-CN" sz="1600" b="1" dirty="0"/>
              <a:t> states (of </a:t>
            </a:r>
            <a:r>
              <a:rPr lang="fr-FR" altLang="zh-CN" sz="1600" b="1" dirty="0" err="1"/>
              <a:t>previous</a:t>
            </a:r>
            <a:r>
              <a:rPr lang="fr-FR" altLang="zh-CN" sz="1600" b="1" dirty="0"/>
              <a:t> </a:t>
            </a:r>
            <a:r>
              <a:rPr lang="fr-FR" altLang="zh-CN" sz="1600" b="1" dirty="0" err="1"/>
              <a:t>requirement</a:t>
            </a:r>
            <a:r>
              <a:rPr lang="fr-FR" altLang="zh-CN" sz="1600" b="1" dirty="0"/>
              <a:t>) </a:t>
            </a:r>
            <a:r>
              <a:rPr lang="fr-FR" altLang="zh-CN" sz="1600" b="1" dirty="0" err="1"/>
              <a:t>before</a:t>
            </a:r>
            <a:r>
              <a:rPr lang="fr-FR" altLang="zh-CN" sz="1600" b="1" dirty="0"/>
              <a:t> </a:t>
            </a:r>
            <a:r>
              <a:rPr lang="fr-FR" altLang="zh-CN" sz="1600" b="1" dirty="0" err="1"/>
              <a:t>firmware</a:t>
            </a:r>
            <a:r>
              <a:rPr lang="fr-FR" altLang="zh-CN" sz="1600" b="1" dirty="0"/>
              <a:t> upgrade </a:t>
            </a:r>
            <a:r>
              <a:rPr lang="fr-FR" altLang="zh-CN" sz="1600" b="1" dirty="0" err="1"/>
              <a:t>should</a:t>
            </a:r>
            <a:r>
              <a:rPr lang="fr-FR" altLang="zh-CN" sz="1600" b="1" dirty="0"/>
              <a:t> </a:t>
            </a:r>
            <a:r>
              <a:rPr lang="fr-FR" altLang="zh-CN" sz="1600" b="1" dirty="0" err="1"/>
              <a:t>be</a:t>
            </a:r>
            <a:r>
              <a:rPr lang="fr-FR" altLang="zh-CN" sz="1600" b="1" dirty="0"/>
              <a:t> </a:t>
            </a:r>
            <a:r>
              <a:rPr lang="fr-FR" altLang="zh-CN" sz="1600" b="1" dirty="0" err="1"/>
              <a:t>retained</a:t>
            </a:r>
            <a:r>
              <a:rPr lang="fr-FR" altLang="zh-CN" sz="1600" b="1" dirty="0"/>
              <a:t> for </a:t>
            </a:r>
            <a:r>
              <a:rPr lang="fr-FR" altLang="zh-CN" sz="1600" b="1" dirty="0" err="1"/>
              <a:t>reverting</a:t>
            </a:r>
            <a:r>
              <a:rPr lang="fr-FR" altLang="zh-CN" sz="1600" b="1" dirty="0"/>
              <a:t> back to </a:t>
            </a:r>
            <a:r>
              <a:rPr lang="fr-FR" altLang="zh-CN" sz="1600" b="1" dirty="0" err="1"/>
              <a:t>older</a:t>
            </a:r>
            <a:r>
              <a:rPr lang="fr-FR" altLang="zh-CN" sz="1600" b="1" dirty="0"/>
              <a:t> </a:t>
            </a:r>
            <a:r>
              <a:rPr lang="fr-FR" altLang="zh-CN" sz="1600" b="1" dirty="0" err="1"/>
              <a:t>firmware</a:t>
            </a:r>
            <a:r>
              <a:rPr lang="fr-FR" altLang="zh-CN" sz="1600" b="1" dirty="0"/>
              <a:t> </a:t>
            </a:r>
          </a:p>
          <a:p>
            <a:pPr marL="225425" lvl="1" indent="0">
              <a:buClr>
                <a:srgbClr val="C00000"/>
              </a:buClr>
              <a:buNone/>
            </a:pPr>
            <a:endParaRPr lang="en-US" altLang="zh-CN" sz="1800" b="1" dirty="0"/>
          </a:p>
          <a:p>
            <a:pPr marL="0" indent="0">
              <a:buClr>
                <a:srgbClr val="C00000"/>
              </a:buClr>
              <a:buNone/>
            </a:pPr>
            <a:r>
              <a:rPr lang="en-US" sz="2000" dirty="0">
                <a:ea typeface="Times New Roman" panose="02020603050405020304" pitchFamily="18" charset="0"/>
                <a:cs typeface="Times New Roman" panose="02020603050405020304" pitchFamily="18" charset="0"/>
              </a:rPr>
              <a:t> </a:t>
            </a:r>
            <a:endParaRPr lang="en-GB" sz="2000" b="1"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539074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a:ea typeface="ＭＳ Ｐゴシック" panose="020B0600070205080204" pitchFamily="34" charset="-128"/>
              </a:rPr>
              <a:t>LwM2M v1.1 – </a:t>
            </a:r>
            <a:r>
              <a:rPr lang="fr-FR" altLang="en-US" dirty="0" err="1">
                <a:ea typeface="ＭＳ Ｐゴシック" panose="020B0600070205080204" pitchFamily="34" charset="-128"/>
              </a:rPr>
              <a:t>Upgrading</a:t>
            </a:r>
            <a:r>
              <a:rPr lang="fr-FR" altLang="en-US" dirty="0">
                <a:ea typeface="ＭＳ Ｐゴシック" panose="020B0600070205080204" pitchFamily="34" charset="-128"/>
              </a:rPr>
              <a:t> the client </a:t>
            </a:r>
            <a:r>
              <a:rPr lang="fr-FR" altLang="en-US" dirty="0" err="1">
                <a:ea typeface="ＭＳ Ｐゴシック" panose="020B0600070205080204" pitchFamily="34" charset="-128"/>
              </a:rPr>
              <a:t>with</a:t>
            </a:r>
            <a:r>
              <a:rPr lang="fr-FR" altLang="en-US" dirty="0">
                <a:ea typeface="ＭＳ Ｐゴシック" panose="020B0600070205080204" pitchFamily="34" charset="-128"/>
              </a:rPr>
              <a:t> settings </a:t>
            </a:r>
            <a:r>
              <a:rPr lang="fr-FR" altLang="en-US" dirty="0" err="1">
                <a:ea typeface="ＭＳ Ｐゴシック" panose="020B0600070205080204" pitchFamily="34" charset="-128"/>
              </a:rPr>
              <a:t>preserved</a:t>
            </a:r>
            <a:r>
              <a:rPr lang="fr-FR" altLang="en-US" dirty="0">
                <a:ea typeface="ＭＳ Ｐゴシック" panose="020B0600070205080204" pitchFamily="34" charset="-128"/>
              </a:rPr>
              <a:t>, </a:t>
            </a:r>
            <a:r>
              <a:rPr lang="fr-FR" altLang="en-US" dirty="0" err="1">
                <a:ea typeface="ＭＳ Ｐゴシック" panose="020B0600070205080204" pitchFamily="34" charset="-128"/>
              </a:rPr>
              <a:t>fallback</a:t>
            </a:r>
            <a:r>
              <a:rPr lang="fr-FR" altLang="en-US" dirty="0">
                <a:ea typeface="ＭＳ Ｐゴシック" panose="020B0600070205080204" pitchFamily="34" charset="-128"/>
              </a:rPr>
              <a:t> if </a:t>
            </a:r>
            <a:r>
              <a:rPr lang="fr-FR" altLang="en-US" dirty="0" err="1">
                <a:ea typeface="ＭＳ Ｐゴシック" panose="020B0600070205080204" pitchFamily="34" charset="-128"/>
              </a:rPr>
              <a:t>necessary</a:t>
            </a:r>
            <a:r>
              <a:rPr lang="fr-FR" altLang="en-US" dirty="0">
                <a:ea typeface="ＭＳ Ｐゴシック" panose="020B0600070205080204" pitchFamily="34" charset="-128"/>
              </a:rPr>
              <a:t> </a:t>
            </a:r>
            <a:endParaRPr lang="en-GB" altLang="en-US" sz="1800" dirty="0"/>
          </a:p>
        </p:txBody>
      </p:sp>
      <p:sp>
        <p:nvSpPr>
          <p:cNvPr id="8195" name="Rectangle 5"/>
          <p:cNvSpPr>
            <a:spLocks noGrp="1" noChangeArrowheads="1"/>
          </p:cNvSpPr>
          <p:nvPr>
            <p:ph type="body" idx="1"/>
          </p:nvPr>
        </p:nvSpPr>
        <p:spPr>
          <a:xfrm>
            <a:off x="33337" y="1149350"/>
            <a:ext cx="9220200" cy="5237162"/>
          </a:xfrm>
        </p:spPr>
        <p:txBody>
          <a:bodyPr/>
          <a:lstStyle/>
          <a:p>
            <a:pPr>
              <a:buClr>
                <a:srgbClr val="C00000"/>
              </a:buClr>
              <a:buFont typeface="Wingdings" panose="05000000000000000000" pitchFamily="2" charset="2"/>
              <a:buChar char="q"/>
            </a:pPr>
            <a:r>
              <a:rPr lang="fr-FR" sz="2800" b="1" dirty="0"/>
              <a:t> </a:t>
            </a:r>
            <a:r>
              <a:rPr lang="en-GB" sz="2800" b="1" dirty="0">
                <a:ea typeface="Times New Roman" panose="02020603050405020304" pitchFamily="18" charset="0"/>
                <a:cs typeface="Times New Roman" panose="02020603050405020304" pitchFamily="18" charset="0"/>
              </a:rPr>
              <a:t>Illustration  :</a:t>
            </a:r>
          </a:p>
          <a:p>
            <a:pPr marL="682625" lvl="1" indent="-457200">
              <a:buClr>
                <a:srgbClr val="C00000"/>
              </a:buClr>
              <a:buFont typeface="+mj-lt"/>
              <a:buAutoNum type="arabicPeriod"/>
            </a:pPr>
            <a:r>
              <a:rPr lang="en-GB" sz="2400" b="1" dirty="0">
                <a:ea typeface="Times New Roman" panose="02020603050405020304" pitchFamily="18" charset="0"/>
                <a:cs typeface="Times New Roman" panose="02020603050405020304" pitchFamily="18" charset="0"/>
              </a:rPr>
              <a:t>Section to elaborate on firmware vs software </a:t>
            </a:r>
          </a:p>
          <a:p>
            <a:pPr marL="682625" lvl="1" indent="-457200">
              <a:buClr>
                <a:srgbClr val="C00000"/>
              </a:buClr>
              <a:buFont typeface="+mj-lt"/>
              <a:buAutoNum type="arabicPeriod"/>
            </a:pPr>
            <a:r>
              <a:rPr lang="en-GB" sz="2400" b="1" dirty="0">
                <a:ea typeface="Times New Roman" panose="02020603050405020304" pitchFamily="18" charset="0"/>
                <a:cs typeface="Times New Roman" panose="02020603050405020304" pitchFamily="18" charset="0"/>
              </a:rPr>
              <a:t>Earlier discussions yielded a object which is survived by firmware upgrade for providing the needed functionality of preserving the states on upgrade</a:t>
            </a:r>
          </a:p>
          <a:p>
            <a:pPr marL="682625" lvl="1" indent="-457200">
              <a:buClr>
                <a:srgbClr val="C00000"/>
              </a:buClr>
              <a:buFont typeface="+mj-lt"/>
              <a:buAutoNum type="arabicPeriod"/>
            </a:pPr>
            <a:r>
              <a:rPr lang="en-GB" sz="2400" b="1" dirty="0">
                <a:ea typeface="Times New Roman" panose="02020603050405020304" pitchFamily="18" charset="0"/>
                <a:cs typeface="Times New Roman" panose="02020603050405020304" pitchFamily="18" charset="0"/>
              </a:rPr>
              <a:t>Reverting to the old firmware can be done using same object which survived the firmware upgrade procedure to store essentials for reverting back to older functionality</a:t>
            </a:r>
          </a:p>
          <a:p>
            <a:pPr lvl="1">
              <a:buClr>
                <a:srgbClr val="C00000"/>
              </a:buClr>
              <a:buFont typeface="Wingdings" panose="05000000000000000000" pitchFamily="2" charset="2"/>
              <a:buChar char="q"/>
            </a:pPr>
            <a:r>
              <a:rPr lang="en-GB" sz="2400" b="1" dirty="0">
                <a:ea typeface="Times New Roman" panose="02020603050405020304" pitchFamily="18" charset="0"/>
                <a:cs typeface="Times New Roman" panose="02020603050405020304" pitchFamily="18" charset="0"/>
              </a:rPr>
              <a:t>Bootstrap mechanisms can access the object which survives the crash</a:t>
            </a:r>
          </a:p>
          <a:p>
            <a:pPr lvl="1">
              <a:buClr>
                <a:srgbClr val="C00000"/>
              </a:buClr>
              <a:buFont typeface="Wingdings" panose="05000000000000000000" pitchFamily="2" charset="2"/>
              <a:buChar char="q"/>
            </a:pPr>
            <a:r>
              <a:rPr lang="en-GB" sz="2400" b="1" dirty="0">
                <a:ea typeface="Times New Roman" panose="02020603050405020304" pitchFamily="18" charset="0"/>
                <a:cs typeface="Times New Roman" panose="02020603050405020304" pitchFamily="18" charset="0"/>
              </a:rPr>
              <a:t>LwM2M server(s) could have access to the object though specific mechanisms to understand the presence of the object during starting handshake.</a:t>
            </a:r>
          </a:p>
          <a:p>
            <a:pPr marL="0" indent="0">
              <a:buClr>
                <a:srgbClr val="C00000"/>
              </a:buClr>
              <a:buNone/>
            </a:pPr>
            <a:endParaRPr lang="en-US" sz="2000" b="1" dirty="0">
              <a:ea typeface="Times New Roman" panose="02020603050405020304" pitchFamily="18" charset="0"/>
              <a:cs typeface="Times New Roman" panose="02020603050405020304" pitchFamily="18" charset="0"/>
            </a:endParaRPr>
          </a:p>
          <a:p>
            <a:pPr>
              <a:buClr>
                <a:srgbClr val="C00000"/>
              </a:buClr>
              <a:buFont typeface="Wingdings" panose="05000000000000000000" pitchFamily="2" charset="2"/>
              <a:buChar char="q"/>
            </a:pPr>
            <a:endParaRPr lang="en-GB" sz="2000" b="1"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206355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a:ea typeface="ＭＳ Ｐゴシック" panose="020B0600070205080204" pitchFamily="34" charset="-128"/>
              </a:rPr>
              <a:t>LwM2M v1.1 – </a:t>
            </a:r>
            <a:r>
              <a:rPr lang="fr-FR" altLang="en-US" dirty="0" err="1">
                <a:ea typeface="ＭＳ Ｐゴシック" panose="020B0600070205080204" pitchFamily="34" charset="-128"/>
              </a:rPr>
              <a:t>Upgrading</a:t>
            </a:r>
            <a:r>
              <a:rPr lang="fr-FR" altLang="en-US" dirty="0">
                <a:ea typeface="ＭＳ Ｐゴシック" panose="020B0600070205080204" pitchFamily="34" charset="-128"/>
              </a:rPr>
              <a:t> the client </a:t>
            </a:r>
            <a:r>
              <a:rPr lang="fr-FR" altLang="en-US" dirty="0" err="1">
                <a:ea typeface="ＭＳ Ｐゴシック" panose="020B0600070205080204" pitchFamily="34" charset="-128"/>
              </a:rPr>
              <a:t>with</a:t>
            </a:r>
            <a:r>
              <a:rPr lang="fr-FR" altLang="en-US" dirty="0">
                <a:ea typeface="ＭＳ Ｐゴシック" panose="020B0600070205080204" pitchFamily="34" charset="-128"/>
              </a:rPr>
              <a:t> settings </a:t>
            </a:r>
            <a:r>
              <a:rPr lang="fr-FR" altLang="en-US" dirty="0" err="1">
                <a:ea typeface="ＭＳ Ｐゴシック" panose="020B0600070205080204" pitchFamily="34" charset="-128"/>
              </a:rPr>
              <a:t>preserved</a:t>
            </a:r>
            <a:r>
              <a:rPr lang="fr-FR" altLang="en-US" dirty="0">
                <a:ea typeface="ＭＳ Ｐゴシック" panose="020B0600070205080204" pitchFamily="34" charset="-128"/>
              </a:rPr>
              <a:t>, </a:t>
            </a:r>
            <a:r>
              <a:rPr lang="fr-FR" altLang="en-US" dirty="0" err="1">
                <a:ea typeface="ＭＳ Ｐゴシック" panose="020B0600070205080204" pitchFamily="34" charset="-128"/>
              </a:rPr>
              <a:t>fallback</a:t>
            </a:r>
            <a:r>
              <a:rPr lang="fr-FR" altLang="en-US" dirty="0">
                <a:ea typeface="ＭＳ Ｐゴシック" panose="020B0600070205080204" pitchFamily="34" charset="-128"/>
              </a:rPr>
              <a:t> if </a:t>
            </a:r>
            <a:r>
              <a:rPr lang="fr-FR" altLang="en-US" dirty="0" err="1">
                <a:ea typeface="ＭＳ Ｐゴシック" panose="020B0600070205080204" pitchFamily="34" charset="-128"/>
              </a:rPr>
              <a:t>necessary</a:t>
            </a:r>
            <a:r>
              <a:rPr lang="fr-FR" altLang="en-US" dirty="0">
                <a:ea typeface="ＭＳ Ｐゴシック" panose="020B0600070205080204" pitchFamily="34" charset="-128"/>
              </a:rPr>
              <a:t> </a:t>
            </a:r>
            <a:endParaRPr lang="en-GB" altLang="en-US" sz="1800" dirty="0"/>
          </a:p>
        </p:txBody>
      </p:sp>
      <p:sp>
        <p:nvSpPr>
          <p:cNvPr id="8195" name="Rectangle 5"/>
          <p:cNvSpPr>
            <a:spLocks noGrp="1" noChangeArrowheads="1"/>
          </p:cNvSpPr>
          <p:nvPr>
            <p:ph type="body" idx="1"/>
          </p:nvPr>
        </p:nvSpPr>
        <p:spPr>
          <a:xfrm>
            <a:off x="33337" y="1149350"/>
            <a:ext cx="9220200" cy="5237162"/>
          </a:xfrm>
        </p:spPr>
        <p:txBody>
          <a:bodyPr/>
          <a:lstStyle/>
          <a:p>
            <a:pPr marL="0" indent="0">
              <a:buClr>
                <a:srgbClr val="C00000"/>
              </a:buClr>
              <a:buNone/>
            </a:pPr>
            <a:endParaRPr lang="en-US" sz="2000" b="1" dirty="0">
              <a:ea typeface="Times New Roman" panose="02020603050405020304" pitchFamily="18" charset="0"/>
              <a:cs typeface="Times New Roman" panose="02020603050405020304" pitchFamily="18" charset="0"/>
            </a:endParaRPr>
          </a:p>
          <a:p>
            <a:pPr>
              <a:buClr>
                <a:srgbClr val="C00000"/>
              </a:buClr>
              <a:buFont typeface="Wingdings" panose="05000000000000000000" pitchFamily="2" charset="2"/>
              <a:buChar char="q"/>
            </a:pPr>
            <a:r>
              <a:rPr lang="en-US" sz="2000" b="1" dirty="0">
                <a:ea typeface="Times New Roman" panose="02020603050405020304" pitchFamily="18" charset="0"/>
                <a:cs typeface="Times New Roman" panose="02020603050405020304" pitchFamily="18" charset="0"/>
              </a:rPr>
              <a:t> Impact :</a:t>
            </a:r>
          </a:p>
          <a:p>
            <a:pPr lvl="1" indent="-341313">
              <a:buClr>
                <a:srgbClr val="C00000"/>
              </a:buClr>
              <a:buFont typeface="Wingdings" panose="05000000000000000000" pitchFamily="2" charset="2"/>
              <a:buChar char="Ø"/>
            </a:pPr>
            <a:r>
              <a:rPr lang="en-GB" altLang="en-US" sz="1600" b="1" dirty="0">
                <a:solidFill>
                  <a:schemeClr val="tx2">
                    <a:lumMod val="85000"/>
                    <a:lumOff val="15000"/>
                  </a:schemeClr>
                </a:solidFill>
              </a:rPr>
              <a:t>Bootstrap Interface    </a:t>
            </a:r>
            <a:r>
              <a:rPr lang="en-GB" altLang="en-US" sz="1600" b="1" dirty="0">
                <a:solidFill>
                  <a:schemeClr val="accent5">
                    <a:lumMod val="25000"/>
                  </a:schemeClr>
                </a:solidFill>
              </a:rPr>
              <a:t>: </a:t>
            </a:r>
          </a:p>
          <a:p>
            <a:pPr lvl="1" indent="-341313">
              <a:buClr>
                <a:srgbClr val="C00000"/>
              </a:buClr>
              <a:buFont typeface="Wingdings" panose="05000000000000000000" pitchFamily="2" charset="2"/>
              <a:buChar char="Ø"/>
            </a:pPr>
            <a:r>
              <a:rPr lang="en-GB" altLang="en-US" sz="1600" b="1" dirty="0">
                <a:solidFill>
                  <a:schemeClr val="tx2">
                    <a:lumMod val="85000"/>
                    <a:lumOff val="15000"/>
                  </a:schemeClr>
                </a:solidFill>
              </a:rPr>
              <a:t>Notification Interface : </a:t>
            </a:r>
            <a:endParaRPr lang="en-GB" altLang="en-US" sz="1600" b="1" dirty="0">
              <a:solidFill>
                <a:schemeClr val="accent5">
                  <a:lumMod val="25000"/>
                </a:schemeClr>
              </a:solidFill>
            </a:endParaRPr>
          </a:p>
          <a:p>
            <a:pPr lvl="1" indent="-341313">
              <a:buClr>
                <a:srgbClr val="C00000"/>
              </a:buClr>
              <a:buFont typeface="Wingdings" panose="05000000000000000000" pitchFamily="2" charset="2"/>
              <a:buChar char="Ø"/>
            </a:pPr>
            <a:r>
              <a:rPr lang="en-GB" altLang="en-US" sz="1600" b="1" dirty="0">
                <a:solidFill>
                  <a:schemeClr val="tx2">
                    <a:lumMod val="85000"/>
                    <a:lumOff val="15000"/>
                  </a:schemeClr>
                </a:solidFill>
              </a:rPr>
              <a:t>Device Management &amp; Service Enablement </a:t>
            </a:r>
          </a:p>
          <a:p>
            <a:pPr>
              <a:buClr>
                <a:srgbClr val="C00000"/>
              </a:buClr>
              <a:buFont typeface="Wingdings" panose="05000000000000000000" pitchFamily="2" charset="2"/>
              <a:buChar char="q"/>
            </a:pPr>
            <a:endParaRPr lang="en-US" sz="2000" b="1" dirty="0">
              <a:ea typeface="Times New Roman" panose="02020603050405020304" pitchFamily="18" charset="0"/>
              <a:cs typeface="Times New Roman" panose="02020603050405020304" pitchFamily="18" charset="0"/>
            </a:endParaRPr>
          </a:p>
          <a:p>
            <a:pPr>
              <a:buClr>
                <a:srgbClr val="C00000"/>
              </a:buClr>
              <a:buFont typeface="Wingdings" panose="05000000000000000000" pitchFamily="2" charset="2"/>
              <a:buChar char="q"/>
            </a:pPr>
            <a:endParaRPr lang="en-US" sz="2000" b="1" dirty="0">
              <a:ea typeface="Times New Roman" panose="02020603050405020304" pitchFamily="18" charset="0"/>
              <a:cs typeface="Times New Roman" panose="02020603050405020304" pitchFamily="18" charset="0"/>
            </a:endParaRPr>
          </a:p>
          <a:p>
            <a:pPr>
              <a:buClr>
                <a:srgbClr val="C00000"/>
              </a:buClr>
              <a:buFont typeface="Wingdings" panose="05000000000000000000" pitchFamily="2" charset="2"/>
              <a:buChar char="q"/>
            </a:pPr>
            <a:r>
              <a:rPr lang="en-US" sz="2000" b="1" dirty="0">
                <a:ea typeface="Times New Roman" panose="02020603050405020304" pitchFamily="18" charset="0"/>
                <a:cs typeface="Times New Roman" panose="02020603050405020304" pitchFamily="18" charset="0"/>
              </a:rPr>
              <a:t> Supporters for contribution : Nokia</a:t>
            </a:r>
          </a:p>
        </p:txBody>
      </p:sp>
    </p:spTree>
    <p:extLst>
      <p:ext uri="{BB962C8B-B14F-4D97-AF65-F5344CB8AC3E}">
        <p14:creationId xmlns:p14="http://schemas.microsoft.com/office/powerpoint/2010/main" val="39090361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a:ea typeface="ＭＳ Ｐゴシック" panose="020B0600070205080204" pitchFamily="34" charset="-128"/>
              </a:rPr>
              <a:t>LwM2M v1.1 – ACL to </a:t>
            </a:r>
            <a:r>
              <a:rPr lang="fr-FR" altLang="en-US" dirty="0" err="1">
                <a:ea typeface="ＭＳ Ｐゴシック" panose="020B0600070205080204" pitchFamily="34" charset="-128"/>
              </a:rPr>
              <a:t>work</a:t>
            </a:r>
            <a:r>
              <a:rPr lang="fr-FR" altLang="en-US" dirty="0">
                <a:ea typeface="ＭＳ Ｐゴシック" panose="020B0600070205080204" pitchFamily="34" charset="-128"/>
              </a:rPr>
              <a:t> on </a:t>
            </a:r>
            <a:r>
              <a:rPr lang="fr-FR" altLang="en-US" dirty="0" err="1">
                <a:ea typeface="ＭＳ Ｐゴシック" panose="020B0600070205080204" pitchFamily="34" charset="-128"/>
              </a:rPr>
              <a:t>resource</a:t>
            </a:r>
            <a:r>
              <a:rPr lang="fr-FR" altLang="en-US" dirty="0">
                <a:ea typeface="ＭＳ Ｐゴシック" panose="020B0600070205080204" pitchFamily="34" charset="-128"/>
              </a:rPr>
              <a:t> </a:t>
            </a:r>
            <a:r>
              <a:rPr lang="fr-FR" altLang="en-US" dirty="0" err="1">
                <a:ea typeface="ＭＳ Ｐゴシック" panose="020B0600070205080204" pitchFamily="34" charset="-128"/>
              </a:rPr>
              <a:t>level</a:t>
            </a:r>
            <a:endParaRPr lang="en-GB" altLang="en-US" sz="1800" dirty="0"/>
          </a:p>
        </p:txBody>
      </p:sp>
      <p:sp>
        <p:nvSpPr>
          <p:cNvPr id="8195" name="Rectangle 5"/>
          <p:cNvSpPr>
            <a:spLocks noGrp="1" noChangeArrowheads="1"/>
          </p:cNvSpPr>
          <p:nvPr>
            <p:ph type="body" idx="1"/>
          </p:nvPr>
        </p:nvSpPr>
        <p:spPr>
          <a:xfrm>
            <a:off x="33337" y="1149350"/>
            <a:ext cx="9220200" cy="5237162"/>
          </a:xfrm>
        </p:spPr>
        <p:txBody>
          <a:bodyPr/>
          <a:lstStyle/>
          <a:p>
            <a:pPr marL="0" indent="0">
              <a:buClr>
                <a:srgbClr val="C00000"/>
              </a:buClr>
              <a:buNone/>
            </a:pPr>
            <a:endParaRPr lang="en-US" sz="2000" b="1" dirty="0">
              <a:ea typeface="Times New Roman" panose="02020603050405020304" pitchFamily="18" charset="0"/>
              <a:cs typeface="Times New Roman" panose="02020603050405020304" pitchFamily="18" charset="0"/>
            </a:endParaRPr>
          </a:p>
          <a:p>
            <a:pPr>
              <a:buClr>
                <a:srgbClr val="C00000"/>
              </a:buClr>
              <a:buFont typeface="Wingdings" panose="05000000000000000000" pitchFamily="2" charset="2"/>
              <a:buChar char="q"/>
            </a:pPr>
            <a:r>
              <a:rPr lang="en-US" sz="2000" b="1" dirty="0">
                <a:ea typeface="Times New Roman" panose="02020603050405020304" pitchFamily="18" charset="0"/>
                <a:cs typeface="Times New Roman" panose="02020603050405020304" pitchFamily="18" charset="0"/>
              </a:rPr>
              <a:t> Use Case : </a:t>
            </a:r>
            <a:r>
              <a:rPr lang="en-US" sz="2000" b="1" dirty="0">
                <a:solidFill>
                  <a:schemeClr val="tx1"/>
                </a:solidFill>
                <a:ea typeface="Times New Roman" panose="02020603050405020304" pitchFamily="18" charset="0"/>
                <a:cs typeface="Times New Roman" panose="02020603050405020304" pitchFamily="18" charset="0"/>
              </a:rPr>
              <a:t>ACL to work at resource level in order provide controls for specific resources towards one server whereas restrict the access of adjacent resources by that LwM2M server</a:t>
            </a:r>
          </a:p>
          <a:p>
            <a:pPr marL="0" indent="0">
              <a:buClr>
                <a:srgbClr val="C00000"/>
              </a:buClr>
              <a:buNone/>
            </a:pPr>
            <a:endParaRPr lang="en-US" sz="2000" b="1" dirty="0">
              <a:solidFill>
                <a:schemeClr val="tx1"/>
              </a:solidFill>
              <a:ea typeface="Times New Roman" panose="02020603050405020304" pitchFamily="18" charset="0"/>
              <a:cs typeface="Times New Roman" panose="02020603050405020304" pitchFamily="18" charset="0"/>
            </a:endParaRPr>
          </a:p>
          <a:p>
            <a:pPr>
              <a:buClr>
                <a:srgbClr val="C00000"/>
              </a:buClr>
              <a:buFont typeface="Wingdings" panose="05000000000000000000" pitchFamily="2" charset="2"/>
              <a:buChar char="q"/>
            </a:pPr>
            <a:r>
              <a:rPr lang="en-US" sz="2000" b="1" dirty="0">
                <a:ea typeface="Times New Roman" panose="02020603050405020304" pitchFamily="18" charset="0"/>
                <a:cs typeface="Times New Roman" panose="02020603050405020304" pitchFamily="18" charset="0"/>
              </a:rPr>
              <a:t> Business need : </a:t>
            </a:r>
            <a:r>
              <a:rPr lang="en-US" sz="2000" b="1" dirty="0">
                <a:solidFill>
                  <a:schemeClr val="tx1"/>
                </a:solidFill>
                <a:ea typeface="Times New Roman" panose="02020603050405020304" pitchFamily="18" charset="0"/>
                <a:cs typeface="Times New Roman" panose="02020603050405020304" pitchFamily="18" charset="0"/>
              </a:rPr>
              <a:t>Operators would like to assign resource level control for LwM2M servers to keep the access restrictions on objects for their internal and external exposure based on servers.</a:t>
            </a:r>
          </a:p>
          <a:p>
            <a:pPr marL="0" indent="0">
              <a:buClr>
                <a:srgbClr val="C00000"/>
              </a:buClr>
              <a:buNone/>
            </a:pPr>
            <a:endParaRPr lang="en-US" sz="2000" b="1" dirty="0">
              <a:ea typeface="Times New Roman" panose="02020603050405020304" pitchFamily="18" charset="0"/>
              <a:cs typeface="Times New Roman" panose="02020603050405020304" pitchFamily="18" charset="0"/>
            </a:endParaRPr>
          </a:p>
          <a:p>
            <a:pPr>
              <a:buClr>
                <a:srgbClr val="C00000"/>
              </a:buClr>
              <a:buFont typeface="Wingdings" panose="05000000000000000000" pitchFamily="2" charset="2"/>
              <a:buChar char="q"/>
            </a:pPr>
            <a:r>
              <a:rPr lang="en-US" sz="2000" b="1" dirty="0">
                <a:ea typeface="Times New Roman" panose="02020603050405020304" pitchFamily="18" charset="0"/>
                <a:cs typeface="Times New Roman" panose="02020603050405020304" pitchFamily="18" charset="0"/>
              </a:rPr>
              <a:t> Supporters for contribution : Nokia, ?</a:t>
            </a:r>
          </a:p>
        </p:txBody>
      </p:sp>
    </p:spTree>
    <p:extLst>
      <p:ext uri="{BB962C8B-B14F-4D97-AF65-F5344CB8AC3E}">
        <p14:creationId xmlns:p14="http://schemas.microsoft.com/office/powerpoint/2010/main" val="2845575736"/>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63970</TotalTime>
  <Pages>15</Pages>
  <Words>572</Words>
  <Application>Microsoft Office PowerPoint</Application>
  <PresentationFormat>Custom</PresentationFormat>
  <Paragraphs>66</Paragraphs>
  <Slides>7</Slides>
  <Notes>7</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7</vt:i4>
      </vt:variant>
    </vt:vector>
  </HeadingPairs>
  <TitlesOfParts>
    <vt:vector size="16" baseType="lpstr">
      <vt:lpstr>ＭＳ Ｐゴシック</vt:lpstr>
      <vt:lpstr>Arial</vt:lpstr>
      <vt:lpstr>Arial Narrow</vt:lpstr>
      <vt:lpstr>Courier New</vt:lpstr>
      <vt:lpstr>Tahoma</vt:lpstr>
      <vt:lpstr>Times New Roman</vt:lpstr>
      <vt:lpstr>Wingdings</vt:lpstr>
      <vt:lpstr>OMA Template</vt:lpstr>
      <vt:lpstr>Document</vt:lpstr>
      <vt:lpstr>LwM2M v1.1 – Introduce and follow 3GPP CIoT implementation </vt:lpstr>
      <vt:lpstr>LwM2M v1.1 – Introduce and follow 3GPP CIoT implementation </vt:lpstr>
      <vt:lpstr>LwM2M v1.1 – Introduce and follow 3GPP CIoT implementation </vt:lpstr>
      <vt:lpstr>LwM2M v1.1 – Upgrading the client with settings preserved, fallback if necessary </vt:lpstr>
      <vt:lpstr>LwM2M v1.1 – Upgrading the client with settings preserved, fallback if necessary </vt:lpstr>
      <vt:lpstr>LwM2M v1.1 – Upgrading the client with settings preserved, fallback if necessary </vt:lpstr>
      <vt:lpstr>LwM2M v1.1 – ACL to work on resource level</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Subramani, Padmakumar (Nokia - IN/Chennai)</cp:lastModifiedBy>
  <cp:revision>689</cp:revision>
  <cp:lastPrinted>2017-02-03T15:27:40Z</cp:lastPrinted>
  <dcterms:created xsi:type="dcterms:W3CDTF">2002-03-19T14:05:12Z</dcterms:created>
  <dcterms:modified xsi:type="dcterms:W3CDTF">2017-03-27T06:19:01Z</dcterms:modified>
</cp:coreProperties>
</file>