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7"/>
  </p:notesMasterIdLst>
  <p:handoutMasterIdLst>
    <p:handoutMasterId r:id="rId8"/>
  </p:handoutMasterIdLst>
  <p:sldIdLst>
    <p:sldId id="293" r:id="rId2"/>
    <p:sldId id="319" r:id="rId3"/>
    <p:sldId id="329" r:id="rId4"/>
    <p:sldId id="320" r:id="rId5"/>
    <p:sldId id="330" r:id="rId6"/>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DCAFF"/>
    <a:srgbClr val="330066"/>
    <a:srgbClr val="EAEAEA"/>
    <a:srgbClr val="860043"/>
    <a:srgbClr val="543800"/>
    <a:srgbClr val="660033"/>
    <a:srgbClr val="FDB5C3"/>
    <a:srgbClr val="99FFCC"/>
    <a:srgbClr val="FFCCCC"/>
    <a:srgbClr val="FEED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551" autoAdjust="0"/>
    <p:restoredTop sz="94665" autoAdjust="0"/>
  </p:normalViewPr>
  <p:slideViewPr>
    <p:cSldViewPr>
      <p:cViewPr varScale="1">
        <p:scale>
          <a:sx n="72" d="100"/>
          <a:sy n="72" d="100"/>
        </p:scale>
        <p:origin x="426" y="5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96" d="100"/>
          <a:sy n="196" d="100"/>
        </p:scale>
        <p:origin x="-1446" y="-4656"/>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1832573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2426393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1147049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1974672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12569407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58483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1851721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1748129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a:t>
            </a:r>
            <a:r>
              <a:rPr lang="en-GB" altLang="en-US" sz="1000" b="1" dirty="0" smtClean="0">
                <a:cs typeface="Times New Roman" panose="02020603050405020304" pitchFamily="18" charset="0"/>
              </a:rPr>
              <a:t>2017 </a:t>
            </a:r>
            <a:r>
              <a:rPr lang="en-GB" altLang="en-US" sz="1000" b="1" dirty="0">
                <a:cs typeface="Times New Roman" panose="02020603050405020304" pitchFamily="18" charset="0"/>
              </a:rPr>
              <a:t>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smtClean="0">
                <a:ea typeface="ＭＳ Ｐゴシック" panose="020B0600070205080204" pitchFamily="34" charset="-128"/>
              </a:rPr>
              <a:t>OMA-LWM2M-2017-0096-INP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smtClean="0">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smtClean="0">
                <a:latin typeface="Arial Narrow" panose="020B0606020202030204" pitchFamily="34" charset="0"/>
              </a:rPr>
              <a:t/>
            </a:r>
            <a:br>
              <a:rPr lang="en-US" altLang="en-US" sz="1800" b="1" smtClean="0">
                <a:latin typeface="Arial Narrow" panose="020B0606020202030204" pitchFamily="34" charset="0"/>
              </a:rPr>
            </a:br>
            <a:r>
              <a:rPr lang="en-US" altLang="en-US" sz="500" smtClean="0">
                <a:solidFill>
                  <a:srgbClr val="999999"/>
                </a:solidFill>
              </a:rPr>
              <a:t>[OMA-Template-SlideDeck-20140101-I]</a:t>
            </a:r>
            <a:endParaRPr lang="en-US" altLang="en-US" sz="1800" b="1" smtClean="0">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smtClean="0"/>
              <a:t>1st Level Bullet</a:t>
            </a:r>
          </a:p>
          <a:p>
            <a:pPr lvl="1"/>
            <a:r>
              <a:rPr lang="en-US" altLang="en-US" dirty="0" smtClean="0"/>
              <a:t>2nd Level Bullet</a:t>
            </a:r>
          </a:p>
          <a:p>
            <a:pPr lvl="2"/>
            <a:r>
              <a:rPr lang="en-US" altLang="en-US" dirty="0" smtClean="0"/>
              <a:t>3rd Level Bullet</a:t>
            </a:r>
          </a:p>
          <a:p>
            <a:pPr lvl="3"/>
            <a:r>
              <a:rPr lang="en-US" altLang="en-US" dirty="0" smtClean="0"/>
              <a:t>4th Level Bullet</a:t>
            </a:r>
          </a:p>
          <a:p>
            <a:pPr lvl="4"/>
            <a:r>
              <a:rPr lang="en-US" altLang="en-US" dirty="0" smtClean="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thierry.garnier@gemalto.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138113" y="-116821"/>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7"/>
          <p:cNvSpPr>
            <a:spLocks noChangeArrowheads="1"/>
          </p:cNvSpPr>
          <p:nvPr/>
        </p:nvSpPr>
        <p:spPr bwMode="auto">
          <a:xfrm>
            <a:off x="642938" y="1981200"/>
            <a:ext cx="83058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en-US" b="1" dirty="0">
                <a:latin typeface="Tahoma" panose="020B0604030504040204" pitchFamily="34" charset="0"/>
              </a:rPr>
              <a:t>	Submitted To:	OMA-DM</a:t>
            </a:r>
          </a:p>
          <a:p>
            <a:pPr>
              <a:lnSpc>
                <a:spcPct val="95000"/>
              </a:lnSpc>
              <a:spcAft>
                <a:spcPct val="35000"/>
              </a:spcAft>
            </a:pPr>
            <a:r>
              <a:rPr lang="en-US" altLang="en-US" b="1" dirty="0">
                <a:latin typeface="Tahoma" panose="020B0604030504040204" pitchFamily="34" charset="0"/>
              </a:rPr>
              <a:t>	Date:	</a:t>
            </a:r>
            <a:r>
              <a:rPr lang="en-US" altLang="en-US" b="1" dirty="0" smtClean="0">
                <a:latin typeface="Tahoma" panose="020B0604030504040204" pitchFamily="34" charset="0"/>
              </a:rPr>
              <a:t>2017 March 28th</a:t>
            </a: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Availability:	      Public            OMA Confidential</a:t>
            </a:r>
          </a:p>
          <a:p>
            <a:pPr>
              <a:lnSpc>
                <a:spcPct val="95000"/>
              </a:lnSpc>
              <a:spcAft>
                <a:spcPct val="35000"/>
              </a:spcAft>
            </a:pPr>
            <a:endParaRPr lang="en-US" altLang="en-US"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Contact:	Thierry GARNIER, </a:t>
            </a:r>
            <a:r>
              <a:rPr lang="en-US" altLang="en-US" b="1" dirty="0" smtClean="0">
                <a:latin typeface="Tahoma" panose="020B0604030504040204" pitchFamily="34" charset="0"/>
                <a:hlinkClick r:id="rId4"/>
              </a:rPr>
              <a:t>thierry.garnier@gemalto.com</a:t>
            </a:r>
            <a:endParaRPr lang="en-US" altLang="en-US" b="1" dirty="0" smtClean="0">
              <a:latin typeface="Tahoma" panose="020B0604030504040204" pitchFamily="34" charset="0"/>
            </a:endParaRPr>
          </a:p>
          <a:p>
            <a:pPr>
              <a:lnSpc>
                <a:spcPct val="95000"/>
              </a:lnSpc>
              <a:spcAft>
                <a:spcPct val="35000"/>
              </a:spcAft>
            </a:pPr>
            <a:r>
              <a:rPr lang="fr-FR" altLang="en-US" b="1" dirty="0">
                <a:latin typeface="Tahoma" panose="020B0604030504040204" pitchFamily="34" charset="0"/>
              </a:rPr>
              <a:t> </a:t>
            </a:r>
            <a:r>
              <a:rPr lang="fr-FR" altLang="en-US" b="1" dirty="0" smtClean="0">
                <a:latin typeface="Tahoma" panose="020B0604030504040204" pitchFamily="34" charset="0"/>
              </a:rPr>
              <a:t>                         </a:t>
            </a:r>
            <a:endParaRPr lang="en-US" altLang="en-US" sz="1800"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Source:  Gemalto N.V</a:t>
            </a:r>
          </a:p>
        </p:txBody>
      </p:sp>
      <p:sp>
        <p:nvSpPr>
          <p:cNvPr id="4100" name="Rectangle 26"/>
          <p:cNvSpPr>
            <a:spLocks noGrp="1" noChangeArrowheads="1"/>
          </p:cNvSpPr>
          <p:nvPr>
            <p:ph type="ctrTitle" idx="4294967295"/>
          </p:nvPr>
        </p:nvSpPr>
        <p:spPr>
          <a:xfrm>
            <a:off x="1366838" y="228600"/>
            <a:ext cx="7996237" cy="1549400"/>
          </a:xfrm>
          <a:noFill/>
        </p:spPr>
        <p:txBody>
          <a:bodyPr anchor="t"/>
          <a:lstStyle/>
          <a:p>
            <a:r>
              <a:rPr lang="en-US" altLang="ja-JP" sz="2800" dirty="0" smtClean="0">
                <a:ea typeface="ＭＳ Ｐゴシック" panose="020B0600070205080204" pitchFamily="34" charset="-128"/>
              </a:rPr>
              <a:t>OMA-DM-LightweightM2M-2017-0096-INP</a:t>
            </a:r>
            <a:r>
              <a:rPr lang="en-US" altLang="ja-JP" sz="2800" dirty="0" smtClean="0">
                <a:ea typeface="ＭＳ Ｐゴシック" panose="020B0600070205080204" pitchFamily="34" charset="-128"/>
              </a:rPr>
              <a:t/>
            </a:r>
            <a:br>
              <a:rPr lang="en-US" altLang="ja-JP" sz="2800" dirty="0" smtClean="0">
                <a:ea typeface="ＭＳ Ｐゴシック" panose="020B0600070205080204" pitchFamily="34" charset="-128"/>
              </a:rPr>
            </a:br>
            <a:r>
              <a:rPr lang="en-US" altLang="ja-JP" sz="2800" smtClean="0">
                <a:ea typeface="ＭＳ Ｐゴシック" panose="020B0600070205080204" pitchFamily="34" charset="-128"/>
              </a:rPr>
              <a:t/>
            </a:r>
            <a:br>
              <a:rPr lang="en-US" altLang="ja-JP" sz="2800" smtClean="0">
                <a:ea typeface="ＭＳ Ｐゴシック" panose="020B0600070205080204" pitchFamily="34" charset="-128"/>
              </a:rPr>
            </a:br>
            <a:r>
              <a:rPr lang="en-US" altLang="ja-JP" sz="2800" smtClean="0">
                <a:ea typeface="ＭＳ Ｐゴシック" panose="020B0600070205080204" pitchFamily="34" charset="-128"/>
              </a:rPr>
              <a:t>LwM2M Logging </a:t>
            </a:r>
            <a:r>
              <a:rPr lang="en-US" altLang="ja-JP" sz="2800" dirty="0" smtClean="0">
                <a:ea typeface="ＭＳ Ｐゴシック" panose="020B0600070205080204" pitchFamily="34" charset="-128"/>
              </a:rPr>
              <a:t>Event Framework </a:t>
            </a:r>
            <a:br>
              <a:rPr lang="en-US" altLang="ja-JP" sz="2800" dirty="0" smtClean="0">
                <a:ea typeface="ＭＳ Ｐゴシック" panose="020B0600070205080204" pitchFamily="34" charset="-128"/>
              </a:rPr>
            </a:br>
            <a:endParaRPr lang="en-US" altLang="en-US" sz="2800" dirty="0" smtClean="0"/>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en-US" sz="1800" b="1" dirty="0">
                <a:solidFill>
                  <a:srgbClr val="800000"/>
                </a:solidFill>
                <a:latin typeface="Tahoma" panose="020B0604030504040204" pitchFamily="34" charset="0"/>
              </a:rPr>
              <a:t>X</a:t>
            </a: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en-US" sz="1800" b="1" dirty="0">
              <a:solidFill>
                <a:srgbClr val="800000"/>
              </a:solidFill>
              <a:latin typeface="Tahoma" panose="020B0604030504040204" pitchFamily="34" charset="0"/>
            </a:endParaRPr>
          </a:p>
        </p:txBody>
      </p:sp>
      <p:sp>
        <p:nvSpPr>
          <p:cNvPr id="4103" name="Text Box 57"/>
          <p:cNvSpPr txBox="1">
            <a:spLocks noChangeArrowheads="1"/>
          </p:cNvSpPr>
          <p:nvPr/>
        </p:nvSpPr>
        <p:spPr bwMode="auto">
          <a:xfrm>
            <a:off x="1296988" y="50800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en-US" sz="900" dirty="0">
                <a:cs typeface="Times New Roman" panose="02020603050405020304" pitchFamily="18" charset="0"/>
              </a:rPr>
              <a:t>USE OF THIS DOCUMENT BY NON-OMA MEMBERS IS SUBJECT TO ALL OF THE TERMS AND CONDITIONS OF THE USE AGREEMENT (located at </a:t>
            </a:r>
            <a:r>
              <a:rPr lang="en-US" altLang="en-US" sz="900" dirty="0">
                <a:cs typeface="Times New Roman" panose="02020603050405020304" pitchFamily="18" charset="0"/>
                <a:hlinkClick r:id="rId5"/>
              </a:rPr>
              <a:t>http://www.openmobilealliance.org/UseAgreement.html</a:t>
            </a:r>
            <a:r>
              <a:rPr lang="en-US" altLang="en-US" sz="900" dirty="0">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en-US" sz="900" dirty="0">
                <a:cs typeface="Times New Roman" panose="02020603050405020304" pitchFamily="18" charset="0"/>
              </a:rPr>
              <a:t>THIS DOCUMENT IS PROVIDED ON AN "AS IS" "AS AVAILABLE" AND "WITH ALL FAULTS" BASIS.</a:t>
            </a:r>
            <a:endParaRPr lang="en-US" altLang="en-US" sz="900" dirty="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en-US" sz="900" b="1" dirty="0">
                <a:cs typeface="Times New Roman" panose="02020603050405020304" pitchFamily="18" charset="0"/>
              </a:rPr>
              <a:t>Intellectual Property Rights</a:t>
            </a:r>
          </a:p>
          <a:p>
            <a:pPr>
              <a:spcBef>
                <a:spcPct val="35000"/>
              </a:spcBef>
            </a:pPr>
            <a:r>
              <a:rPr lang="en-US" altLang="en-US" sz="900" dirty="0">
                <a:cs typeface="Times New Roman" panose="02020603050405020304" pitchFamily="18" charset="0"/>
              </a:rPr>
              <a:t>Members and their Affiliates (collectively, "Members") agree to use their reasonable </a:t>
            </a:r>
            <a:r>
              <a:rPr lang="en-US" altLang="en-US" sz="900" dirty="0" err="1">
                <a:cs typeface="Times New Roman" panose="02020603050405020304" pitchFamily="18" charset="0"/>
              </a:rPr>
              <a:t>endeavours</a:t>
            </a:r>
            <a:r>
              <a:rPr lang="en-US" altLang="en-US" sz="900">
                <a:cs typeface="Times New Roman" panose="02020603050405020304"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LwM2M </a:t>
            </a:r>
            <a:r>
              <a:rPr lang="fr-FR" altLang="en-US" dirty="0" err="1" smtClean="0">
                <a:ea typeface="ＭＳ Ｐゴシック" panose="020B0600070205080204" pitchFamily="34" charset="-128"/>
              </a:rPr>
              <a:t>Logging</a:t>
            </a:r>
            <a:r>
              <a:rPr lang="fr-FR" altLang="en-US" dirty="0" smtClean="0">
                <a:ea typeface="ＭＳ Ｐゴシック" panose="020B0600070205080204" pitchFamily="34" charset="-128"/>
              </a:rPr>
              <a:t> Event Framework</a:t>
            </a:r>
            <a:endParaRPr lang="en-GB" altLang="en-US" dirty="0" smtClean="0"/>
          </a:p>
        </p:txBody>
      </p:sp>
      <p:sp>
        <p:nvSpPr>
          <p:cNvPr id="8195" name="Rectangle 5"/>
          <p:cNvSpPr>
            <a:spLocks noGrp="1" noChangeArrowheads="1"/>
          </p:cNvSpPr>
          <p:nvPr>
            <p:ph type="body" idx="1"/>
          </p:nvPr>
        </p:nvSpPr>
        <p:spPr>
          <a:xfrm>
            <a:off x="146844" y="1073150"/>
            <a:ext cx="9067799" cy="5237162"/>
          </a:xfrm>
        </p:spPr>
        <p:txBody>
          <a:bodyPr/>
          <a:lstStyle/>
          <a:p>
            <a:pPr>
              <a:buClr>
                <a:srgbClr val="C00000"/>
              </a:buClr>
              <a:buFont typeface="Wingdings" panose="05000000000000000000" pitchFamily="2" charset="2"/>
              <a:buChar char="q"/>
            </a:pPr>
            <a:r>
              <a:rPr lang="en-GB" altLang="en-US" sz="2000" b="1" dirty="0" smtClean="0"/>
              <a:t>  Rationale :</a:t>
            </a:r>
          </a:p>
          <a:p>
            <a:pPr marL="0" indent="0">
              <a:buClr>
                <a:srgbClr val="C00000"/>
              </a:buClr>
              <a:buNone/>
            </a:pPr>
            <a:endParaRPr lang="en-GB" altLang="en-US" sz="800" b="1" dirty="0" smtClean="0"/>
          </a:p>
          <a:p>
            <a:pPr marL="463550" lvl="1" indent="-285750">
              <a:buClr>
                <a:srgbClr val="C00000"/>
              </a:buClr>
              <a:buFont typeface="Wingdings" panose="05000000000000000000" pitchFamily="2" charset="2"/>
              <a:buChar char="Ø"/>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Logging </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and </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retrieving diagnostics events is a </a:t>
            </a:r>
            <a:r>
              <a:rPr lang="en-GB" sz="1400" dirty="0" err="1"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must_to</a:t>
            </a:r>
            <a:r>
              <a:rPr lang="en-GB" sz="1400" dirty="0" err="1">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_</a:t>
            </a:r>
            <a:r>
              <a:rPr lang="en-GB" sz="1400" dirty="0" err="1"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have</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for any system,  so namely for </a:t>
            </a:r>
            <a:r>
              <a:rPr lang="en-GB" sz="1400" dirty="0" err="1"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IoT</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Systems</a:t>
            </a:r>
          </a:p>
          <a:p>
            <a:pPr marL="177800" lvl="1" indent="0">
              <a:buClr>
                <a:srgbClr val="C00000"/>
              </a:buClr>
              <a:buNone/>
            </a:pPr>
            <a:r>
              <a:rPr lang="en-GB" sz="1400" dirty="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(OMA-DM has specific MOs, oneM2M defines specific resources …)</a:t>
            </a:r>
            <a:endPar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marL="463550" lvl="1" indent="-285750">
              <a:buClr>
                <a:srgbClr val="C00000"/>
              </a:buClr>
              <a:buFont typeface="Wingdings" panose="05000000000000000000" pitchFamily="2" charset="2"/>
              <a:buChar char="Ø"/>
            </a:pPr>
            <a:endParaRPr lang="en-GB" sz="8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marL="463550" lvl="1" indent="-285750">
              <a:buClr>
                <a:srgbClr val="C00000"/>
              </a:buClr>
              <a:buFont typeface="Wingdings" panose="05000000000000000000" pitchFamily="2" charset="2"/>
              <a:buChar char="Ø"/>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In LwM2M no object implementing such capability has been defined yet (and certainly don’t need to be) </a:t>
            </a:r>
          </a:p>
          <a:p>
            <a:pPr marL="463550" lvl="1" indent="-285750">
              <a:buClr>
                <a:srgbClr val="C00000"/>
              </a:buClr>
              <a:buFont typeface="Wingdings" panose="05000000000000000000" pitchFamily="2" charset="2"/>
              <a:buChar char="Ø"/>
            </a:pPr>
            <a:endParaRPr lang="en-GB" sz="8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marL="463550" lvl="1" indent="-285750">
              <a:buClr>
                <a:srgbClr val="C00000"/>
              </a:buClr>
              <a:buFont typeface="Wingdings" panose="05000000000000000000" pitchFamily="2" charset="2"/>
              <a:buChar char="Ø"/>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Defining </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LwM2M </a:t>
            </a:r>
            <a:r>
              <a:rPr lang="en-GB" sz="1400" dirty="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O</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bjects </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for supporting Logging Diagnostics Events Data &amp; Mechanisms is at least  </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questionable </a:t>
            </a:r>
            <a:endPar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marL="225425" lvl="1" indent="0">
              <a:buClr>
                <a:srgbClr val="C00000"/>
              </a:buClr>
              <a:buNone/>
            </a:pPr>
            <a:endParaRPr lang="en-GB" altLang="en-US" sz="2000" b="1" dirty="0">
              <a:solidFill>
                <a:srgbClr val="002060"/>
              </a:solidFill>
            </a:endParaRPr>
          </a:p>
          <a:p>
            <a:pPr>
              <a:buClr>
                <a:srgbClr val="C00000"/>
              </a:buClr>
              <a:buFont typeface="Wingdings" panose="05000000000000000000" pitchFamily="2" charset="2"/>
              <a:buChar char="q"/>
            </a:pPr>
            <a:r>
              <a:rPr lang="en-GB" altLang="en-US" sz="2000" b="1" dirty="0"/>
              <a:t> </a:t>
            </a:r>
            <a:r>
              <a:rPr lang="en-GB" altLang="en-US" sz="2000" b="1" dirty="0" smtClean="0"/>
              <a:t>Basic Proposal </a:t>
            </a:r>
          </a:p>
          <a:p>
            <a:pPr>
              <a:buClr>
                <a:srgbClr val="C00000"/>
              </a:buClr>
              <a:buFont typeface="Wingdings" panose="05000000000000000000" pitchFamily="2" charset="2"/>
              <a:buChar char="q"/>
            </a:pPr>
            <a:endParaRPr lang="en-GB" altLang="en-US" sz="800" b="1" dirty="0" smtClean="0"/>
          </a:p>
          <a:p>
            <a:pPr lvl="1">
              <a:buClr>
                <a:srgbClr val="C00000"/>
              </a:buClr>
              <a:buFont typeface="Wingdings" panose="05000000000000000000" pitchFamily="2" charset="2"/>
              <a:buChar char="Ø"/>
            </a:pPr>
            <a:r>
              <a:rPr lang="en-GB" altLang="en-US" sz="1600" dirty="0" smtClean="0">
                <a:solidFill>
                  <a:srgbClr val="002060"/>
                </a:solidFill>
                <a:latin typeface="Arial" panose="020B0604020202020204" pitchFamily="34" charset="0"/>
                <a:cs typeface="Arial" panose="020B0604020202020204" pitchFamily="34" charset="0"/>
              </a:rPr>
              <a:t> </a:t>
            </a:r>
            <a:r>
              <a:rPr lang="en-GB" altLang="en-US" sz="1400" dirty="0" smtClean="0">
                <a:solidFill>
                  <a:srgbClr val="002060"/>
                </a:solidFill>
                <a:latin typeface="Arial" panose="020B0604020202020204" pitchFamily="34" charset="0"/>
                <a:cs typeface="Arial" panose="020B0604020202020204" pitchFamily="34" charset="0"/>
              </a:rPr>
              <a:t>Instead of defining specific Object for answering to the Log Events problematic,  a set of  Re-Usable Resources could be specified for addressing such a  functionality (Data type, Behaviour)</a:t>
            </a:r>
          </a:p>
          <a:p>
            <a:pPr lvl="1">
              <a:buClr>
                <a:srgbClr val="C00000"/>
              </a:buClr>
              <a:buFont typeface="Wingdings" panose="05000000000000000000" pitchFamily="2" charset="2"/>
              <a:buChar char="Ø"/>
            </a:pPr>
            <a:endParaRPr lang="en-GB" altLang="en-US" sz="800" dirty="0" smtClean="0">
              <a:solidFill>
                <a:srgbClr val="002060"/>
              </a:solidFill>
              <a:latin typeface="Arial" panose="020B0604020202020204" pitchFamily="34" charset="0"/>
              <a:cs typeface="Arial" panose="020B0604020202020204" pitchFamily="34" charset="0"/>
            </a:endParaRPr>
          </a:p>
          <a:p>
            <a:pPr lvl="1">
              <a:buClr>
                <a:srgbClr val="C00000"/>
              </a:buClr>
              <a:buFont typeface="Wingdings" panose="05000000000000000000" pitchFamily="2" charset="2"/>
              <a:buChar char="Ø"/>
            </a:pPr>
            <a:r>
              <a:rPr lang="en-GB" altLang="en-US" sz="1400" dirty="0" smtClean="0">
                <a:solidFill>
                  <a:srgbClr val="002060"/>
                </a:solidFill>
                <a:latin typeface="Arial" panose="020B0604020202020204" pitchFamily="34" charset="0"/>
                <a:cs typeface="Arial" panose="020B0604020202020204" pitchFamily="34" charset="0"/>
              </a:rPr>
              <a:t> Whatever LwM2M Object supporting that set of Reusable Resources, such an Object could potentially be turned into a specific logging events Object</a:t>
            </a:r>
          </a:p>
          <a:p>
            <a:pPr lvl="1">
              <a:buClr>
                <a:srgbClr val="C00000"/>
              </a:buClr>
              <a:buFont typeface="Wingdings" panose="05000000000000000000" pitchFamily="2" charset="2"/>
              <a:buChar char="Ø"/>
            </a:pPr>
            <a:endParaRPr lang="en-GB" altLang="en-US" sz="800" dirty="0" smtClean="0">
              <a:solidFill>
                <a:srgbClr val="002060"/>
              </a:solidFill>
              <a:latin typeface="Arial" panose="020B0604020202020204" pitchFamily="34" charset="0"/>
              <a:cs typeface="Arial" panose="020B0604020202020204" pitchFamily="34" charset="0"/>
            </a:endParaRPr>
          </a:p>
          <a:p>
            <a:pPr lvl="1">
              <a:buClr>
                <a:srgbClr val="C00000"/>
              </a:buClr>
              <a:buFont typeface="Wingdings" panose="05000000000000000000" pitchFamily="2" charset="2"/>
              <a:buChar char="Ø"/>
            </a:pPr>
            <a:r>
              <a:rPr lang="en-GB" altLang="en-US" sz="1400" dirty="0" smtClean="0">
                <a:solidFill>
                  <a:srgbClr val="002060"/>
                </a:solidFill>
                <a:latin typeface="Arial" panose="020B0604020202020204" pitchFamily="34" charset="0"/>
                <a:cs typeface="Arial" panose="020B0604020202020204" pitchFamily="34" charset="0"/>
              </a:rPr>
              <a:t> The  specified Re-Usable Resources must respect in standard a mandatory behaviour, however such a behaviour may be extended to support additional functionalities specified in the definition of the Object  hosting that set of Reusable resources.</a:t>
            </a:r>
          </a:p>
          <a:p>
            <a:pPr lvl="1">
              <a:buClr>
                <a:srgbClr val="C00000"/>
              </a:buClr>
              <a:buFont typeface="Wingdings" panose="05000000000000000000" pitchFamily="2" charset="2"/>
              <a:buChar char="Ø"/>
            </a:pPr>
            <a:r>
              <a:rPr lang="en-GB" altLang="en-US" sz="1400" dirty="0" smtClean="0">
                <a:solidFill>
                  <a:srgbClr val="002060"/>
                </a:solidFill>
                <a:latin typeface="Arial" panose="020B0604020202020204" pitchFamily="34" charset="0"/>
                <a:cs typeface="Arial" panose="020B0604020202020204" pitchFamily="34" charset="0"/>
              </a:rPr>
              <a:t> A White Paper, will explain usage of such an generic Interface (Re-usable Resources Set)  for </a:t>
            </a:r>
            <a:r>
              <a:rPr lang="en-GB" altLang="en-US" sz="1400" dirty="0" smtClean="0">
                <a:solidFill>
                  <a:srgbClr val="002060"/>
                </a:solidFill>
                <a:latin typeface="Arial" panose="020B0604020202020204" pitchFamily="34" charset="0"/>
                <a:cs typeface="Arial" panose="020B0604020202020204" pitchFamily="34" charset="0"/>
              </a:rPr>
              <a:t>defining </a:t>
            </a:r>
            <a:r>
              <a:rPr lang="en-GB" altLang="en-US" sz="1400" dirty="0" smtClean="0">
                <a:solidFill>
                  <a:srgbClr val="002060"/>
                </a:solidFill>
                <a:latin typeface="Arial" panose="020B0604020202020204" pitchFamily="34" charset="0"/>
                <a:cs typeface="Arial" panose="020B0604020202020204" pitchFamily="34" charset="0"/>
              </a:rPr>
              <a:t>specific Diagnostics &amp; Monitoring LwM2M </a:t>
            </a:r>
            <a:r>
              <a:rPr lang="en-GB" altLang="en-US" sz="1400" dirty="0" smtClean="0">
                <a:solidFill>
                  <a:srgbClr val="002060"/>
                </a:solidFill>
                <a:latin typeface="Arial" panose="020B0604020202020204" pitchFamily="34" charset="0"/>
                <a:cs typeface="Arial" panose="020B0604020202020204" pitchFamily="34" charset="0"/>
              </a:rPr>
              <a:t>Objects </a:t>
            </a:r>
            <a:r>
              <a:rPr lang="en-GB" altLang="en-US" sz="1400" dirty="0" smtClean="0">
                <a:solidFill>
                  <a:srgbClr val="002060"/>
                </a:solidFill>
                <a:latin typeface="Arial" panose="020B0604020202020204" pitchFamily="34" charset="0"/>
                <a:cs typeface="Arial" panose="020B0604020202020204" pitchFamily="34" charset="0"/>
              </a:rPr>
              <a:t>(</a:t>
            </a:r>
            <a:r>
              <a:rPr lang="en-GB" altLang="en-US" sz="1400" dirty="0" smtClean="0">
                <a:solidFill>
                  <a:srgbClr val="C00000"/>
                </a:solidFill>
                <a:latin typeface="Arial" panose="020B0604020202020204" pitchFamily="34" charset="0"/>
                <a:cs typeface="Arial" panose="020B0604020202020204" pitchFamily="34" charset="0"/>
              </a:rPr>
              <a:t>no impact on any LwM2M Enabler release)</a:t>
            </a:r>
            <a:r>
              <a:rPr lang="en-GB" altLang="en-US" sz="1400" dirty="0" smtClean="0">
                <a:solidFill>
                  <a:srgbClr val="002060"/>
                </a:solidFill>
                <a:latin typeface="Arial" panose="020B0604020202020204" pitchFamily="34" charset="0"/>
                <a:cs typeface="Arial" panose="020B0604020202020204" pitchFamily="34" charset="0"/>
              </a:rPr>
              <a:t> </a:t>
            </a:r>
          </a:p>
          <a:p>
            <a:pPr lvl="1">
              <a:buClr>
                <a:srgbClr val="C00000"/>
              </a:buClr>
              <a:buFont typeface="Wingdings" panose="05000000000000000000" pitchFamily="2" charset="2"/>
              <a:buChar char="Ø"/>
            </a:pPr>
            <a:endParaRPr lang="en-GB" altLang="en-US" sz="1400" dirty="0" smtClean="0">
              <a:solidFill>
                <a:srgbClr val="002060"/>
              </a:solidFill>
              <a:latin typeface="Arial" panose="020B0604020202020204" pitchFamily="34" charset="0"/>
              <a:cs typeface="Arial" panose="020B0604020202020204" pitchFamily="34" charset="0"/>
            </a:endParaRPr>
          </a:p>
          <a:p>
            <a:pPr lvl="1">
              <a:buClr>
                <a:srgbClr val="C00000"/>
              </a:buClr>
              <a:buFont typeface="Wingdings" panose="05000000000000000000" pitchFamily="2" charset="2"/>
              <a:buChar char="Ø"/>
            </a:pPr>
            <a:endParaRPr lang="en-GB" altLang="en-US" sz="1600" dirty="0" smtClean="0">
              <a:solidFill>
                <a:srgbClr val="002060"/>
              </a:solidFill>
              <a:latin typeface="Arial" panose="020B0604020202020204" pitchFamily="34" charset="0"/>
              <a:cs typeface="Arial" panose="020B0604020202020204" pitchFamily="34" charset="0"/>
            </a:endParaRPr>
          </a:p>
          <a:p>
            <a:pPr lvl="1">
              <a:buClr>
                <a:srgbClr val="C00000"/>
              </a:buClr>
              <a:buFont typeface="Wingdings" panose="05000000000000000000" pitchFamily="2" charset="2"/>
              <a:buChar char="Ø"/>
            </a:pPr>
            <a:endParaRPr lang="en-GB" altLang="en-US" sz="16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306388" y="973759"/>
            <a:ext cx="8961437" cy="5480050"/>
          </a:xfrm>
        </p:spPr>
        <p:txBody>
          <a:bodyPr/>
          <a:lstStyle/>
          <a:p>
            <a:pPr lvl="1" indent="-341313">
              <a:buClr>
                <a:srgbClr val="C00000"/>
              </a:buClr>
              <a:buFont typeface="Wingdings" panose="05000000000000000000" pitchFamily="2" charset="2"/>
              <a:buChar char="q"/>
            </a:pPr>
            <a:r>
              <a:rPr lang="en-GB" altLang="en-US" b="1" dirty="0" smtClean="0"/>
              <a:t> </a:t>
            </a:r>
            <a:r>
              <a:rPr lang="en-GB" altLang="en-US" sz="1600" b="1" dirty="0" smtClean="0"/>
              <a:t>Detail proposal  : OMNA (re-usable Resources) registration of a Log Event Set Interface</a:t>
            </a:r>
            <a:endParaRPr lang="en-US" altLang="en-US" dirty="0" smtClean="0"/>
          </a:p>
          <a:p>
            <a:pPr>
              <a:buFontTx/>
              <a:buNone/>
            </a:pPr>
            <a:endParaRPr lang="en-US" altLang="en-US" b="1" dirty="0" smtClean="0"/>
          </a:p>
          <a:p>
            <a:pPr>
              <a:buFontTx/>
              <a:buNone/>
            </a:pPr>
            <a:endParaRPr lang="en-GB" altLang="en-US" dirty="0" smtClean="0"/>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LwM2M </a:t>
            </a:r>
            <a:r>
              <a:rPr lang="fr-FR" altLang="en-US" dirty="0" err="1">
                <a:ea typeface="ＭＳ Ｐゴシック" panose="020B0600070205080204" pitchFamily="34" charset="-128"/>
              </a:rPr>
              <a:t>Logging</a:t>
            </a:r>
            <a:r>
              <a:rPr lang="fr-FR" altLang="en-US" dirty="0">
                <a:ea typeface="ＭＳ Ｐゴシック" panose="020B0600070205080204" pitchFamily="34" charset="-128"/>
              </a:rPr>
              <a:t> Event </a:t>
            </a:r>
            <a:r>
              <a:rPr lang="fr-FR" altLang="en-US" dirty="0" smtClean="0">
                <a:ea typeface="ＭＳ Ｐゴシック" panose="020B0600070205080204" pitchFamily="34" charset="-128"/>
              </a:rPr>
              <a:t>Framework </a:t>
            </a:r>
            <a:endParaRPr lang="en-GB" altLang="en-US" dirty="0" smtClean="0"/>
          </a:p>
        </p:txBody>
      </p:sp>
      <p:graphicFrame>
        <p:nvGraphicFramePr>
          <p:cNvPr id="2" name="Table 1"/>
          <p:cNvGraphicFramePr>
            <a:graphicFrameLocks noGrp="1"/>
          </p:cNvGraphicFramePr>
          <p:nvPr>
            <p:extLst>
              <p:ext uri="{D42A27DB-BD31-4B8C-83A1-F6EECF244321}">
                <p14:modId xmlns:p14="http://schemas.microsoft.com/office/powerpoint/2010/main" val="3251195088"/>
              </p:ext>
            </p:extLst>
          </p:nvPr>
        </p:nvGraphicFramePr>
        <p:xfrm>
          <a:off x="1404936" y="1377949"/>
          <a:ext cx="5486401" cy="5014993"/>
        </p:xfrm>
        <a:graphic>
          <a:graphicData uri="http://schemas.openxmlformats.org/drawingml/2006/table">
            <a:tbl>
              <a:tblPr firstRow="1" firstCol="1" bandRow="1">
                <a:tableStyleId>{5C22544A-7EE6-4342-B048-85BDC9FD1C3A}</a:tableStyleId>
              </a:tblPr>
              <a:tblGrid>
                <a:gridCol w="228601"/>
                <a:gridCol w="381000"/>
                <a:gridCol w="381000"/>
                <a:gridCol w="457200"/>
                <a:gridCol w="381000"/>
                <a:gridCol w="381000"/>
                <a:gridCol w="762000"/>
                <a:gridCol w="304800"/>
                <a:gridCol w="2209800"/>
              </a:tblGrid>
              <a:tr h="204650">
                <a:tc>
                  <a:txBody>
                    <a:bodyPr/>
                    <a:lstStyle/>
                    <a:p>
                      <a:pPr>
                        <a:lnSpc>
                          <a:spcPct val="107000"/>
                        </a:lnSpc>
                        <a:spcAft>
                          <a:spcPts val="0"/>
                        </a:spcAft>
                      </a:pPr>
                      <a:r>
                        <a:rPr lang="en-US" sz="600">
                          <a:effectLst/>
                        </a:rPr>
                        <a:t>ID</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Name</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Operations</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Instances</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Mandatory</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Type</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Range or Enumeration</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Units</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Description</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r>
              <a:tr h="1069217">
                <a:tc>
                  <a:txBody>
                    <a:bodyPr/>
                    <a:lstStyle/>
                    <a:p>
                      <a:pPr>
                        <a:lnSpc>
                          <a:spcPct val="107000"/>
                        </a:lnSpc>
                        <a:spcAft>
                          <a:spcPts val="0"/>
                        </a:spcAft>
                      </a:pPr>
                      <a:r>
                        <a:rPr lang="en-US" sz="600">
                          <a:effectLst/>
                        </a:rPr>
                        <a:t>4010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LogClass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R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Single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Optional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Integer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0-255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a:lnSpc>
                          <a:spcPct val="107000"/>
                        </a:lnSpc>
                        <a:spcAft>
                          <a:spcPts val="0"/>
                        </a:spcAft>
                      </a:pPr>
                      <a:r>
                        <a:rPr lang="en-US" sz="600">
                          <a:effectLst/>
                        </a:rPr>
                        <a:t>Log Event Set Interface : 1/5</a:t>
                      </a:r>
                      <a:br>
                        <a:rPr lang="en-US" sz="600">
                          <a:effectLst/>
                        </a:rPr>
                      </a:br>
                      <a:r>
                        <a:rPr lang="en-US" sz="600">
                          <a:effectLst/>
                        </a:rPr>
                        <a:t/>
                      </a:r>
                      <a:br>
                        <a:rPr lang="en-US" sz="600">
                          <a:effectLst/>
                        </a:rPr>
                      </a:br>
                      <a:r>
                        <a:rPr lang="en-US" sz="600">
                          <a:effectLst/>
                        </a:rPr>
                        <a:t>Define the Log Event Class : </a:t>
                      </a:r>
                      <a:br>
                        <a:rPr lang="en-US" sz="600">
                          <a:effectLst/>
                        </a:rPr>
                      </a:br>
                      <a:r>
                        <a:rPr lang="en-US" sz="600">
                          <a:effectLst/>
                        </a:rPr>
                        <a:t>0:generic (default) </a:t>
                      </a:r>
                      <a:endParaRPr lang="en-US" sz="700">
                        <a:effectLst/>
                      </a:endParaRPr>
                    </a:p>
                    <a:p>
                      <a:pPr>
                        <a:lnSpc>
                          <a:spcPct val="107000"/>
                        </a:lnSpc>
                        <a:spcAft>
                          <a:spcPts val="0"/>
                        </a:spcAft>
                      </a:pPr>
                      <a:r>
                        <a:rPr lang="en-US" sz="600">
                          <a:effectLst/>
                        </a:rPr>
                        <a:t>1:system </a:t>
                      </a:r>
                      <a:endParaRPr lang="en-US" sz="700">
                        <a:effectLst/>
                      </a:endParaRPr>
                    </a:p>
                    <a:p>
                      <a:pPr>
                        <a:lnSpc>
                          <a:spcPct val="107000"/>
                        </a:lnSpc>
                        <a:spcAft>
                          <a:spcPts val="0"/>
                        </a:spcAft>
                      </a:pPr>
                      <a:r>
                        <a:rPr lang="en-US" sz="600">
                          <a:effectLst/>
                        </a:rPr>
                        <a:t>2:security </a:t>
                      </a:r>
                      <a:endParaRPr lang="en-US" sz="700">
                        <a:effectLst/>
                      </a:endParaRPr>
                    </a:p>
                    <a:p>
                      <a:pPr>
                        <a:lnSpc>
                          <a:spcPct val="107000"/>
                        </a:lnSpc>
                        <a:spcAft>
                          <a:spcPts val="0"/>
                        </a:spcAft>
                      </a:pPr>
                      <a:r>
                        <a:rPr lang="en-US" sz="600">
                          <a:effectLst/>
                        </a:rPr>
                        <a:t>3:event </a:t>
                      </a:r>
                      <a:endParaRPr lang="en-US" sz="700">
                        <a:effectLst/>
                      </a:endParaRPr>
                    </a:p>
                    <a:p>
                      <a:pPr>
                        <a:lnSpc>
                          <a:spcPct val="107000"/>
                        </a:lnSpc>
                        <a:spcAft>
                          <a:spcPts val="0"/>
                        </a:spcAft>
                      </a:pPr>
                      <a:r>
                        <a:rPr lang="en-US" sz="600">
                          <a:effectLst/>
                        </a:rPr>
                        <a:t>4:trace </a:t>
                      </a:r>
                      <a:endParaRPr lang="en-US" sz="700">
                        <a:effectLst/>
                      </a:endParaRPr>
                    </a:p>
                    <a:p>
                      <a:pPr>
                        <a:lnSpc>
                          <a:spcPct val="107000"/>
                        </a:lnSpc>
                        <a:spcAft>
                          <a:spcPts val="0"/>
                        </a:spcAft>
                      </a:pPr>
                      <a:r>
                        <a:rPr lang="en-US" sz="600">
                          <a:effectLst/>
                        </a:rPr>
                        <a:t>5:panic</a:t>
                      </a:r>
                      <a:endParaRPr lang="en-US" sz="700">
                        <a:effectLst/>
                      </a:endParaRPr>
                    </a:p>
                    <a:p>
                      <a:pPr>
                        <a:lnSpc>
                          <a:spcPct val="107000"/>
                        </a:lnSpc>
                        <a:spcAft>
                          <a:spcPts val="0"/>
                        </a:spcAft>
                      </a:pPr>
                      <a:r>
                        <a:rPr lang="en-US" sz="600">
                          <a:effectLst/>
                        </a:rPr>
                        <a:t> [6-99]:rsv </a:t>
                      </a:r>
                      <a:endParaRPr lang="en-US" sz="700">
                        <a:effectLst/>
                      </a:endParaRPr>
                    </a:p>
                    <a:p>
                      <a:pPr>
                        <a:lnSpc>
                          <a:spcPct val="107000"/>
                        </a:lnSpc>
                        <a:spcAft>
                          <a:spcPts val="0"/>
                        </a:spcAft>
                      </a:pPr>
                      <a:r>
                        <a:rPr lang="en-US" sz="600">
                          <a:effectLst/>
                        </a:rPr>
                        <a:t>[100-255]:vendor specific</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r>
              <a:tr h="1188915">
                <a:tc>
                  <a:txBody>
                    <a:bodyPr/>
                    <a:lstStyle/>
                    <a:p>
                      <a:pPr>
                        <a:lnSpc>
                          <a:spcPct val="107000"/>
                        </a:lnSpc>
                        <a:spcAft>
                          <a:spcPts val="0"/>
                        </a:spcAft>
                      </a:pPr>
                      <a:r>
                        <a:rPr lang="en-US" sz="600">
                          <a:effectLst/>
                        </a:rPr>
                        <a:t>4011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LogStart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E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Single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Mandatory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a:lnSpc>
                          <a:spcPct val="107000"/>
                        </a:lnSpc>
                        <a:spcAft>
                          <a:spcPts val="0"/>
                        </a:spcAft>
                      </a:pPr>
                      <a:r>
                        <a:rPr lang="en-US" sz="600">
                          <a:effectLst/>
                        </a:rPr>
                        <a:t>Log Event Set Interface 2/5</a:t>
                      </a:r>
                      <a:br>
                        <a:rPr lang="en-US" sz="600">
                          <a:effectLst/>
                        </a:rPr>
                      </a:br>
                      <a:r>
                        <a:rPr lang="en-US" sz="600">
                          <a:effectLst/>
                        </a:rPr>
                        <a:t/>
                      </a:r>
                      <a:br>
                        <a:rPr lang="en-US" sz="600">
                          <a:effectLst/>
                        </a:rPr>
                      </a:br>
                      <a:r>
                        <a:rPr lang="en-US" sz="600">
                          <a:effectLst/>
                        </a:rPr>
                        <a:t>Actions:</a:t>
                      </a:r>
                      <a:endParaRPr lang="en-US" sz="700">
                        <a:effectLst/>
                      </a:endParaRPr>
                    </a:p>
                    <a:p>
                      <a:pPr>
                        <a:lnSpc>
                          <a:spcPct val="107000"/>
                        </a:lnSpc>
                        <a:spcAft>
                          <a:spcPts val="0"/>
                        </a:spcAft>
                      </a:pPr>
                      <a:r>
                        <a:rPr lang="en-US" sz="600">
                          <a:effectLst/>
                        </a:rPr>
                        <a:t> a) Start data collection(DC)</a:t>
                      </a:r>
                      <a:endParaRPr lang="en-US" sz="700">
                        <a:effectLst/>
                      </a:endParaRPr>
                    </a:p>
                    <a:p>
                      <a:pPr>
                        <a:lnSpc>
                          <a:spcPct val="107000"/>
                        </a:lnSpc>
                        <a:spcAft>
                          <a:spcPts val="0"/>
                        </a:spcAft>
                      </a:pPr>
                      <a:r>
                        <a:rPr lang="en-US" sz="600">
                          <a:effectLst/>
                        </a:rPr>
                        <a:t> b) LogStatus is set to "0"(running)</a:t>
                      </a:r>
                      <a:endParaRPr lang="en-US" sz="700">
                        <a:effectLst/>
                      </a:endParaRPr>
                    </a:p>
                    <a:p>
                      <a:pPr>
                        <a:lnSpc>
                          <a:spcPct val="107000"/>
                        </a:lnSpc>
                        <a:spcAft>
                          <a:spcPts val="0"/>
                        </a:spcAft>
                      </a:pPr>
                      <a:r>
                        <a:rPr lang="en-US" sz="600">
                          <a:effectLst/>
                        </a:rPr>
                        <a:t> c) DC is emptied(default) or extended according to arg'0' value </a:t>
                      </a:r>
                      <a:endParaRPr lang="en-US" sz="700">
                        <a:effectLst/>
                      </a:endParaRPr>
                    </a:p>
                    <a:p>
                      <a:pPr>
                        <a:lnSpc>
                          <a:spcPct val="107000"/>
                        </a:lnSpc>
                        <a:spcAft>
                          <a:spcPts val="0"/>
                        </a:spcAft>
                      </a:pPr>
                      <a:r>
                        <a:rPr lang="en-US" sz="600">
                          <a:effectLst/>
                        </a:rPr>
                        <a:t> d) DC Period is set according to arg'1' value</a:t>
                      </a:r>
                      <a:br>
                        <a:rPr lang="en-US" sz="600">
                          <a:effectLst/>
                        </a:rPr>
                      </a:br>
                      <a:r>
                        <a:rPr lang="en-US" sz="600">
                          <a:effectLst/>
                        </a:rPr>
                        <a:t/>
                      </a:r>
                      <a:br>
                        <a:rPr lang="en-US" sz="600">
                          <a:effectLst/>
                        </a:rPr>
                      </a:br>
                      <a:r>
                        <a:rPr lang="en-US" sz="600">
                          <a:effectLst/>
                        </a:rPr>
                        <a:t>Arguments: </a:t>
                      </a:r>
                      <a:br>
                        <a:rPr lang="en-US" sz="600">
                          <a:effectLst/>
                        </a:rPr>
                      </a:br>
                      <a:r>
                        <a:rPr lang="en-US" sz="600">
                          <a:effectLst/>
                        </a:rPr>
                        <a:t>'0': DC emptied(=0)[default] or extended(=1) </a:t>
                      </a:r>
                      <a:br>
                        <a:rPr lang="en-US" sz="600">
                          <a:effectLst/>
                        </a:rPr>
                      </a:br>
                      <a:r>
                        <a:rPr lang="en-US" sz="600">
                          <a:effectLst/>
                        </a:rPr>
                        <a:t>'1': set the DC Period (in sec): if=0 or absent[default] DC is stopped by LogStop action only.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r>
              <a:tr h="917274">
                <a:tc>
                  <a:txBody>
                    <a:bodyPr/>
                    <a:lstStyle/>
                    <a:p>
                      <a:pPr>
                        <a:lnSpc>
                          <a:spcPct val="107000"/>
                        </a:lnSpc>
                        <a:spcAft>
                          <a:spcPts val="0"/>
                        </a:spcAft>
                      </a:pPr>
                      <a:r>
                        <a:rPr lang="en-US" sz="600">
                          <a:effectLst/>
                        </a:rPr>
                        <a:t>4012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LogStop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E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Single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Mandatory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a:lnSpc>
                          <a:spcPct val="107000"/>
                        </a:lnSpc>
                        <a:spcAft>
                          <a:spcPts val="0"/>
                        </a:spcAft>
                      </a:pPr>
                      <a:r>
                        <a:rPr lang="en-US" sz="600">
                          <a:effectLst/>
                        </a:rPr>
                        <a:t>Log Event Set Interface 3/5</a:t>
                      </a:r>
                      <a:br>
                        <a:rPr lang="en-US" sz="600">
                          <a:effectLst/>
                        </a:rPr>
                      </a:br>
                      <a:r>
                        <a:rPr lang="en-US" sz="600">
                          <a:effectLst/>
                        </a:rPr>
                        <a:t/>
                      </a:r>
                      <a:br>
                        <a:rPr lang="en-US" sz="600">
                          <a:effectLst/>
                        </a:rPr>
                      </a:br>
                      <a:r>
                        <a:rPr lang="en-US" sz="600">
                          <a:effectLst/>
                        </a:rPr>
                        <a:t>Actions: </a:t>
                      </a:r>
                      <a:endParaRPr lang="en-US" sz="700">
                        <a:effectLst/>
                      </a:endParaRPr>
                    </a:p>
                    <a:p>
                      <a:pPr>
                        <a:lnSpc>
                          <a:spcPct val="107000"/>
                        </a:lnSpc>
                        <a:spcAft>
                          <a:spcPts val="0"/>
                        </a:spcAft>
                      </a:pPr>
                      <a:r>
                        <a:rPr lang="en-US" sz="600">
                          <a:effectLst/>
                        </a:rPr>
                        <a:t>a) Stop data collection(DC) </a:t>
                      </a:r>
                      <a:endParaRPr lang="en-US" sz="700">
                        <a:effectLst/>
                      </a:endParaRPr>
                    </a:p>
                    <a:p>
                      <a:pPr>
                        <a:lnSpc>
                          <a:spcPct val="107000"/>
                        </a:lnSpc>
                        <a:spcAft>
                          <a:spcPts val="0"/>
                        </a:spcAft>
                      </a:pPr>
                      <a:r>
                        <a:rPr lang="en-US" sz="600">
                          <a:effectLst/>
                        </a:rPr>
                        <a:t>b) LogStatus is set to "1"(stopped)</a:t>
                      </a:r>
                      <a:endParaRPr lang="en-US" sz="700">
                        <a:effectLst/>
                      </a:endParaRPr>
                    </a:p>
                    <a:p>
                      <a:pPr>
                        <a:lnSpc>
                          <a:spcPct val="107000"/>
                        </a:lnSpc>
                        <a:spcAft>
                          <a:spcPts val="0"/>
                        </a:spcAft>
                      </a:pPr>
                      <a:r>
                        <a:rPr lang="en-US" sz="600">
                          <a:effectLst/>
                        </a:rPr>
                        <a:t>c) DC is kept(default) or emptied according arg'0' value</a:t>
                      </a:r>
                      <a:br>
                        <a:rPr lang="en-US" sz="600">
                          <a:effectLst/>
                        </a:rPr>
                      </a:br>
                      <a:r>
                        <a:rPr lang="en-US" sz="600">
                          <a:effectLst/>
                        </a:rPr>
                        <a:t/>
                      </a:r>
                      <a:br>
                        <a:rPr lang="en-US" sz="600">
                          <a:effectLst/>
                        </a:rPr>
                      </a:br>
                      <a:r>
                        <a:rPr lang="en-US" sz="600">
                          <a:effectLst/>
                        </a:rPr>
                        <a:t>Argument:</a:t>
                      </a:r>
                      <a:br>
                        <a:rPr lang="en-US" sz="600">
                          <a:effectLst/>
                        </a:rPr>
                      </a:br>
                      <a:r>
                        <a:rPr lang="en-US" sz="600">
                          <a:effectLst/>
                        </a:rPr>
                        <a:t>'0': DC kept(=0)[default]or emptied(=1)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r>
              <a:tr h="684965">
                <a:tc>
                  <a:txBody>
                    <a:bodyPr/>
                    <a:lstStyle/>
                    <a:p>
                      <a:pPr>
                        <a:lnSpc>
                          <a:spcPct val="107000"/>
                        </a:lnSpc>
                        <a:spcAft>
                          <a:spcPts val="0"/>
                        </a:spcAft>
                      </a:pPr>
                      <a:r>
                        <a:rPr lang="en-US" sz="600">
                          <a:effectLst/>
                        </a:rPr>
                        <a:t>4013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LogStatus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R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Single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Optional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Integer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0-255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pPr>
                      <a:endParaRPr lang="en-US" sz="700" dirty="0">
                        <a:effectLst/>
                        <a:latin typeface="Calibri" panose="020F0502020204030204" pitchFamily="34" charset="0"/>
                      </a:endParaRPr>
                    </a:p>
                  </a:txBody>
                  <a:tcPr marL="6379" marR="6379" marT="6379" marB="6379"/>
                </a:tc>
                <a:tc>
                  <a:txBody>
                    <a:bodyPr/>
                    <a:lstStyle/>
                    <a:p>
                      <a:pPr>
                        <a:lnSpc>
                          <a:spcPct val="107000"/>
                        </a:lnSpc>
                        <a:spcAft>
                          <a:spcPts val="0"/>
                        </a:spcAft>
                      </a:pPr>
                      <a:r>
                        <a:rPr lang="en-US" sz="600">
                          <a:effectLst/>
                        </a:rPr>
                        <a:t>Log Event Set Interface 4/5</a:t>
                      </a:r>
                      <a:br>
                        <a:rPr lang="en-US" sz="600">
                          <a:effectLst/>
                        </a:rPr>
                      </a:br>
                      <a:r>
                        <a:rPr lang="en-US" sz="600">
                          <a:effectLst/>
                        </a:rPr>
                        <a:t/>
                      </a:r>
                      <a:br>
                        <a:rPr lang="en-US" sz="600">
                          <a:effectLst/>
                        </a:rPr>
                      </a:br>
                      <a:r>
                        <a:rPr lang="en-US" sz="600">
                          <a:effectLst/>
                        </a:rPr>
                        <a:t>Data Collection process status:</a:t>
                      </a:r>
                      <a:br>
                        <a:rPr lang="en-US" sz="600">
                          <a:effectLst/>
                        </a:rPr>
                      </a:br>
                      <a:r>
                        <a:rPr lang="en-US" sz="600">
                          <a:effectLst/>
                        </a:rPr>
                        <a:t>0 : running</a:t>
                      </a:r>
                      <a:br>
                        <a:rPr lang="en-US" sz="600">
                          <a:effectLst/>
                        </a:rPr>
                      </a:br>
                      <a:r>
                        <a:rPr lang="en-US" sz="600">
                          <a:effectLst/>
                        </a:rPr>
                        <a:t>1 : stopped</a:t>
                      </a:r>
                      <a:br>
                        <a:rPr lang="en-US" sz="600">
                          <a:effectLst/>
                        </a:rPr>
                      </a:br>
                      <a:r>
                        <a:rPr lang="en-US" sz="600">
                          <a:effectLst/>
                        </a:rPr>
                        <a:t>[2-99] : rsv</a:t>
                      </a:r>
                      <a:br>
                        <a:rPr lang="en-US" sz="600">
                          <a:effectLst/>
                        </a:rPr>
                      </a:br>
                      <a:r>
                        <a:rPr lang="en-US" sz="600">
                          <a:effectLst/>
                        </a:rPr>
                        <a:t>[100-255] : vendor specific.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r>
              <a:tr h="917274">
                <a:tc>
                  <a:txBody>
                    <a:bodyPr/>
                    <a:lstStyle/>
                    <a:p>
                      <a:pPr>
                        <a:lnSpc>
                          <a:spcPct val="107000"/>
                        </a:lnSpc>
                        <a:spcAft>
                          <a:spcPts val="0"/>
                        </a:spcAft>
                      </a:pPr>
                      <a:r>
                        <a:rPr lang="en-US" sz="600">
                          <a:effectLst/>
                        </a:rPr>
                        <a:t>4014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LogData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R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Multiple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Optional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Opaque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a:lnSpc>
                          <a:spcPct val="107000"/>
                        </a:lnSpc>
                        <a:spcAft>
                          <a:spcPts val="0"/>
                        </a:spcAft>
                      </a:pPr>
                      <a:r>
                        <a:rPr lang="en-US" sz="600" dirty="0">
                          <a:effectLst/>
                        </a:rPr>
                        <a:t>Log Event Set Interface 5/5</a:t>
                      </a:r>
                      <a:br>
                        <a:rPr lang="en-US" sz="600" dirty="0">
                          <a:effectLst/>
                        </a:rPr>
                      </a:br>
                      <a:r>
                        <a:rPr lang="en-US" sz="600" dirty="0">
                          <a:effectLst/>
                        </a:rPr>
                        <a:t/>
                      </a:r>
                      <a:br>
                        <a:rPr lang="en-US" sz="600" dirty="0">
                          <a:effectLst/>
                        </a:rPr>
                      </a:br>
                      <a:r>
                        <a:rPr lang="en-US" sz="600" dirty="0">
                          <a:effectLst/>
                        </a:rPr>
                        <a:t>Read Access on that Resource returns a serialized information. Data format is given by the 1st byte of the opaque sequence:</a:t>
                      </a:r>
                      <a:br>
                        <a:rPr lang="en-US" sz="600" dirty="0">
                          <a:effectLst/>
                        </a:rPr>
                      </a:br>
                      <a:r>
                        <a:rPr lang="en-US" sz="600" dirty="0">
                          <a:effectLst/>
                        </a:rPr>
                        <a:t>0 : OMA-LwM2M TLV format</a:t>
                      </a:r>
                      <a:br>
                        <a:rPr lang="en-US" sz="600" dirty="0">
                          <a:effectLst/>
                        </a:rPr>
                      </a:br>
                      <a:r>
                        <a:rPr lang="en-US" sz="600" dirty="0">
                          <a:effectLst/>
                        </a:rPr>
                        <a:t>1 : OMA-LwM2M JSON format</a:t>
                      </a:r>
                      <a:br>
                        <a:rPr lang="en-US" sz="600" dirty="0">
                          <a:effectLst/>
                        </a:rPr>
                      </a:br>
                      <a:r>
                        <a:rPr lang="en-US" sz="600" dirty="0">
                          <a:effectLst/>
                        </a:rPr>
                        <a:t>2 : OMA-LwM2M CBOR format</a:t>
                      </a:r>
                      <a:br>
                        <a:rPr lang="en-US" sz="600" dirty="0">
                          <a:effectLst/>
                        </a:rPr>
                      </a:br>
                      <a:r>
                        <a:rPr lang="en-US" sz="600" dirty="0">
                          <a:effectLst/>
                        </a:rPr>
                        <a:t>[3..99] reserved </a:t>
                      </a:r>
                      <a:br>
                        <a:rPr lang="en-US" sz="600" dirty="0">
                          <a:effectLst/>
                        </a:rPr>
                      </a:br>
                      <a:r>
                        <a:rPr lang="en-US" sz="600" dirty="0">
                          <a:effectLst/>
                        </a:rPr>
                        <a:t>[100..255] vendor specific </a:t>
                      </a: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r>
            </a:tbl>
          </a:graphicData>
        </a:graphic>
      </p:graphicFrame>
    </p:spTree>
    <p:extLst>
      <p:ext uri="{BB962C8B-B14F-4D97-AF65-F5344CB8AC3E}">
        <p14:creationId xmlns:p14="http://schemas.microsoft.com/office/powerpoint/2010/main" val="24305175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306388" y="973759"/>
            <a:ext cx="8961437" cy="5480050"/>
          </a:xfrm>
        </p:spPr>
        <p:txBody>
          <a:bodyPr/>
          <a:lstStyle/>
          <a:p>
            <a:pPr lvl="1" indent="-341313">
              <a:buClr>
                <a:srgbClr val="C00000"/>
              </a:buClr>
              <a:buFont typeface="Wingdings" panose="05000000000000000000" pitchFamily="2" charset="2"/>
              <a:buChar char="q"/>
            </a:pPr>
            <a:r>
              <a:rPr lang="en-GB" altLang="en-US" b="1" dirty="0" smtClean="0"/>
              <a:t> Illustration  : e.g.  </a:t>
            </a:r>
            <a:r>
              <a:rPr lang="en-GB" altLang="en-US" b="1" dirty="0"/>
              <a:t> </a:t>
            </a:r>
            <a:r>
              <a:rPr lang="en-GB" altLang="en-US" b="1" dirty="0" smtClean="0"/>
              <a:t>LwM2M Connectivity Statistics </a:t>
            </a:r>
            <a:r>
              <a:rPr lang="en-GB" altLang="en-US" b="1" dirty="0" smtClean="0"/>
              <a:t>Object </a:t>
            </a:r>
            <a:r>
              <a:rPr lang="en-GB" altLang="en-US" b="1" dirty="0" smtClean="0"/>
              <a:t>revisited  (ID:7++) </a:t>
            </a: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LwM2M </a:t>
            </a:r>
            <a:r>
              <a:rPr lang="fr-FR" altLang="en-US" dirty="0" err="1">
                <a:ea typeface="ＭＳ Ｐゴシック" panose="020B0600070205080204" pitchFamily="34" charset="-128"/>
              </a:rPr>
              <a:t>Logging</a:t>
            </a:r>
            <a:r>
              <a:rPr lang="fr-FR" altLang="en-US" dirty="0">
                <a:ea typeface="ＭＳ Ｐゴシック" panose="020B0600070205080204" pitchFamily="34" charset="-128"/>
              </a:rPr>
              <a:t> Event </a:t>
            </a:r>
            <a:r>
              <a:rPr lang="fr-FR" altLang="en-US" dirty="0" smtClean="0">
                <a:ea typeface="ＭＳ Ｐゴシック" panose="020B0600070205080204" pitchFamily="34" charset="-128"/>
              </a:rPr>
              <a:t>Framework </a:t>
            </a:r>
            <a:endParaRPr lang="en-GB" altLang="en-US" dirty="0" smtClean="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2937" y="1535045"/>
            <a:ext cx="3657600" cy="4733366"/>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1310301224"/>
              </p:ext>
            </p:extLst>
          </p:nvPr>
        </p:nvGraphicFramePr>
        <p:xfrm>
          <a:off x="4637086" y="1478719"/>
          <a:ext cx="4302920" cy="4875799"/>
        </p:xfrm>
        <a:graphic>
          <a:graphicData uri="http://schemas.openxmlformats.org/drawingml/2006/table">
            <a:tbl>
              <a:tblPr firstRow="1" firstCol="1" bandRow="1">
                <a:tableStyleId>{5C22544A-7EE6-4342-B048-85BDC9FD1C3A}</a:tableStyleId>
              </a:tblPr>
              <a:tblGrid>
                <a:gridCol w="188121"/>
                <a:gridCol w="458960"/>
                <a:gridCol w="417519"/>
                <a:gridCol w="361002"/>
                <a:gridCol w="417519"/>
                <a:gridCol w="315685"/>
                <a:gridCol w="504587"/>
                <a:gridCol w="281062"/>
                <a:gridCol w="1358465"/>
              </a:tblGrid>
              <a:tr h="194615">
                <a:tc>
                  <a:txBody>
                    <a:bodyPr/>
                    <a:lstStyle/>
                    <a:p>
                      <a:pPr>
                        <a:lnSpc>
                          <a:spcPct val="107000"/>
                        </a:lnSpc>
                        <a:spcAft>
                          <a:spcPts val="0"/>
                        </a:spcAft>
                      </a:pPr>
                      <a:r>
                        <a:rPr lang="en-US" sz="600" i="1" dirty="0">
                          <a:solidFill>
                            <a:schemeClr val="bg1">
                              <a:lumMod val="65000"/>
                            </a:schemeClr>
                          </a:solidFill>
                          <a:effectLst/>
                        </a:rPr>
                        <a:t>ID</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Name</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Operations</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Instances</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Mandatory</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Type</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Range or Enumeration</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Units</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Description</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r>
              <a:tr h="1034074">
                <a:tc>
                  <a:txBody>
                    <a:bodyPr/>
                    <a:lstStyle/>
                    <a:p>
                      <a:pPr>
                        <a:lnSpc>
                          <a:spcPct val="107000"/>
                        </a:lnSpc>
                        <a:spcAft>
                          <a:spcPts val="0"/>
                        </a:spcAft>
                      </a:pPr>
                      <a:r>
                        <a:rPr lang="en-US" sz="600" dirty="0">
                          <a:solidFill>
                            <a:schemeClr val="tx1"/>
                          </a:solidFill>
                          <a:effectLst/>
                        </a:rPr>
                        <a:t>4010 </a:t>
                      </a:r>
                      <a:endParaRPr lang="en-US" sz="8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accent1">
                        <a:lumMod val="20000"/>
                        <a:lumOff val="80000"/>
                      </a:schemeClr>
                    </a:solidFill>
                  </a:tcPr>
                </a:tc>
                <a:tc>
                  <a:txBody>
                    <a:bodyPr/>
                    <a:lstStyle/>
                    <a:p>
                      <a:pPr>
                        <a:lnSpc>
                          <a:spcPct val="107000"/>
                        </a:lnSpc>
                        <a:spcAft>
                          <a:spcPts val="0"/>
                        </a:spcAft>
                      </a:pPr>
                      <a:r>
                        <a:rPr lang="en-US" sz="600" dirty="0" err="1">
                          <a:effectLst/>
                        </a:rPr>
                        <a:t>LogClass</a:t>
                      </a:r>
                      <a:r>
                        <a:rPr lang="en-US" sz="600" dirty="0">
                          <a:effectLst/>
                        </a:rPr>
                        <a:t> </a:t>
                      </a:r>
                      <a:endParaRPr lang="en-US" sz="800" dirty="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R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Single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Optional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Integer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spcAft>
                          <a:spcPts val="1200"/>
                        </a:spcAft>
                      </a:pPr>
                      <a:r>
                        <a:rPr lang="en-US" sz="600">
                          <a:effectLst/>
                        </a:rPr>
                        <a:t>Log Event Set Interface : 1/5</a:t>
                      </a:r>
                      <a:br>
                        <a:rPr lang="en-US" sz="600">
                          <a:effectLst/>
                        </a:rPr>
                      </a:br>
                      <a:r>
                        <a:rPr lang="en-US" sz="600">
                          <a:effectLst/>
                        </a:rPr>
                        <a:t/>
                      </a:r>
                      <a:br>
                        <a:rPr lang="en-US" sz="600">
                          <a:effectLst/>
                        </a:rPr>
                      </a:br>
                      <a:r>
                        <a:rPr lang="en-US" sz="600">
                          <a:effectLst/>
                        </a:rPr>
                        <a:t>Define the Log Event Class : </a:t>
                      </a:r>
                      <a:br>
                        <a:rPr lang="en-US" sz="600">
                          <a:effectLst/>
                        </a:rPr>
                      </a:br>
                      <a:r>
                        <a:rPr lang="en-US" sz="600">
                          <a:effectLst/>
                        </a:rPr>
                        <a:t>0:generic (default) </a:t>
                      </a:r>
                      <a:br>
                        <a:rPr lang="en-US" sz="600">
                          <a:effectLst/>
                        </a:rPr>
                      </a:br>
                      <a:r>
                        <a:rPr lang="en-US" sz="600">
                          <a:effectLst/>
                        </a:rPr>
                        <a:t>1:system </a:t>
                      </a:r>
                      <a:br>
                        <a:rPr lang="en-US" sz="600">
                          <a:effectLst/>
                        </a:rPr>
                      </a:br>
                      <a:r>
                        <a:rPr lang="en-US" sz="600">
                          <a:effectLst/>
                        </a:rPr>
                        <a:t>2:security </a:t>
                      </a:r>
                      <a:br>
                        <a:rPr lang="en-US" sz="600">
                          <a:effectLst/>
                        </a:rPr>
                      </a:br>
                      <a:r>
                        <a:rPr lang="en-US" sz="600">
                          <a:effectLst/>
                        </a:rPr>
                        <a:t>3:event </a:t>
                      </a:r>
                      <a:br>
                        <a:rPr lang="en-US" sz="600">
                          <a:effectLst/>
                        </a:rPr>
                      </a:br>
                      <a:r>
                        <a:rPr lang="en-US" sz="600">
                          <a:effectLst/>
                        </a:rPr>
                        <a:t>4:trace </a:t>
                      </a:r>
                      <a:br>
                        <a:rPr lang="en-US" sz="600">
                          <a:effectLst/>
                        </a:rPr>
                      </a:br>
                      <a:r>
                        <a:rPr lang="en-US" sz="600">
                          <a:effectLst/>
                        </a:rPr>
                        <a:t>5:panic</a:t>
                      </a:r>
                      <a:br>
                        <a:rPr lang="en-US" sz="600">
                          <a:effectLst/>
                        </a:rPr>
                      </a:br>
                      <a:r>
                        <a:rPr lang="en-US" sz="600">
                          <a:effectLst/>
                        </a:rPr>
                        <a:t>[6-99]:rsv </a:t>
                      </a:r>
                      <a:br>
                        <a:rPr lang="en-US" sz="600">
                          <a:effectLst/>
                        </a:rPr>
                      </a:br>
                      <a:r>
                        <a:rPr lang="en-US" sz="600">
                          <a:effectLst/>
                        </a:rPr>
                        <a:t>[100-255]:vendor specific</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r>
              <a:tr h="1313873">
                <a:tc>
                  <a:txBody>
                    <a:bodyPr/>
                    <a:lstStyle/>
                    <a:p>
                      <a:pPr>
                        <a:lnSpc>
                          <a:spcPct val="107000"/>
                        </a:lnSpc>
                        <a:spcAft>
                          <a:spcPts val="0"/>
                        </a:spcAft>
                      </a:pPr>
                      <a:r>
                        <a:rPr lang="en-US" sz="600" dirty="0">
                          <a:solidFill>
                            <a:schemeClr val="tx1"/>
                          </a:solidFill>
                          <a:effectLst/>
                        </a:rPr>
                        <a:t>4011 </a:t>
                      </a:r>
                      <a:endParaRPr lang="en-US" sz="8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bg1"/>
                    </a:solidFill>
                  </a:tcPr>
                </a:tc>
                <a:tc>
                  <a:txBody>
                    <a:bodyPr/>
                    <a:lstStyle/>
                    <a:p>
                      <a:pPr>
                        <a:lnSpc>
                          <a:spcPct val="107000"/>
                        </a:lnSpc>
                        <a:spcAft>
                          <a:spcPts val="0"/>
                        </a:spcAft>
                      </a:pPr>
                      <a:r>
                        <a:rPr lang="en-US" sz="600" dirty="0" err="1">
                          <a:effectLst/>
                        </a:rPr>
                        <a:t>LogStart</a:t>
                      </a:r>
                      <a:r>
                        <a:rPr lang="en-US" sz="600" dirty="0">
                          <a:effectLst/>
                        </a:rPr>
                        <a:t> </a:t>
                      </a:r>
                      <a:endParaRPr lang="en-US" sz="800" dirty="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accent1">
                        <a:lumMod val="20000"/>
                        <a:lumOff val="80000"/>
                      </a:schemeClr>
                    </a:solidFill>
                  </a:tcPr>
                </a:tc>
                <a:tc>
                  <a:txBody>
                    <a:bodyPr/>
                    <a:lstStyle/>
                    <a:p>
                      <a:pPr>
                        <a:lnSpc>
                          <a:spcPct val="107000"/>
                        </a:lnSpc>
                        <a:spcAft>
                          <a:spcPts val="0"/>
                        </a:spcAft>
                      </a:pPr>
                      <a:r>
                        <a:rPr lang="en-US" sz="600" dirty="0">
                          <a:effectLst/>
                        </a:rPr>
                        <a:t>E </a:t>
                      </a:r>
                      <a:endParaRPr lang="en-US" sz="800" dirty="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accent1">
                        <a:lumMod val="20000"/>
                        <a:lumOff val="80000"/>
                      </a:schemeClr>
                    </a:solidFill>
                  </a:tcPr>
                </a:tc>
                <a:tc>
                  <a:txBody>
                    <a:bodyPr/>
                    <a:lstStyle/>
                    <a:p>
                      <a:pPr>
                        <a:lnSpc>
                          <a:spcPct val="107000"/>
                        </a:lnSpc>
                        <a:spcAft>
                          <a:spcPts val="0"/>
                        </a:spcAft>
                      </a:pPr>
                      <a:r>
                        <a:rPr lang="en-US" sz="600" dirty="0">
                          <a:effectLst/>
                        </a:rPr>
                        <a:t>Single </a:t>
                      </a:r>
                      <a:endParaRPr lang="en-US" sz="800" dirty="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accent1">
                        <a:lumMod val="20000"/>
                        <a:lumOff val="80000"/>
                      </a:schemeClr>
                    </a:solidFill>
                  </a:tcPr>
                </a:tc>
                <a:tc>
                  <a:txBody>
                    <a:bodyPr/>
                    <a:lstStyle/>
                    <a:p>
                      <a:pPr>
                        <a:lnSpc>
                          <a:spcPct val="107000"/>
                        </a:lnSpc>
                        <a:spcAft>
                          <a:spcPts val="0"/>
                        </a:spcAft>
                      </a:pPr>
                      <a:r>
                        <a:rPr lang="en-US" sz="600" dirty="0">
                          <a:effectLst/>
                        </a:rPr>
                        <a:t>Mandatory </a:t>
                      </a:r>
                      <a:endParaRPr lang="en-US" sz="800" dirty="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accent1">
                        <a:lumMod val="20000"/>
                        <a:lumOff val="80000"/>
                      </a:schemeClr>
                    </a:solidFill>
                  </a:tcPr>
                </a:tc>
                <a:tc>
                  <a:txBody>
                    <a:bodyPr/>
                    <a:lstStyle/>
                    <a:p>
                      <a:pPr>
                        <a:lnSpc>
                          <a:spcPct val="107000"/>
                        </a:lnSpc>
                      </a:pPr>
                      <a:endParaRPr lang="en-US" sz="800" dirty="0">
                        <a:effectLst/>
                        <a:latin typeface="Calibri" panose="020F0502020204030204" pitchFamily="34" charset="0"/>
                      </a:endParaRPr>
                    </a:p>
                  </a:txBody>
                  <a:tcPr marL="6748" marR="6748" marT="6748" marB="6748">
                    <a:solidFill>
                      <a:schemeClr val="accent1">
                        <a:lumMod val="20000"/>
                        <a:lumOff val="80000"/>
                      </a:schemeClr>
                    </a:solidFill>
                  </a:tcPr>
                </a:tc>
                <a:tc>
                  <a:txBody>
                    <a:bodyPr/>
                    <a:lstStyle/>
                    <a:p>
                      <a:pPr>
                        <a:lnSpc>
                          <a:spcPct val="107000"/>
                        </a:lnSpc>
                      </a:pPr>
                      <a:endParaRPr lang="en-US" sz="800" dirty="0">
                        <a:effectLst/>
                        <a:latin typeface="Calibri" panose="020F0502020204030204" pitchFamily="34" charset="0"/>
                      </a:endParaRPr>
                    </a:p>
                  </a:txBody>
                  <a:tcPr marL="6748" marR="6748" marT="6748" marB="6748">
                    <a:solidFill>
                      <a:schemeClr val="accent1">
                        <a:lumMod val="20000"/>
                        <a:lumOff val="80000"/>
                      </a:schemeClr>
                    </a:solidFill>
                  </a:tcPr>
                </a:tc>
                <a:tc>
                  <a:txBody>
                    <a:bodyPr/>
                    <a:lstStyle/>
                    <a:p>
                      <a:pPr>
                        <a:lnSpc>
                          <a:spcPct val="107000"/>
                        </a:lnSpc>
                      </a:pPr>
                      <a:endParaRPr lang="en-US" sz="800" dirty="0">
                        <a:effectLst/>
                        <a:latin typeface="Calibri" panose="020F0502020204030204" pitchFamily="34" charset="0"/>
                      </a:endParaRPr>
                    </a:p>
                  </a:txBody>
                  <a:tcPr marL="6748" marR="6748" marT="6748" marB="6748">
                    <a:solidFill>
                      <a:schemeClr val="accent1">
                        <a:lumMod val="20000"/>
                        <a:lumOff val="80000"/>
                      </a:schemeClr>
                    </a:solidFill>
                  </a:tcPr>
                </a:tc>
                <a:tc>
                  <a:txBody>
                    <a:bodyPr/>
                    <a:lstStyle/>
                    <a:p>
                      <a:pPr>
                        <a:lnSpc>
                          <a:spcPct val="107000"/>
                        </a:lnSpc>
                        <a:spcAft>
                          <a:spcPts val="1200"/>
                        </a:spcAft>
                      </a:pPr>
                      <a:r>
                        <a:rPr lang="en-US" sz="600" dirty="0">
                          <a:effectLst/>
                        </a:rPr>
                        <a:t>Log Event Set Interface 2/5</a:t>
                      </a:r>
                      <a:br>
                        <a:rPr lang="en-US" sz="600" dirty="0">
                          <a:effectLst/>
                        </a:rPr>
                      </a:br>
                      <a:r>
                        <a:rPr lang="en-US" sz="600" dirty="0">
                          <a:effectLst/>
                        </a:rPr>
                        <a:t/>
                      </a:r>
                      <a:br>
                        <a:rPr lang="en-US" sz="600" dirty="0">
                          <a:effectLst/>
                        </a:rPr>
                      </a:br>
                      <a:r>
                        <a:rPr lang="en-US" sz="600" dirty="0">
                          <a:effectLst/>
                        </a:rPr>
                        <a:t>Actions:</a:t>
                      </a:r>
                      <a:br>
                        <a:rPr lang="en-US" sz="600" dirty="0">
                          <a:effectLst/>
                        </a:rPr>
                      </a:br>
                      <a:r>
                        <a:rPr lang="en-US" sz="600" dirty="0">
                          <a:effectLst/>
                        </a:rPr>
                        <a:t>a) Start data collection(DC)</a:t>
                      </a:r>
                      <a:br>
                        <a:rPr lang="en-US" sz="600" dirty="0">
                          <a:effectLst/>
                        </a:rPr>
                      </a:br>
                      <a:r>
                        <a:rPr lang="en-US" sz="600" dirty="0">
                          <a:effectLst/>
                        </a:rPr>
                        <a:t>b) </a:t>
                      </a:r>
                      <a:r>
                        <a:rPr lang="en-US" sz="600" dirty="0" err="1">
                          <a:effectLst/>
                        </a:rPr>
                        <a:t>LogStatus</a:t>
                      </a:r>
                      <a:r>
                        <a:rPr lang="en-US" sz="600" dirty="0">
                          <a:effectLst/>
                        </a:rPr>
                        <a:t> is set to "0"(running)</a:t>
                      </a:r>
                      <a:br>
                        <a:rPr lang="en-US" sz="600" dirty="0">
                          <a:effectLst/>
                        </a:rPr>
                      </a:br>
                      <a:r>
                        <a:rPr lang="en-US" sz="600" dirty="0">
                          <a:effectLst/>
                        </a:rPr>
                        <a:t>c) DC is emptied(default)</a:t>
                      </a:r>
                      <a:br>
                        <a:rPr lang="en-US" sz="600" dirty="0">
                          <a:effectLst/>
                        </a:rPr>
                      </a:br>
                      <a:r>
                        <a:rPr lang="en-US" sz="600" dirty="0" err="1">
                          <a:effectLst/>
                        </a:rPr>
                        <a:t>Specific:Reset</a:t>
                      </a:r>
                      <a:r>
                        <a:rPr lang="en-US" sz="600" dirty="0">
                          <a:effectLst/>
                        </a:rPr>
                        <a:t> to 0 of resources 0-5 </a:t>
                      </a:r>
                      <a:br>
                        <a:rPr lang="en-US" sz="600" dirty="0">
                          <a:effectLst/>
                        </a:rPr>
                      </a:br>
                      <a:r>
                        <a:rPr lang="en-US" sz="600" dirty="0">
                          <a:effectLst/>
                        </a:rPr>
                        <a:t>d) DC Period is set according to arg'1' value</a:t>
                      </a:r>
                      <a:br>
                        <a:rPr lang="en-US" sz="600" dirty="0">
                          <a:effectLst/>
                        </a:rPr>
                      </a:br>
                      <a:r>
                        <a:rPr lang="en-US" sz="600" dirty="0">
                          <a:effectLst/>
                        </a:rPr>
                        <a:t/>
                      </a:r>
                      <a:br>
                        <a:rPr lang="en-US" sz="600" dirty="0">
                          <a:effectLst/>
                        </a:rPr>
                      </a:br>
                      <a:r>
                        <a:rPr lang="en-US" sz="600" dirty="0">
                          <a:effectLst/>
                        </a:rPr>
                        <a:t>Arguments: </a:t>
                      </a:r>
                      <a:br>
                        <a:rPr lang="en-US" sz="600" dirty="0">
                          <a:effectLst/>
                        </a:rPr>
                      </a:br>
                      <a:r>
                        <a:rPr lang="en-US" sz="600" dirty="0">
                          <a:effectLst/>
                        </a:rPr>
                        <a:t>'0': none [default] </a:t>
                      </a:r>
                      <a:br>
                        <a:rPr lang="en-US" sz="600" dirty="0">
                          <a:effectLst/>
                        </a:rPr>
                      </a:br>
                      <a:r>
                        <a:rPr lang="en-US" sz="600" dirty="0">
                          <a:effectLst/>
                        </a:rPr>
                        <a:t>'1': set the DC Period (in sec): if=0 or absent[default] DC is stopped by </a:t>
                      </a:r>
                      <a:r>
                        <a:rPr lang="en-US" sz="600" dirty="0" err="1">
                          <a:effectLst/>
                        </a:rPr>
                        <a:t>LogStop</a:t>
                      </a:r>
                      <a:r>
                        <a:rPr lang="en-US" sz="600" dirty="0">
                          <a:effectLst/>
                        </a:rPr>
                        <a:t> action only. </a:t>
                      </a:r>
                      <a:endParaRPr lang="en-US" sz="800" dirty="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accent1">
                        <a:lumMod val="20000"/>
                        <a:lumOff val="80000"/>
                      </a:schemeClr>
                    </a:solidFill>
                  </a:tcPr>
                </a:tc>
              </a:tr>
              <a:tr h="847541">
                <a:tc>
                  <a:txBody>
                    <a:bodyPr/>
                    <a:lstStyle/>
                    <a:p>
                      <a:pPr>
                        <a:lnSpc>
                          <a:spcPct val="107000"/>
                        </a:lnSpc>
                        <a:spcAft>
                          <a:spcPts val="0"/>
                        </a:spcAft>
                      </a:pPr>
                      <a:r>
                        <a:rPr lang="en-US" sz="600" dirty="0">
                          <a:solidFill>
                            <a:schemeClr val="tx1"/>
                          </a:solidFill>
                          <a:effectLst/>
                        </a:rPr>
                        <a:t>4012 </a:t>
                      </a:r>
                      <a:endParaRPr lang="en-US" sz="8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bg1"/>
                    </a:solidFill>
                  </a:tcPr>
                </a:tc>
                <a:tc>
                  <a:txBody>
                    <a:bodyPr/>
                    <a:lstStyle/>
                    <a:p>
                      <a:pPr>
                        <a:lnSpc>
                          <a:spcPct val="107000"/>
                        </a:lnSpc>
                        <a:spcAft>
                          <a:spcPts val="0"/>
                        </a:spcAft>
                      </a:pPr>
                      <a:r>
                        <a:rPr lang="en-US" sz="600">
                          <a:effectLst/>
                        </a:rPr>
                        <a:t>LogStop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E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Single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Mandatory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pPr>
                      <a:endParaRPr lang="en-US" sz="800" dirty="0">
                        <a:effectLst/>
                        <a:latin typeface="Calibri" panose="020F0502020204030204" pitchFamily="34"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spcAft>
                          <a:spcPts val="1200"/>
                        </a:spcAft>
                      </a:pPr>
                      <a:r>
                        <a:rPr lang="en-US" sz="600">
                          <a:effectLst/>
                        </a:rPr>
                        <a:t>Log Event Set Interface 3/5</a:t>
                      </a:r>
                      <a:br>
                        <a:rPr lang="en-US" sz="600">
                          <a:effectLst/>
                        </a:rPr>
                      </a:br>
                      <a:r>
                        <a:rPr lang="en-US" sz="600">
                          <a:effectLst/>
                        </a:rPr>
                        <a:t/>
                      </a:r>
                      <a:br>
                        <a:rPr lang="en-US" sz="600">
                          <a:effectLst/>
                        </a:rPr>
                      </a:br>
                      <a:r>
                        <a:rPr lang="en-US" sz="600">
                          <a:effectLst/>
                        </a:rPr>
                        <a:t>Actions: </a:t>
                      </a:r>
                      <a:br>
                        <a:rPr lang="en-US" sz="600">
                          <a:effectLst/>
                        </a:rPr>
                      </a:br>
                      <a:r>
                        <a:rPr lang="en-US" sz="600">
                          <a:effectLst/>
                        </a:rPr>
                        <a:t>a) Stop data collection(DC) </a:t>
                      </a:r>
                      <a:br>
                        <a:rPr lang="en-US" sz="600">
                          <a:effectLst/>
                        </a:rPr>
                      </a:br>
                      <a:r>
                        <a:rPr lang="en-US" sz="600">
                          <a:effectLst/>
                        </a:rPr>
                        <a:t>b) LogStatus is set to "1"(stopped)</a:t>
                      </a:r>
                      <a:br>
                        <a:rPr lang="en-US" sz="600">
                          <a:effectLst/>
                        </a:rPr>
                      </a:br>
                      <a:r>
                        <a:rPr lang="en-US" sz="600">
                          <a:effectLst/>
                        </a:rPr>
                        <a:t>c) DC is kept(default)</a:t>
                      </a:r>
                      <a:br>
                        <a:rPr lang="en-US" sz="600">
                          <a:effectLst/>
                        </a:rPr>
                      </a:br>
                      <a:r>
                        <a:rPr lang="en-US" sz="600">
                          <a:effectLst/>
                        </a:rPr>
                        <a:t/>
                      </a:r>
                      <a:br>
                        <a:rPr lang="en-US" sz="600">
                          <a:effectLst/>
                        </a:rPr>
                      </a:br>
                      <a:r>
                        <a:rPr lang="en-US" sz="600">
                          <a:effectLst/>
                        </a:rPr>
                        <a:t>Argument:</a:t>
                      </a:r>
                      <a:br>
                        <a:rPr lang="en-US" sz="600">
                          <a:effectLst/>
                        </a:rPr>
                      </a:br>
                      <a:r>
                        <a:rPr lang="en-US" sz="600">
                          <a:effectLst/>
                        </a:rPr>
                        <a:t>'0': none [default]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r>
              <a:tr h="474475">
                <a:tc>
                  <a:txBody>
                    <a:bodyPr/>
                    <a:lstStyle/>
                    <a:p>
                      <a:pPr>
                        <a:lnSpc>
                          <a:spcPct val="107000"/>
                        </a:lnSpc>
                        <a:spcAft>
                          <a:spcPts val="0"/>
                        </a:spcAft>
                      </a:pPr>
                      <a:r>
                        <a:rPr lang="en-US" sz="600" dirty="0">
                          <a:solidFill>
                            <a:schemeClr val="tx1"/>
                          </a:solidFill>
                          <a:effectLst/>
                        </a:rPr>
                        <a:t>4013 </a:t>
                      </a:r>
                      <a:endParaRPr lang="en-US" sz="8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bg1"/>
                    </a:solidFill>
                  </a:tcPr>
                </a:tc>
                <a:tc>
                  <a:txBody>
                    <a:bodyPr/>
                    <a:lstStyle/>
                    <a:p>
                      <a:pPr>
                        <a:lnSpc>
                          <a:spcPct val="107000"/>
                        </a:lnSpc>
                        <a:spcAft>
                          <a:spcPts val="0"/>
                        </a:spcAft>
                      </a:pPr>
                      <a:r>
                        <a:rPr lang="en-US" sz="600">
                          <a:effectLst/>
                        </a:rPr>
                        <a:t>LogStatus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R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Single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Mandatory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Integer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spcAft>
                          <a:spcPts val="1200"/>
                        </a:spcAft>
                      </a:pPr>
                      <a:r>
                        <a:rPr lang="en-US" sz="600">
                          <a:effectLst/>
                        </a:rPr>
                        <a:t>Log Event Set Interface 4/5</a:t>
                      </a:r>
                      <a:br>
                        <a:rPr lang="en-US" sz="600">
                          <a:effectLst/>
                        </a:rPr>
                      </a:br>
                      <a:r>
                        <a:rPr lang="en-US" sz="600">
                          <a:effectLst/>
                        </a:rPr>
                        <a:t/>
                      </a:r>
                      <a:br>
                        <a:rPr lang="en-US" sz="600">
                          <a:effectLst/>
                        </a:rPr>
                      </a:br>
                      <a:r>
                        <a:rPr lang="en-US" sz="600">
                          <a:effectLst/>
                        </a:rPr>
                        <a:t>Data Collection process status:</a:t>
                      </a:r>
                      <a:br>
                        <a:rPr lang="en-US" sz="600">
                          <a:effectLst/>
                        </a:rPr>
                      </a:br>
                      <a:r>
                        <a:rPr lang="en-US" sz="600">
                          <a:effectLst/>
                        </a:rPr>
                        <a:t>0 : running</a:t>
                      </a:r>
                      <a:br>
                        <a:rPr lang="en-US" sz="600">
                          <a:effectLst/>
                        </a:rPr>
                      </a:br>
                      <a:r>
                        <a:rPr lang="en-US" sz="600">
                          <a:effectLst/>
                        </a:rPr>
                        <a:t>1 : stopped</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r>
              <a:tr h="754274">
                <a:tc>
                  <a:txBody>
                    <a:bodyPr/>
                    <a:lstStyle/>
                    <a:p>
                      <a:pPr>
                        <a:lnSpc>
                          <a:spcPct val="107000"/>
                        </a:lnSpc>
                        <a:spcAft>
                          <a:spcPts val="0"/>
                        </a:spcAft>
                      </a:pPr>
                      <a:r>
                        <a:rPr lang="en-US" sz="600" dirty="0">
                          <a:solidFill>
                            <a:schemeClr val="tx1"/>
                          </a:solidFill>
                          <a:effectLst/>
                        </a:rPr>
                        <a:t>4014 </a:t>
                      </a:r>
                      <a:endParaRPr lang="en-US" sz="8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bg1"/>
                    </a:solidFill>
                  </a:tcPr>
                </a:tc>
                <a:tc>
                  <a:txBody>
                    <a:bodyPr/>
                    <a:lstStyle/>
                    <a:p>
                      <a:pPr>
                        <a:lnSpc>
                          <a:spcPct val="107000"/>
                        </a:lnSpc>
                        <a:spcAft>
                          <a:spcPts val="0"/>
                        </a:spcAft>
                      </a:pPr>
                      <a:r>
                        <a:rPr lang="en-US" sz="600">
                          <a:effectLst/>
                        </a:rPr>
                        <a:t>LogData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R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Multiple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Optional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Opaque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spcAft>
                          <a:spcPts val="0"/>
                        </a:spcAft>
                      </a:pPr>
                      <a:r>
                        <a:rPr lang="en-US" sz="600" dirty="0">
                          <a:effectLst/>
                        </a:rPr>
                        <a:t>Log Event Set Interface 5/5</a:t>
                      </a:r>
                      <a:br>
                        <a:rPr lang="en-US" sz="600" dirty="0">
                          <a:effectLst/>
                        </a:rPr>
                      </a:br>
                      <a:r>
                        <a:rPr lang="en-US" sz="600" dirty="0">
                          <a:effectLst/>
                        </a:rPr>
                        <a:t/>
                      </a:r>
                      <a:br>
                        <a:rPr lang="en-US" sz="600" dirty="0">
                          <a:effectLst/>
                        </a:rPr>
                      </a:br>
                      <a:r>
                        <a:rPr lang="en-US" sz="600" dirty="0">
                          <a:effectLst/>
                        </a:rPr>
                        <a:t>Read Access on that Resource returns a serialized information of the Resources [0..5]. Data format is given by the 1st byte of the opaque sequence:</a:t>
                      </a:r>
                      <a:br>
                        <a:rPr lang="en-US" sz="600" dirty="0">
                          <a:effectLst/>
                        </a:rPr>
                      </a:br>
                      <a:r>
                        <a:rPr lang="en-US" sz="600" dirty="0">
                          <a:effectLst/>
                        </a:rPr>
                        <a:t>0 : OMA-LwM2M TLV format</a:t>
                      </a:r>
                      <a:br>
                        <a:rPr lang="en-US" sz="600" dirty="0">
                          <a:effectLst/>
                        </a:rPr>
                      </a:br>
                      <a:r>
                        <a:rPr lang="en-US" sz="600" dirty="0">
                          <a:effectLst/>
                        </a:rPr>
                        <a:t>1 : OMA-LwM2M JSON format</a:t>
                      </a:r>
                      <a:endParaRPr lang="en-US" sz="800" dirty="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r>
            </a:tbl>
          </a:graphicData>
        </a:graphic>
      </p:graphicFrame>
    </p:spTree>
    <p:extLst>
      <p:ext uri="{BB962C8B-B14F-4D97-AF65-F5344CB8AC3E}">
        <p14:creationId xmlns:p14="http://schemas.microsoft.com/office/powerpoint/2010/main" val="13541258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LwM2M </a:t>
            </a:r>
            <a:r>
              <a:rPr lang="fr-FR" altLang="en-US" dirty="0" err="1" smtClean="0">
                <a:ea typeface="ＭＳ Ｐゴシック" panose="020B0600070205080204" pitchFamily="34" charset="-128"/>
              </a:rPr>
              <a:t>Logging</a:t>
            </a:r>
            <a:r>
              <a:rPr lang="fr-FR" altLang="en-US" dirty="0" smtClean="0">
                <a:ea typeface="ＭＳ Ｐゴシック" panose="020B0600070205080204" pitchFamily="34" charset="-128"/>
              </a:rPr>
              <a:t> Event Framework</a:t>
            </a:r>
            <a:endParaRPr lang="en-GB" altLang="en-US" dirty="0" smtClean="0"/>
          </a:p>
        </p:txBody>
      </p:sp>
      <p:sp>
        <p:nvSpPr>
          <p:cNvPr id="8195" name="Rectangle 5"/>
          <p:cNvSpPr>
            <a:spLocks noGrp="1" noChangeArrowheads="1"/>
          </p:cNvSpPr>
          <p:nvPr>
            <p:ph type="body" idx="1"/>
          </p:nvPr>
        </p:nvSpPr>
        <p:spPr>
          <a:xfrm>
            <a:off x="185737" y="1149350"/>
            <a:ext cx="9067799" cy="5237162"/>
          </a:xfrm>
        </p:spPr>
        <p:txBody>
          <a:bodyPr/>
          <a:lstStyle/>
          <a:p>
            <a:pPr>
              <a:buClr>
                <a:srgbClr val="C00000"/>
              </a:buClr>
              <a:buFont typeface="Wingdings" panose="05000000000000000000" pitchFamily="2" charset="2"/>
              <a:buChar char="q"/>
            </a:pPr>
            <a:r>
              <a:rPr lang="en-GB" altLang="en-US" sz="2000" b="1" dirty="0" smtClean="0"/>
              <a:t>  Next Steps :</a:t>
            </a:r>
          </a:p>
          <a:p>
            <a:pPr marL="0" indent="0">
              <a:buClr>
                <a:srgbClr val="C00000"/>
              </a:buClr>
              <a:buNone/>
            </a:pPr>
            <a:endParaRPr lang="en-GB" altLang="en-US" sz="800" b="1" dirty="0" smtClean="0"/>
          </a:p>
          <a:p>
            <a:pPr marL="463550" lvl="1" indent="-285750">
              <a:buClr>
                <a:srgbClr val="C00000"/>
              </a:buClr>
              <a:buFont typeface="Wingdings" panose="05000000000000000000" pitchFamily="2" charset="2"/>
              <a:buChar char="Ø"/>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OMA-WG DM Agreement for registering this set of re-usable resources(OMA endorsement)  </a:t>
            </a:r>
          </a:p>
          <a:p>
            <a:pPr marL="177800" lvl="1" indent="0">
              <a:buClr>
                <a:srgbClr val="C00000"/>
              </a:buClr>
              <a:buNone/>
            </a:pPr>
            <a:r>
              <a:rPr lang="en-GB" sz="1400" dirty="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=&gt; much better than having other SDO or specific company proposing this Device Management feature</a:t>
            </a:r>
          </a:p>
          <a:p>
            <a:pPr marL="463550" lvl="1" indent="-285750">
              <a:buClr>
                <a:srgbClr val="C00000"/>
              </a:buClr>
              <a:buFont typeface="Wingdings" panose="05000000000000000000" pitchFamily="2" charset="2"/>
              <a:buChar char="Ø"/>
            </a:pPr>
            <a:endParaRPr lang="en-GB" sz="8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marL="463550" lvl="1" indent="-285750">
              <a:buClr>
                <a:srgbClr val="C00000"/>
              </a:buClr>
              <a:buFont typeface="Wingdings" panose="05000000000000000000" pitchFamily="2" charset="2"/>
              <a:buChar char="Ø"/>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There is no area on OMA-DM LwM2M portal for storing/consulting technical White Papers addressing LwM2M guide lines:</a:t>
            </a:r>
          </a:p>
          <a:p>
            <a:pPr marL="692150" lvl="2" indent="-285750">
              <a:buClr>
                <a:srgbClr val="C00000"/>
              </a:buClr>
              <a:buFont typeface="Symbol" panose="05050102010706020507" pitchFamily="18" charset="2"/>
              <a:buChar char="Þ"/>
            </a:pPr>
            <a:r>
              <a:rPr lang="en-GB" sz="1400" dirty="0" err="1"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CREATIOn</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of such an area   : a)  WP : Defining Diagnostics &amp; Monitoring LwM2M Objects using the generic Logging Event Framework  b)  LwM2M &amp; </a:t>
            </a:r>
            <a:r>
              <a:rPr lang="en-GB" sz="1400" dirty="0" err="1"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CoAP</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over TCP support  ……</a:t>
            </a:r>
          </a:p>
          <a:p>
            <a:pPr marL="692150" lvl="2" indent="-285750">
              <a:buClr>
                <a:srgbClr val="C00000"/>
              </a:buClr>
              <a:buFont typeface="Symbol" panose="05050102010706020507" pitchFamily="18" charset="2"/>
              <a:buChar char="Þ"/>
            </a:pPr>
            <a:endPar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marL="692150" lvl="2" indent="-285750">
              <a:buClr>
                <a:srgbClr val="C00000"/>
              </a:buClr>
              <a:buFont typeface="Symbol" panose="05050102010706020507" pitchFamily="18" charset="2"/>
              <a:buChar char="Þ"/>
            </a:pPr>
            <a:endParaRPr lang="en-GB" sz="1400" dirty="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marL="233362" indent="-285750">
              <a:buClr>
                <a:srgbClr val="C00000"/>
              </a:buClr>
              <a:buFont typeface="Wingdings" panose="05000000000000000000" pitchFamily="2" charset="2"/>
              <a:buChar char="q"/>
            </a:pPr>
            <a:r>
              <a:rPr lang="en-GB" altLang="en-US" sz="2400" b="1" dirty="0">
                <a:latin typeface="Arial" panose="020B0604020202020204" pitchFamily="34" charset="0"/>
                <a:cs typeface="Arial" panose="020B0604020202020204" pitchFamily="34" charset="0"/>
              </a:rPr>
              <a:t> </a:t>
            </a:r>
            <a:r>
              <a:rPr lang="en-GB" altLang="en-US" sz="2400" b="1" dirty="0" smtClean="0">
                <a:latin typeface="Arial" panose="020B0604020202020204" pitchFamily="34" charset="0"/>
                <a:cs typeface="Arial" panose="020B0604020202020204" pitchFamily="34" charset="0"/>
              </a:rPr>
              <a:t> </a:t>
            </a:r>
            <a:r>
              <a:rPr lang="en-GB" altLang="en-US" sz="2400" b="1" dirty="0" smtClean="0">
                <a:latin typeface="Arial Narrow" panose="020B0606020202030204" pitchFamily="34" charset="0"/>
                <a:cs typeface="Arial" panose="020B0604020202020204" pitchFamily="34" charset="0"/>
              </a:rPr>
              <a:t>Supporters</a:t>
            </a:r>
            <a:r>
              <a:rPr lang="en-GB" sz="1400" dirty="0" smtClean="0">
                <a:solidFill>
                  <a:schemeClr val="accent5">
                    <a:lumMod val="25000"/>
                  </a:schemeClr>
                </a:solidFill>
                <a:latin typeface="Arial Narrow" panose="020B0606020202030204" pitchFamily="34" charset="0"/>
                <a:ea typeface="Times New Roman" panose="02020603050405020304" pitchFamily="18" charset="0"/>
                <a:cs typeface="Arial" panose="020B0604020202020204" pitchFamily="34" charset="0"/>
              </a:rPr>
              <a:t>   </a:t>
            </a:r>
            <a:r>
              <a:rPr lang="en-GB" sz="2400" dirty="0" smtClean="0">
                <a:solidFill>
                  <a:schemeClr val="accent5">
                    <a:lumMod val="25000"/>
                  </a:schemeClr>
                </a:solidFill>
                <a:latin typeface="Arial Narrow" panose="020B0606020202030204" pitchFamily="34" charset="0"/>
                <a:ea typeface="Times New Roman" panose="02020603050405020304" pitchFamily="18" charset="0"/>
                <a:cs typeface="Arial" panose="020B0604020202020204" pitchFamily="34" charset="0"/>
              </a:rPr>
              <a:t>: Gemalto</a:t>
            </a:r>
            <a:r>
              <a:rPr lang="en-GB" sz="2400" dirty="0" smtClean="0">
                <a:solidFill>
                  <a:srgbClr val="C00000"/>
                </a:solidFill>
                <a:latin typeface="Arial Narrow" panose="020B0606020202030204" pitchFamily="34" charset="0"/>
                <a:ea typeface="Times New Roman" panose="02020603050405020304" pitchFamily="18" charset="0"/>
                <a:cs typeface="Arial" panose="020B0604020202020204" pitchFamily="34" charset="0"/>
              </a:rPr>
              <a:t>*</a:t>
            </a:r>
            <a:r>
              <a:rPr lang="en-GB" sz="2400" dirty="0" smtClean="0">
                <a:solidFill>
                  <a:schemeClr val="accent5">
                    <a:lumMod val="25000"/>
                  </a:schemeClr>
                </a:solidFill>
                <a:latin typeface="Arial Narrow" panose="020B0606020202030204" pitchFamily="34" charset="0"/>
                <a:ea typeface="Times New Roman" panose="02020603050405020304" pitchFamily="18" charset="0"/>
                <a:cs typeface="Arial" panose="020B0604020202020204" pitchFamily="34" charset="0"/>
              </a:rPr>
              <a:t>, Huawei ..         </a:t>
            </a:r>
          </a:p>
          <a:p>
            <a:pPr marL="463550" lvl="1" indent="-285750">
              <a:buClr>
                <a:srgbClr val="C00000"/>
              </a:buClr>
              <a:buFont typeface="Wingdings" panose="05000000000000000000" pitchFamily="2" charset="2"/>
              <a:buChar char="Ø"/>
            </a:pPr>
            <a:endParaRPr lang="en-GB" sz="8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lvl="1">
              <a:buClr>
                <a:srgbClr val="C00000"/>
              </a:buClr>
              <a:buFont typeface="Wingdings" panose="05000000000000000000" pitchFamily="2" charset="2"/>
              <a:buChar char="Ø"/>
            </a:pPr>
            <a:endParaRPr lang="en-GB" altLang="en-US" sz="1400" dirty="0" smtClean="0">
              <a:solidFill>
                <a:srgbClr val="002060"/>
              </a:solidFill>
              <a:latin typeface="Arial" panose="020B0604020202020204" pitchFamily="34" charset="0"/>
              <a:cs typeface="Arial" panose="020B0604020202020204" pitchFamily="34" charset="0"/>
            </a:endParaRPr>
          </a:p>
          <a:p>
            <a:pPr lvl="1">
              <a:buClr>
                <a:srgbClr val="C00000"/>
              </a:buClr>
              <a:buFont typeface="Wingdings" panose="05000000000000000000" pitchFamily="2" charset="2"/>
              <a:buChar char="Ø"/>
            </a:pPr>
            <a:endParaRPr lang="en-GB" altLang="en-US" sz="1600" dirty="0" smtClean="0">
              <a:solidFill>
                <a:srgbClr val="002060"/>
              </a:solidFill>
              <a:latin typeface="Arial" panose="020B0604020202020204" pitchFamily="34" charset="0"/>
              <a:cs typeface="Arial" panose="020B0604020202020204" pitchFamily="34" charset="0"/>
            </a:endParaRPr>
          </a:p>
          <a:p>
            <a:pPr lvl="1">
              <a:buClr>
                <a:srgbClr val="C00000"/>
              </a:buClr>
              <a:buFont typeface="Wingdings" panose="05000000000000000000" pitchFamily="2" charset="2"/>
              <a:buChar char="Ø"/>
            </a:pPr>
            <a:endParaRPr lang="en-GB" altLang="en-US" sz="16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1650695530"/>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64332</TotalTime>
  <Pages>15</Pages>
  <Words>658</Words>
  <Application>Microsoft Office PowerPoint</Application>
  <PresentationFormat>Custom</PresentationFormat>
  <Paragraphs>177</Paragraphs>
  <Slides>5</Slides>
  <Notes>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vt:i4>
      </vt:variant>
    </vt:vector>
  </HeadingPairs>
  <TitlesOfParts>
    <vt:vector size="15" baseType="lpstr">
      <vt:lpstr>ＭＳ Ｐゴシック</vt:lpstr>
      <vt:lpstr>宋体</vt:lpstr>
      <vt:lpstr>Arial</vt:lpstr>
      <vt:lpstr>Arial Narrow</vt:lpstr>
      <vt:lpstr>Calibri</vt:lpstr>
      <vt:lpstr>Symbol</vt:lpstr>
      <vt:lpstr>Tahoma</vt:lpstr>
      <vt:lpstr>Times New Roman</vt:lpstr>
      <vt:lpstr>Wingdings</vt:lpstr>
      <vt:lpstr>OMA Template</vt:lpstr>
      <vt:lpstr>OMA-DM-LightweightM2M-2017-0096-INP  LwM2M Logging Event Framework  </vt:lpstr>
      <vt:lpstr>LwM2M Logging Event Framework</vt:lpstr>
      <vt:lpstr>LwM2M Logging Event Framework </vt:lpstr>
      <vt:lpstr>LwM2M Logging Event Framework </vt:lpstr>
      <vt:lpstr>LwM2M Logging Event Framework</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ThGarnier</cp:lastModifiedBy>
  <cp:revision>689</cp:revision>
  <cp:lastPrinted>2017-04-03T10:16:28Z</cp:lastPrinted>
  <dcterms:created xsi:type="dcterms:W3CDTF">2002-03-19T14:05:12Z</dcterms:created>
  <dcterms:modified xsi:type="dcterms:W3CDTF">2017-04-03T11:35:38Z</dcterms:modified>
</cp:coreProperties>
</file>