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19" r:id="rId3"/>
    <p:sldId id="329" r:id="rId4"/>
    <p:sldId id="320" r:id="rId5"/>
    <p:sldId id="330" r:id="rId6"/>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72" d="100"/>
          <a:sy n="72" d="100"/>
        </p:scale>
        <p:origin x="426"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42639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974672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OMA-LWM2M-2017-0096-INP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March 28th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400" dirty="0" smtClean="0">
                <a:ea typeface="ＭＳ Ｐゴシック" panose="020B0600070205080204" pitchFamily="34" charset="-128"/>
              </a:rPr>
              <a:t>OMA-DM-LightweightM2M-2017-0096R01-INP</a:t>
            </a: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LwM2M Logging Event Framework </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46844" y="1073150"/>
            <a:ext cx="9067799" cy="5237162"/>
          </a:xfrm>
        </p:spPr>
        <p:txBody>
          <a:bodyPr/>
          <a:lstStyle/>
          <a:p>
            <a:pPr>
              <a:buClr>
                <a:srgbClr val="C00000"/>
              </a:buClr>
              <a:buFont typeface="Wingdings" panose="05000000000000000000" pitchFamily="2" charset="2"/>
              <a:buChar char="q"/>
            </a:pPr>
            <a:r>
              <a:rPr lang="en-GB" altLang="en-US" sz="2000" b="1" dirty="0" smtClean="0"/>
              <a:t>  Rationale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Logging and retrieving diagnostics events is a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must_to</a:t>
            </a:r>
            <a:r>
              <a:rPr lang="en-GB" sz="1400" dirty="0" err="1">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_</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have</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for any system,  so namely for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IoT</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Systems</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(OMA-DM has specific MOs, oneM2M defines specific resources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In LwM2M no object implementing such capability has been defined yet (and certainly don’t need to be)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Defining LwM2M </a:t>
            </a: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bjects for supporting Logging Diagnostics Events Data &amp; Mechanisms is at least  questionable </a:t>
            </a:r>
          </a:p>
          <a:p>
            <a:pPr marL="225425" lvl="1" indent="0">
              <a:buClr>
                <a:srgbClr val="C00000"/>
              </a:buClr>
              <a:buNone/>
            </a:pPr>
            <a:endParaRPr lang="en-GB" altLang="en-US" sz="2000" b="1" dirty="0">
              <a:solidFill>
                <a:srgbClr val="002060"/>
              </a:solidFill>
            </a:endParaRPr>
          </a:p>
          <a:p>
            <a:pPr>
              <a:buClr>
                <a:srgbClr val="C00000"/>
              </a:buClr>
              <a:buFont typeface="Wingdings" panose="05000000000000000000" pitchFamily="2" charset="2"/>
              <a:buChar char="q"/>
            </a:pPr>
            <a:r>
              <a:rPr lang="en-GB" altLang="en-US" sz="2000" b="1" dirty="0"/>
              <a:t> </a:t>
            </a:r>
            <a:r>
              <a:rPr lang="en-GB" altLang="en-US" sz="2000" b="1" dirty="0" smtClean="0"/>
              <a:t>Basic Proposal </a:t>
            </a:r>
          </a:p>
          <a:p>
            <a:pPr>
              <a:buClr>
                <a:srgbClr val="C00000"/>
              </a:buClr>
              <a:buFont typeface="Wingdings" panose="05000000000000000000" pitchFamily="2" charset="2"/>
              <a:buChar char="q"/>
            </a:pPr>
            <a:endParaRPr lang="en-GB" altLang="en-US" sz="800" b="1" dirty="0" smtClean="0"/>
          </a:p>
          <a:p>
            <a:pPr lvl="1">
              <a:buClr>
                <a:srgbClr val="C00000"/>
              </a:buClr>
              <a:buFont typeface="Wingdings" panose="05000000000000000000" pitchFamily="2" charset="2"/>
              <a:buChar char="Ø"/>
            </a:pPr>
            <a:r>
              <a:rPr lang="en-GB" altLang="en-US" sz="1600" dirty="0" smtClean="0">
                <a:solidFill>
                  <a:srgbClr val="002060"/>
                </a:solidFill>
                <a:latin typeface="Arial" panose="020B0604020202020204" pitchFamily="34" charset="0"/>
                <a:cs typeface="Arial" panose="020B0604020202020204" pitchFamily="34" charset="0"/>
              </a:rPr>
              <a:t> </a:t>
            </a:r>
            <a:r>
              <a:rPr lang="en-GB" altLang="en-US" sz="1400" dirty="0" smtClean="0">
                <a:solidFill>
                  <a:srgbClr val="002060"/>
                </a:solidFill>
                <a:latin typeface="Arial" panose="020B0604020202020204" pitchFamily="34" charset="0"/>
                <a:cs typeface="Arial" panose="020B0604020202020204" pitchFamily="34" charset="0"/>
              </a:rPr>
              <a:t>Instead of defining specific Object for answering to the Log Events problematic,  a set of  Re-Usable Resources could be specified for addressing such a  functionality (Data type, Behaviour)</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Whatever LwM2M Object supporting that set of Reusable Resources, such an Object could potentially be turned into a specific logging events Object</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The  specified Re-Usable Resources must respect in standard a mandatory behaviour, however such a behaviour may be extended to support additional functionalities specified in the definition of the Object  hosting that set of Reusable resources.</a:t>
            </a: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A White Paper, will explain usage of such an generic Interface (Re-usable Resources Set)  for defining specific Diagnostics &amp; Monitoring LwM2M Objects (</a:t>
            </a:r>
            <a:r>
              <a:rPr lang="en-GB" altLang="en-US" sz="1400" dirty="0" smtClean="0">
                <a:solidFill>
                  <a:srgbClr val="C00000"/>
                </a:solidFill>
                <a:latin typeface="Arial" panose="020B0604020202020204" pitchFamily="34" charset="0"/>
                <a:cs typeface="Arial" panose="020B0604020202020204" pitchFamily="34" charset="0"/>
              </a:rPr>
              <a:t>no impact on any LwM2M Enabler release)</a:t>
            </a:r>
            <a:r>
              <a:rPr lang="en-GB" altLang="en-US" sz="1400" dirty="0" smtClean="0">
                <a:solidFill>
                  <a:srgbClr val="002060"/>
                </a:solidFill>
                <a:latin typeface="Arial" panose="020B0604020202020204" pitchFamily="34" charset="0"/>
                <a:cs typeface="Arial" panose="020B0604020202020204" pitchFamily="34" charset="0"/>
              </a:rPr>
              <a:t> </a:t>
            </a: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1600" b="1" dirty="0" smtClean="0"/>
              <a:t>Detail proposal  : OMNA (re-usable Resources) registration of a Log Event Set Interface</a:t>
            </a: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3259448611"/>
              </p:ext>
            </p:extLst>
          </p:nvPr>
        </p:nvGraphicFramePr>
        <p:xfrm>
          <a:off x="1404936" y="1377949"/>
          <a:ext cx="5486401" cy="5014993"/>
        </p:xfrm>
        <a:graphic>
          <a:graphicData uri="http://schemas.openxmlformats.org/drawingml/2006/table">
            <a:tbl>
              <a:tblPr firstRow="1" firstCol="1" bandRow="1">
                <a:tableStyleId>{5C22544A-7EE6-4342-B048-85BDC9FD1C3A}</a:tableStyleId>
              </a:tblPr>
              <a:tblGrid>
                <a:gridCol w="228601"/>
                <a:gridCol w="381000"/>
                <a:gridCol w="381000"/>
                <a:gridCol w="457200"/>
                <a:gridCol w="381000"/>
                <a:gridCol w="381000"/>
                <a:gridCol w="762000"/>
                <a:gridCol w="304800"/>
                <a:gridCol w="2209800"/>
              </a:tblGrid>
              <a:tr h="204650">
                <a:tc>
                  <a:txBody>
                    <a:bodyPr/>
                    <a:lstStyle/>
                    <a:p>
                      <a:pPr>
                        <a:lnSpc>
                          <a:spcPct val="107000"/>
                        </a:lnSpc>
                        <a:spcAft>
                          <a:spcPts val="0"/>
                        </a:spcAft>
                      </a:pPr>
                      <a:r>
                        <a:rPr lang="en-US" sz="600" dirty="0">
                          <a:effectLst/>
                        </a:rPr>
                        <a:t>ID</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Name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Operations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Instances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Mandatory</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Type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Range or Enumeration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Units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Description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r>
              <a:tr h="1069217">
                <a:tc>
                  <a:txBody>
                    <a:bodyPr/>
                    <a:lstStyle/>
                    <a:p>
                      <a:pPr>
                        <a:lnSpc>
                          <a:spcPct val="107000"/>
                        </a:lnSpc>
                        <a:spcAft>
                          <a:spcPts val="0"/>
                        </a:spcAft>
                      </a:pPr>
                      <a:r>
                        <a:rPr lang="en-US" sz="600">
                          <a:effectLst/>
                        </a:rPr>
                        <a:t>4010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LogClass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a:effectLst/>
                        </a:rPr>
                        <a:t>Single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 1/5</a:t>
                      </a:r>
                      <a:br>
                        <a:rPr lang="en-US" sz="600">
                          <a:effectLst/>
                        </a:rPr>
                      </a:br>
                      <a:r>
                        <a:rPr lang="en-US" sz="600">
                          <a:effectLst/>
                        </a:rPr>
                        <a:t/>
                      </a:r>
                      <a:br>
                        <a:rPr lang="en-US" sz="600">
                          <a:effectLst/>
                        </a:rPr>
                      </a:br>
                      <a:r>
                        <a:rPr lang="en-US" sz="600">
                          <a:effectLst/>
                        </a:rPr>
                        <a:t>Define the Log Event Class : </a:t>
                      </a:r>
                      <a:br>
                        <a:rPr lang="en-US" sz="600">
                          <a:effectLst/>
                        </a:rPr>
                      </a:br>
                      <a:r>
                        <a:rPr lang="en-US" sz="600">
                          <a:effectLst/>
                        </a:rPr>
                        <a:t>0:generic (default) </a:t>
                      </a:r>
                      <a:endParaRPr lang="en-US" sz="700">
                        <a:effectLst/>
                      </a:endParaRPr>
                    </a:p>
                    <a:p>
                      <a:pPr>
                        <a:lnSpc>
                          <a:spcPct val="107000"/>
                        </a:lnSpc>
                        <a:spcAft>
                          <a:spcPts val="0"/>
                        </a:spcAft>
                      </a:pPr>
                      <a:r>
                        <a:rPr lang="en-US" sz="600">
                          <a:effectLst/>
                        </a:rPr>
                        <a:t>1:system </a:t>
                      </a:r>
                      <a:endParaRPr lang="en-US" sz="700">
                        <a:effectLst/>
                      </a:endParaRPr>
                    </a:p>
                    <a:p>
                      <a:pPr>
                        <a:lnSpc>
                          <a:spcPct val="107000"/>
                        </a:lnSpc>
                        <a:spcAft>
                          <a:spcPts val="0"/>
                        </a:spcAft>
                      </a:pPr>
                      <a:r>
                        <a:rPr lang="en-US" sz="600">
                          <a:effectLst/>
                        </a:rPr>
                        <a:t>2:security </a:t>
                      </a:r>
                      <a:endParaRPr lang="en-US" sz="700">
                        <a:effectLst/>
                      </a:endParaRPr>
                    </a:p>
                    <a:p>
                      <a:pPr>
                        <a:lnSpc>
                          <a:spcPct val="107000"/>
                        </a:lnSpc>
                        <a:spcAft>
                          <a:spcPts val="0"/>
                        </a:spcAft>
                      </a:pPr>
                      <a:r>
                        <a:rPr lang="en-US" sz="600">
                          <a:effectLst/>
                        </a:rPr>
                        <a:t>3:event </a:t>
                      </a:r>
                      <a:endParaRPr lang="en-US" sz="700">
                        <a:effectLst/>
                      </a:endParaRPr>
                    </a:p>
                    <a:p>
                      <a:pPr>
                        <a:lnSpc>
                          <a:spcPct val="107000"/>
                        </a:lnSpc>
                        <a:spcAft>
                          <a:spcPts val="0"/>
                        </a:spcAft>
                      </a:pPr>
                      <a:r>
                        <a:rPr lang="en-US" sz="600">
                          <a:effectLst/>
                        </a:rPr>
                        <a:t>4:trace </a:t>
                      </a:r>
                      <a:endParaRPr lang="en-US" sz="700">
                        <a:effectLst/>
                      </a:endParaRPr>
                    </a:p>
                    <a:p>
                      <a:pPr>
                        <a:lnSpc>
                          <a:spcPct val="107000"/>
                        </a:lnSpc>
                        <a:spcAft>
                          <a:spcPts val="0"/>
                        </a:spcAft>
                      </a:pPr>
                      <a:r>
                        <a:rPr lang="en-US" sz="600">
                          <a:effectLst/>
                        </a:rPr>
                        <a:t>5:panic</a:t>
                      </a:r>
                      <a:endParaRPr lang="en-US" sz="700">
                        <a:effectLst/>
                      </a:endParaRPr>
                    </a:p>
                    <a:p>
                      <a:pPr>
                        <a:lnSpc>
                          <a:spcPct val="107000"/>
                        </a:lnSpc>
                        <a:spcAft>
                          <a:spcPts val="0"/>
                        </a:spcAft>
                      </a:pPr>
                      <a:r>
                        <a:rPr lang="en-US" sz="600">
                          <a:effectLst/>
                        </a:rPr>
                        <a:t> [6-99]:rsv </a:t>
                      </a:r>
                      <a:endParaRPr lang="en-US" sz="700">
                        <a:effectLst/>
                      </a:endParaRPr>
                    </a:p>
                    <a:p>
                      <a:pPr>
                        <a:lnSpc>
                          <a:spcPct val="107000"/>
                        </a:lnSpc>
                        <a:spcAft>
                          <a:spcPts val="0"/>
                        </a:spcAft>
                      </a:pPr>
                      <a:r>
                        <a:rPr lang="en-US" sz="600">
                          <a:effectLst/>
                        </a:rPr>
                        <a:t>[100-255]:vendor specific</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1188915">
                <a:tc>
                  <a:txBody>
                    <a:bodyPr/>
                    <a:lstStyle/>
                    <a:p>
                      <a:pPr>
                        <a:lnSpc>
                          <a:spcPct val="107000"/>
                        </a:lnSpc>
                        <a:spcAft>
                          <a:spcPts val="0"/>
                        </a:spcAft>
                      </a:pPr>
                      <a:r>
                        <a:rPr lang="en-US" sz="600">
                          <a:effectLst/>
                        </a:rPr>
                        <a:t>4011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LogStart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dirty="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2/5</a:t>
                      </a:r>
                      <a:br>
                        <a:rPr lang="en-US" sz="600">
                          <a:effectLst/>
                        </a:rPr>
                      </a:br>
                      <a:r>
                        <a:rPr lang="en-US" sz="600">
                          <a:effectLst/>
                        </a:rPr>
                        <a:t/>
                      </a:r>
                      <a:br>
                        <a:rPr lang="en-US" sz="600">
                          <a:effectLst/>
                        </a:rPr>
                      </a:br>
                      <a:r>
                        <a:rPr lang="en-US" sz="600">
                          <a:effectLst/>
                        </a:rPr>
                        <a:t>Actions:</a:t>
                      </a:r>
                      <a:endParaRPr lang="en-US" sz="700">
                        <a:effectLst/>
                      </a:endParaRPr>
                    </a:p>
                    <a:p>
                      <a:pPr>
                        <a:lnSpc>
                          <a:spcPct val="107000"/>
                        </a:lnSpc>
                        <a:spcAft>
                          <a:spcPts val="0"/>
                        </a:spcAft>
                      </a:pPr>
                      <a:r>
                        <a:rPr lang="en-US" sz="600">
                          <a:effectLst/>
                        </a:rPr>
                        <a:t> a) Start data collection(DC)</a:t>
                      </a:r>
                      <a:endParaRPr lang="en-US" sz="700">
                        <a:effectLst/>
                      </a:endParaRPr>
                    </a:p>
                    <a:p>
                      <a:pPr>
                        <a:lnSpc>
                          <a:spcPct val="107000"/>
                        </a:lnSpc>
                        <a:spcAft>
                          <a:spcPts val="0"/>
                        </a:spcAft>
                      </a:pPr>
                      <a:r>
                        <a:rPr lang="en-US" sz="600">
                          <a:effectLst/>
                        </a:rPr>
                        <a:t> b) LogStatus is set to "0"(running)</a:t>
                      </a:r>
                      <a:endParaRPr lang="en-US" sz="700">
                        <a:effectLst/>
                      </a:endParaRPr>
                    </a:p>
                    <a:p>
                      <a:pPr>
                        <a:lnSpc>
                          <a:spcPct val="107000"/>
                        </a:lnSpc>
                        <a:spcAft>
                          <a:spcPts val="0"/>
                        </a:spcAft>
                      </a:pPr>
                      <a:r>
                        <a:rPr lang="en-US" sz="600">
                          <a:effectLst/>
                        </a:rPr>
                        <a:t> c) DC is emptied(default) or extended according to arg'0' value </a:t>
                      </a:r>
                      <a:endParaRPr lang="en-US" sz="700">
                        <a:effectLst/>
                      </a:endParaRPr>
                    </a:p>
                    <a:p>
                      <a:pPr>
                        <a:lnSpc>
                          <a:spcPct val="107000"/>
                        </a:lnSpc>
                        <a:spcAft>
                          <a:spcPts val="0"/>
                        </a:spcAft>
                      </a:pPr>
                      <a:r>
                        <a:rPr lang="en-US" sz="600">
                          <a:effectLst/>
                        </a:rPr>
                        <a:t> d) DC Period is set according to arg'1' value</a:t>
                      </a:r>
                      <a:br>
                        <a:rPr lang="en-US" sz="600">
                          <a:effectLst/>
                        </a:rPr>
                      </a:br>
                      <a:r>
                        <a:rPr lang="en-US" sz="600">
                          <a:effectLst/>
                        </a:rPr>
                        <a:t/>
                      </a:r>
                      <a:br>
                        <a:rPr lang="en-US" sz="600">
                          <a:effectLst/>
                        </a:rPr>
                      </a:br>
                      <a:r>
                        <a:rPr lang="en-US" sz="600">
                          <a:effectLst/>
                        </a:rPr>
                        <a:t>Arguments: </a:t>
                      </a:r>
                      <a:br>
                        <a:rPr lang="en-US" sz="600">
                          <a:effectLst/>
                        </a:rPr>
                      </a:br>
                      <a:r>
                        <a:rPr lang="en-US" sz="600">
                          <a:effectLst/>
                        </a:rPr>
                        <a:t>'0': DC emptied(=0)[default] or extended(=1) </a:t>
                      </a:r>
                      <a:br>
                        <a:rPr lang="en-US" sz="600">
                          <a:effectLst/>
                        </a:rPr>
                      </a:br>
                      <a:r>
                        <a:rPr lang="en-US" sz="600">
                          <a:effectLst/>
                        </a:rPr>
                        <a:t>'1': set the DC Period (in sec): if=0 or absent[default] DC is stopped by LogStop action only.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17274">
                <a:tc>
                  <a:txBody>
                    <a:bodyPr/>
                    <a:lstStyle/>
                    <a:p>
                      <a:pPr>
                        <a:lnSpc>
                          <a:spcPct val="107000"/>
                        </a:lnSpc>
                        <a:spcAft>
                          <a:spcPts val="0"/>
                        </a:spcAft>
                      </a:pPr>
                      <a:r>
                        <a:rPr lang="en-US" sz="600">
                          <a:effectLst/>
                        </a:rPr>
                        <a:t>4012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LogStop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3/5</a:t>
                      </a:r>
                      <a:br>
                        <a:rPr lang="en-US" sz="600">
                          <a:effectLst/>
                        </a:rPr>
                      </a:br>
                      <a:r>
                        <a:rPr lang="en-US" sz="600">
                          <a:effectLst/>
                        </a:rPr>
                        <a:t/>
                      </a:r>
                      <a:br>
                        <a:rPr lang="en-US" sz="600">
                          <a:effectLst/>
                        </a:rPr>
                      </a:br>
                      <a:r>
                        <a:rPr lang="en-US" sz="600">
                          <a:effectLst/>
                        </a:rPr>
                        <a:t>Actions: </a:t>
                      </a:r>
                      <a:endParaRPr lang="en-US" sz="700">
                        <a:effectLst/>
                      </a:endParaRPr>
                    </a:p>
                    <a:p>
                      <a:pPr>
                        <a:lnSpc>
                          <a:spcPct val="107000"/>
                        </a:lnSpc>
                        <a:spcAft>
                          <a:spcPts val="0"/>
                        </a:spcAft>
                      </a:pPr>
                      <a:r>
                        <a:rPr lang="en-US" sz="600">
                          <a:effectLst/>
                        </a:rPr>
                        <a:t>a) Stop data collection(DC) </a:t>
                      </a:r>
                      <a:endParaRPr lang="en-US" sz="700">
                        <a:effectLst/>
                      </a:endParaRPr>
                    </a:p>
                    <a:p>
                      <a:pPr>
                        <a:lnSpc>
                          <a:spcPct val="107000"/>
                        </a:lnSpc>
                        <a:spcAft>
                          <a:spcPts val="0"/>
                        </a:spcAft>
                      </a:pPr>
                      <a:r>
                        <a:rPr lang="en-US" sz="600">
                          <a:effectLst/>
                        </a:rPr>
                        <a:t>b) LogStatus is set to "1"(stopped)</a:t>
                      </a:r>
                      <a:endParaRPr lang="en-US" sz="700">
                        <a:effectLst/>
                      </a:endParaRPr>
                    </a:p>
                    <a:p>
                      <a:pPr>
                        <a:lnSpc>
                          <a:spcPct val="107000"/>
                        </a:lnSpc>
                        <a:spcAft>
                          <a:spcPts val="0"/>
                        </a:spcAft>
                      </a:pPr>
                      <a:r>
                        <a:rPr lang="en-US" sz="600">
                          <a:effectLst/>
                        </a:rPr>
                        <a:t>c) DC is kept(default) or emptied according arg'0' value</a:t>
                      </a:r>
                      <a:br>
                        <a:rPr lang="en-US" sz="600">
                          <a:effectLst/>
                        </a:rPr>
                      </a:br>
                      <a:r>
                        <a:rPr lang="en-US" sz="600">
                          <a:effectLst/>
                        </a:rPr>
                        <a:t/>
                      </a:r>
                      <a:br>
                        <a:rPr lang="en-US" sz="600">
                          <a:effectLst/>
                        </a:rPr>
                      </a:br>
                      <a:r>
                        <a:rPr lang="en-US" sz="600">
                          <a:effectLst/>
                        </a:rPr>
                        <a:t>Argument:</a:t>
                      </a:r>
                      <a:br>
                        <a:rPr lang="en-US" sz="600">
                          <a:effectLst/>
                        </a:rPr>
                      </a:br>
                      <a:r>
                        <a:rPr lang="en-US" sz="600">
                          <a:effectLst/>
                        </a:rPr>
                        <a:t>'0': DC kept(=0)[default]or emptied(=1)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684965">
                <a:tc>
                  <a:txBody>
                    <a:bodyPr/>
                    <a:lstStyle/>
                    <a:p>
                      <a:pPr>
                        <a:lnSpc>
                          <a:spcPct val="107000"/>
                        </a:lnSpc>
                        <a:spcAft>
                          <a:spcPts val="0"/>
                        </a:spcAft>
                      </a:pPr>
                      <a:r>
                        <a:rPr lang="en-US" sz="600">
                          <a:effectLst/>
                        </a:rPr>
                        <a:t>4013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LogStatus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Single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dirty="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a:effectLst/>
                        </a:rPr>
                        <a:t>Log Event Set Interface 4/5</a:t>
                      </a:r>
                      <a:br>
                        <a:rPr lang="en-US" sz="600">
                          <a:effectLst/>
                        </a:rPr>
                      </a:br>
                      <a:r>
                        <a:rPr lang="en-US" sz="600">
                          <a:effectLst/>
                        </a:rPr>
                        <a:t/>
                      </a:r>
                      <a:br>
                        <a:rPr lang="en-US" sz="600">
                          <a:effectLst/>
                        </a:rPr>
                      </a:br>
                      <a:r>
                        <a:rPr lang="en-US" sz="600">
                          <a:effectLst/>
                        </a:rPr>
                        <a:t>Data Collection process status:</a:t>
                      </a:r>
                      <a:br>
                        <a:rPr lang="en-US" sz="600">
                          <a:effectLst/>
                        </a:rPr>
                      </a:br>
                      <a:r>
                        <a:rPr lang="en-US" sz="600">
                          <a:effectLst/>
                        </a:rPr>
                        <a:t>0 : running</a:t>
                      </a:r>
                      <a:br>
                        <a:rPr lang="en-US" sz="600">
                          <a:effectLst/>
                        </a:rPr>
                      </a:br>
                      <a:r>
                        <a:rPr lang="en-US" sz="600">
                          <a:effectLst/>
                        </a:rPr>
                        <a:t>1 : stopped</a:t>
                      </a:r>
                      <a:br>
                        <a:rPr lang="en-US" sz="600">
                          <a:effectLst/>
                        </a:rPr>
                      </a:br>
                      <a:r>
                        <a:rPr lang="en-US" sz="600">
                          <a:effectLst/>
                        </a:rPr>
                        <a:t>[2-99] : rsv</a:t>
                      </a:r>
                      <a:br>
                        <a:rPr lang="en-US" sz="600">
                          <a:effectLst/>
                        </a:rPr>
                      </a:br>
                      <a:r>
                        <a:rPr lang="en-US" sz="600">
                          <a:effectLst/>
                        </a:rPr>
                        <a:t>[100-255] : vendor specific.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17274">
                <a:tc>
                  <a:txBody>
                    <a:bodyPr/>
                    <a:lstStyle/>
                    <a:p>
                      <a:pPr>
                        <a:lnSpc>
                          <a:spcPct val="107000"/>
                        </a:lnSpc>
                        <a:spcAft>
                          <a:spcPts val="0"/>
                        </a:spcAft>
                      </a:pPr>
                      <a:r>
                        <a:rPr lang="en-US" sz="600">
                          <a:effectLst/>
                        </a:rPr>
                        <a:t>4014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LogData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Multiple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Opaque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dirty="0">
                          <a:effectLst/>
                        </a:rPr>
                        <a:t>Log Event Set Interface 5/5</a:t>
                      </a:r>
                      <a:br>
                        <a:rPr lang="en-US" sz="600" dirty="0">
                          <a:effectLst/>
                        </a:rPr>
                      </a:br>
                      <a:r>
                        <a:rPr lang="en-US" sz="600" dirty="0">
                          <a:effectLst/>
                        </a:rPr>
                        <a:t/>
                      </a:r>
                      <a:br>
                        <a:rPr lang="en-US" sz="600" dirty="0">
                          <a:effectLst/>
                        </a:rPr>
                      </a:br>
                      <a:r>
                        <a:rPr lang="en-US" sz="600" dirty="0">
                          <a:effectLst/>
                        </a:rPr>
                        <a:t>Read Access on that Resource returns a serialized information. Data format is given by the 1st byte of the opaque sequence:</a:t>
                      </a:r>
                      <a:br>
                        <a:rPr lang="en-US" sz="600" dirty="0">
                          <a:effectLst/>
                        </a:rPr>
                      </a:br>
                      <a:r>
                        <a:rPr lang="en-US" sz="600" dirty="0">
                          <a:effectLst/>
                        </a:rPr>
                        <a:t>0 : OMA-LwM2M TLV format</a:t>
                      </a:r>
                      <a:br>
                        <a:rPr lang="en-US" sz="600" dirty="0">
                          <a:effectLst/>
                        </a:rPr>
                      </a:br>
                      <a:r>
                        <a:rPr lang="en-US" sz="600" dirty="0">
                          <a:effectLst/>
                        </a:rPr>
                        <a:t>1 : OMA-LwM2M JSON format</a:t>
                      </a:r>
                      <a:br>
                        <a:rPr lang="en-US" sz="600" dirty="0">
                          <a:effectLst/>
                        </a:rPr>
                      </a:br>
                      <a:r>
                        <a:rPr lang="en-US" sz="600" dirty="0">
                          <a:effectLst/>
                        </a:rPr>
                        <a:t>2 : OMA-LwM2M CBOR format</a:t>
                      </a:r>
                      <a:br>
                        <a:rPr lang="en-US" sz="600" dirty="0">
                          <a:effectLst/>
                        </a:rPr>
                      </a:br>
                      <a:r>
                        <a:rPr lang="en-US" sz="600" dirty="0">
                          <a:effectLst/>
                        </a:rPr>
                        <a:t>[3..99] reserved </a:t>
                      </a:r>
                      <a:br>
                        <a:rPr lang="en-US" sz="600" dirty="0">
                          <a:effectLst/>
                        </a:rPr>
                      </a:br>
                      <a:r>
                        <a:rPr lang="en-US" sz="600" dirty="0">
                          <a:effectLst/>
                        </a:rPr>
                        <a:t>[100..255] vendor specific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bl>
          </a:graphicData>
        </a:graphic>
      </p:graphicFrame>
    </p:spTree>
    <p:extLst>
      <p:ext uri="{BB962C8B-B14F-4D97-AF65-F5344CB8AC3E}">
        <p14:creationId xmlns:p14="http://schemas.microsoft.com/office/powerpoint/2010/main" val="2430517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Illustration  : e.g.  </a:t>
            </a:r>
            <a:r>
              <a:rPr lang="en-GB" altLang="en-US" b="1" dirty="0"/>
              <a:t> </a:t>
            </a:r>
            <a:r>
              <a:rPr lang="en-GB" altLang="en-US" b="1" dirty="0" smtClean="0"/>
              <a:t>LwM2M Connectivity Statistics Object revisited  (ID:7++) </a:t>
            </a: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37" y="1535045"/>
            <a:ext cx="3657600" cy="4733366"/>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748967107"/>
              </p:ext>
            </p:extLst>
          </p:nvPr>
        </p:nvGraphicFramePr>
        <p:xfrm>
          <a:off x="4637086" y="1478719"/>
          <a:ext cx="4302920" cy="4223400"/>
        </p:xfrm>
        <a:graphic>
          <a:graphicData uri="http://schemas.openxmlformats.org/drawingml/2006/table">
            <a:tbl>
              <a:tblPr firstRow="1" firstCol="1" bandRow="1">
                <a:tableStyleId>{5C22544A-7EE6-4342-B048-85BDC9FD1C3A}</a:tableStyleId>
              </a:tblPr>
              <a:tblGrid>
                <a:gridCol w="188121"/>
                <a:gridCol w="458960"/>
                <a:gridCol w="417519"/>
                <a:gridCol w="361002"/>
                <a:gridCol w="417519"/>
                <a:gridCol w="315685"/>
                <a:gridCol w="504587"/>
                <a:gridCol w="281062"/>
                <a:gridCol w="1358465"/>
              </a:tblGrid>
              <a:tr h="194615">
                <a:tc>
                  <a:txBody>
                    <a:bodyPr/>
                    <a:lstStyle/>
                    <a:p>
                      <a:pPr>
                        <a:lnSpc>
                          <a:spcPct val="107000"/>
                        </a:lnSpc>
                        <a:spcAft>
                          <a:spcPts val="0"/>
                        </a:spcAft>
                      </a:pPr>
                      <a:r>
                        <a:rPr lang="en-US" sz="600" i="1" dirty="0">
                          <a:solidFill>
                            <a:schemeClr val="bg1">
                              <a:lumMod val="65000"/>
                            </a:schemeClr>
                          </a:solidFill>
                          <a:effectLst/>
                        </a:rPr>
                        <a:t>ID</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Name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Operations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Instances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Mandatory</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Type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Range or Enumeration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Units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Description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r>
              <a:tr h="375828">
                <a:tc>
                  <a:txBody>
                    <a:bodyPr/>
                    <a:lstStyle/>
                    <a:p>
                      <a:pPr>
                        <a:lnSpc>
                          <a:spcPct val="107000"/>
                        </a:lnSpc>
                        <a:spcAft>
                          <a:spcPts val="0"/>
                        </a:spcAft>
                      </a:pPr>
                      <a:r>
                        <a:rPr lang="en-US" sz="600" dirty="0">
                          <a:solidFill>
                            <a:schemeClr val="tx1"/>
                          </a:solidFill>
                          <a:effectLst/>
                        </a:rPr>
                        <a:t>4010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err="1">
                          <a:effectLst/>
                        </a:rPr>
                        <a:t>LogClass</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dirty="0">
                          <a:effectLst/>
                        </a:rPr>
                        <a:t>Log Event Set Interface : 1/5</a:t>
                      </a:r>
                      <a:br>
                        <a:rPr lang="en-US" sz="600" dirty="0">
                          <a:effectLst/>
                        </a:rPr>
                      </a:br>
                      <a:r>
                        <a:rPr lang="en-US" sz="600" dirty="0">
                          <a:effectLst/>
                        </a:rPr>
                        <a:t/>
                      </a:r>
                      <a:br>
                        <a:rPr lang="en-US" sz="600" dirty="0">
                          <a:effectLst/>
                        </a:rPr>
                      </a:br>
                      <a:r>
                        <a:rPr lang="en-US" sz="600" dirty="0">
                          <a:effectLst/>
                        </a:rPr>
                        <a:t>Define the Log Event Class : </a:t>
                      </a:r>
                      <a:r>
                        <a:rPr lang="en-US" sz="600" dirty="0" smtClean="0">
                          <a:effectLst/>
                        </a:rPr>
                        <a:t> 1 (system) </a:t>
                      </a:r>
                      <a:r>
                        <a:rPr lang="en-US" sz="600">
                          <a:effectLst/>
                        </a:rPr>
                        <a:t/>
                      </a:r>
                      <a:br>
                        <a:rPr lang="en-US" sz="600">
                          <a:effectLst/>
                        </a:rPr>
                      </a:b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1313873">
                <a:tc>
                  <a:txBody>
                    <a:bodyPr/>
                    <a:lstStyle/>
                    <a:p>
                      <a:pPr>
                        <a:lnSpc>
                          <a:spcPct val="107000"/>
                        </a:lnSpc>
                        <a:spcAft>
                          <a:spcPts val="0"/>
                        </a:spcAft>
                      </a:pPr>
                      <a:r>
                        <a:rPr lang="en-US" sz="600" dirty="0">
                          <a:solidFill>
                            <a:schemeClr val="tx1"/>
                          </a:solidFill>
                          <a:effectLst/>
                        </a:rPr>
                        <a:t>4011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dirty="0" err="1">
                          <a:effectLst/>
                        </a:rPr>
                        <a:t>LogStart</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Single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Mandatory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spcAft>
                          <a:spcPts val="1200"/>
                        </a:spcAft>
                      </a:pPr>
                      <a:r>
                        <a:rPr lang="en-US" sz="600" dirty="0">
                          <a:effectLst/>
                        </a:rPr>
                        <a:t>Log Event Set Interface 2/5</a:t>
                      </a:r>
                      <a:br>
                        <a:rPr lang="en-US" sz="600" dirty="0">
                          <a:effectLst/>
                        </a:rPr>
                      </a:br>
                      <a:r>
                        <a:rPr lang="en-US" sz="600" dirty="0">
                          <a:effectLst/>
                        </a:rPr>
                        <a:t/>
                      </a:r>
                      <a:br>
                        <a:rPr lang="en-US" sz="600" dirty="0">
                          <a:effectLst/>
                        </a:rPr>
                      </a:br>
                      <a:r>
                        <a:rPr lang="en-US" sz="600" dirty="0">
                          <a:effectLst/>
                        </a:rPr>
                        <a:t>Actions:</a:t>
                      </a:r>
                      <a:br>
                        <a:rPr lang="en-US" sz="600" dirty="0">
                          <a:effectLst/>
                        </a:rPr>
                      </a:br>
                      <a:r>
                        <a:rPr lang="en-US" sz="600" dirty="0">
                          <a:effectLst/>
                        </a:rPr>
                        <a:t>a) Start data collection(DC)</a:t>
                      </a:r>
                      <a:br>
                        <a:rPr lang="en-US" sz="600" dirty="0">
                          <a:effectLst/>
                        </a:rPr>
                      </a:br>
                      <a:r>
                        <a:rPr lang="en-US" sz="600" dirty="0">
                          <a:effectLst/>
                        </a:rPr>
                        <a:t>b) </a:t>
                      </a:r>
                      <a:r>
                        <a:rPr lang="en-US" sz="600" dirty="0" err="1">
                          <a:effectLst/>
                        </a:rPr>
                        <a:t>LogStatus</a:t>
                      </a:r>
                      <a:r>
                        <a:rPr lang="en-US" sz="600" dirty="0">
                          <a:effectLst/>
                        </a:rPr>
                        <a:t> is set to "0"(running)</a:t>
                      </a:r>
                      <a:br>
                        <a:rPr lang="en-US" sz="600" dirty="0">
                          <a:effectLst/>
                        </a:rPr>
                      </a:br>
                      <a:r>
                        <a:rPr lang="en-US" sz="600" dirty="0">
                          <a:effectLst/>
                        </a:rPr>
                        <a:t>c) DC is emptied(default)</a:t>
                      </a:r>
                      <a:br>
                        <a:rPr lang="en-US" sz="600" dirty="0">
                          <a:effectLst/>
                        </a:rPr>
                      </a:br>
                      <a:r>
                        <a:rPr lang="en-US" sz="600" dirty="0" err="1">
                          <a:effectLst/>
                        </a:rPr>
                        <a:t>Specific:Reset</a:t>
                      </a:r>
                      <a:r>
                        <a:rPr lang="en-US" sz="600" dirty="0">
                          <a:effectLst/>
                        </a:rPr>
                        <a:t> to 0 of resources 0-5 </a:t>
                      </a:r>
                      <a:br>
                        <a:rPr lang="en-US" sz="600" dirty="0">
                          <a:effectLst/>
                        </a:rPr>
                      </a:br>
                      <a:r>
                        <a:rPr lang="en-US" sz="600" dirty="0">
                          <a:effectLst/>
                        </a:rPr>
                        <a:t>d) DC Period is set according to arg'1' value</a:t>
                      </a:r>
                      <a:br>
                        <a:rPr lang="en-US" sz="600" dirty="0">
                          <a:effectLst/>
                        </a:rPr>
                      </a:br>
                      <a:r>
                        <a:rPr lang="en-US" sz="600" dirty="0">
                          <a:effectLst/>
                        </a:rPr>
                        <a:t/>
                      </a:r>
                      <a:br>
                        <a:rPr lang="en-US" sz="600" dirty="0">
                          <a:effectLst/>
                        </a:rPr>
                      </a:br>
                      <a:r>
                        <a:rPr lang="en-US" sz="600" dirty="0">
                          <a:effectLst/>
                        </a:rPr>
                        <a:t>Arguments: </a:t>
                      </a:r>
                      <a:br>
                        <a:rPr lang="en-US" sz="600" dirty="0">
                          <a:effectLst/>
                        </a:rPr>
                      </a:br>
                      <a:r>
                        <a:rPr lang="en-US" sz="600" dirty="0">
                          <a:effectLst/>
                        </a:rPr>
                        <a:t>'0': none [default] </a:t>
                      </a:r>
                      <a:br>
                        <a:rPr lang="en-US" sz="600" dirty="0">
                          <a:effectLst/>
                        </a:rPr>
                      </a:br>
                      <a:r>
                        <a:rPr lang="en-US" sz="600" dirty="0">
                          <a:effectLst/>
                        </a:rPr>
                        <a:t>'1': set the DC Period (in sec): if=0 or absent[default] DC is stopped by </a:t>
                      </a:r>
                      <a:r>
                        <a:rPr lang="en-US" sz="600" dirty="0" err="1">
                          <a:effectLst/>
                        </a:rPr>
                        <a:t>LogStop</a:t>
                      </a:r>
                      <a:r>
                        <a:rPr lang="en-US" sz="600" dirty="0">
                          <a:effectLst/>
                        </a:rPr>
                        <a:t> action only.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r>
              <a:tr h="847541">
                <a:tc>
                  <a:txBody>
                    <a:bodyPr/>
                    <a:lstStyle/>
                    <a:p>
                      <a:pPr>
                        <a:lnSpc>
                          <a:spcPct val="107000"/>
                        </a:lnSpc>
                        <a:spcAft>
                          <a:spcPts val="0"/>
                        </a:spcAft>
                      </a:pPr>
                      <a:r>
                        <a:rPr lang="en-US" sz="600" dirty="0">
                          <a:solidFill>
                            <a:schemeClr val="tx1"/>
                          </a:solidFill>
                          <a:effectLst/>
                        </a:rPr>
                        <a:t>4012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LogStop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dirty="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3/5</a:t>
                      </a:r>
                      <a:br>
                        <a:rPr lang="en-US" sz="600">
                          <a:effectLst/>
                        </a:rPr>
                      </a:br>
                      <a:r>
                        <a:rPr lang="en-US" sz="600">
                          <a:effectLst/>
                        </a:rPr>
                        <a:t/>
                      </a:r>
                      <a:br>
                        <a:rPr lang="en-US" sz="600">
                          <a:effectLst/>
                        </a:rPr>
                      </a:br>
                      <a:r>
                        <a:rPr lang="en-US" sz="600">
                          <a:effectLst/>
                        </a:rPr>
                        <a:t>Actions: </a:t>
                      </a:r>
                      <a:br>
                        <a:rPr lang="en-US" sz="600">
                          <a:effectLst/>
                        </a:rPr>
                      </a:br>
                      <a:r>
                        <a:rPr lang="en-US" sz="600">
                          <a:effectLst/>
                        </a:rPr>
                        <a:t>a) Stop data collection(DC) </a:t>
                      </a:r>
                      <a:br>
                        <a:rPr lang="en-US" sz="600">
                          <a:effectLst/>
                        </a:rPr>
                      </a:br>
                      <a:r>
                        <a:rPr lang="en-US" sz="600">
                          <a:effectLst/>
                        </a:rPr>
                        <a:t>b) LogStatus is set to "1"(stopped)</a:t>
                      </a:r>
                      <a:br>
                        <a:rPr lang="en-US" sz="600">
                          <a:effectLst/>
                        </a:rPr>
                      </a:br>
                      <a:r>
                        <a:rPr lang="en-US" sz="600">
                          <a:effectLst/>
                        </a:rPr>
                        <a:t>c) DC is kept(default)</a:t>
                      </a:r>
                      <a:br>
                        <a:rPr lang="en-US" sz="600">
                          <a:effectLst/>
                        </a:rPr>
                      </a:br>
                      <a:r>
                        <a:rPr lang="en-US" sz="600">
                          <a:effectLst/>
                        </a:rPr>
                        <a:t/>
                      </a:r>
                      <a:br>
                        <a:rPr lang="en-US" sz="600">
                          <a:effectLst/>
                        </a:rPr>
                      </a:br>
                      <a:r>
                        <a:rPr lang="en-US" sz="600">
                          <a:effectLst/>
                        </a:rPr>
                        <a:t>Argument:</a:t>
                      </a:r>
                      <a:br>
                        <a:rPr lang="en-US" sz="600">
                          <a:effectLst/>
                        </a:rPr>
                      </a:br>
                      <a:r>
                        <a:rPr lang="en-US" sz="600">
                          <a:effectLst/>
                        </a:rPr>
                        <a:t>'0': none [default]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474475">
                <a:tc>
                  <a:txBody>
                    <a:bodyPr/>
                    <a:lstStyle/>
                    <a:p>
                      <a:pPr>
                        <a:lnSpc>
                          <a:spcPct val="107000"/>
                        </a:lnSpc>
                        <a:spcAft>
                          <a:spcPts val="0"/>
                        </a:spcAft>
                      </a:pPr>
                      <a:r>
                        <a:rPr lang="en-US" sz="600" dirty="0">
                          <a:solidFill>
                            <a:schemeClr val="tx1"/>
                          </a:solidFill>
                          <a:effectLst/>
                        </a:rPr>
                        <a:t>4013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LogStatus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4/5</a:t>
                      </a:r>
                      <a:br>
                        <a:rPr lang="en-US" sz="600">
                          <a:effectLst/>
                        </a:rPr>
                      </a:br>
                      <a:r>
                        <a:rPr lang="en-US" sz="600">
                          <a:effectLst/>
                        </a:rPr>
                        <a:t/>
                      </a:r>
                      <a:br>
                        <a:rPr lang="en-US" sz="600">
                          <a:effectLst/>
                        </a:rPr>
                      </a:br>
                      <a:r>
                        <a:rPr lang="en-US" sz="600">
                          <a:effectLst/>
                        </a:rPr>
                        <a:t>Data Collection process status:</a:t>
                      </a:r>
                      <a:br>
                        <a:rPr lang="en-US" sz="600">
                          <a:effectLst/>
                        </a:rPr>
                      </a:br>
                      <a:r>
                        <a:rPr lang="en-US" sz="600">
                          <a:effectLst/>
                        </a:rPr>
                        <a:t>0 : running</a:t>
                      </a:r>
                      <a:br>
                        <a:rPr lang="en-US" sz="600">
                          <a:effectLst/>
                        </a:rPr>
                      </a:br>
                      <a:r>
                        <a:rPr lang="en-US" sz="600">
                          <a:effectLst/>
                        </a:rPr>
                        <a:t>1 : stopped</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754274">
                <a:tc>
                  <a:txBody>
                    <a:bodyPr/>
                    <a:lstStyle/>
                    <a:p>
                      <a:pPr>
                        <a:lnSpc>
                          <a:spcPct val="107000"/>
                        </a:lnSpc>
                        <a:spcAft>
                          <a:spcPts val="0"/>
                        </a:spcAft>
                      </a:pPr>
                      <a:r>
                        <a:rPr lang="en-US" sz="600" dirty="0">
                          <a:solidFill>
                            <a:schemeClr val="tx1"/>
                          </a:solidFill>
                          <a:effectLst/>
                        </a:rPr>
                        <a:t>4014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LogData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Multiple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Opaque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0"/>
                        </a:spcAft>
                      </a:pPr>
                      <a:r>
                        <a:rPr lang="en-US" sz="600" dirty="0">
                          <a:effectLst/>
                        </a:rPr>
                        <a:t>Log Event Set Interface 5/5</a:t>
                      </a:r>
                      <a:br>
                        <a:rPr lang="en-US" sz="600" dirty="0">
                          <a:effectLst/>
                        </a:rPr>
                      </a:br>
                      <a:r>
                        <a:rPr lang="en-US" sz="600" dirty="0">
                          <a:effectLst/>
                        </a:rPr>
                        <a:t/>
                      </a:r>
                      <a:br>
                        <a:rPr lang="en-US" sz="600" dirty="0">
                          <a:effectLst/>
                        </a:rPr>
                      </a:br>
                      <a:r>
                        <a:rPr lang="en-US" sz="600" dirty="0">
                          <a:effectLst/>
                        </a:rPr>
                        <a:t>Read Access on that Resource returns a serialized information of the Resources [0..5]. Data format is given by the 1st byte of the opaque sequence:</a:t>
                      </a:r>
                      <a:br>
                        <a:rPr lang="en-US" sz="600" dirty="0">
                          <a:effectLst/>
                        </a:rPr>
                      </a:br>
                      <a:r>
                        <a:rPr lang="en-US" sz="600" dirty="0">
                          <a:effectLst/>
                        </a:rPr>
                        <a:t>0 : OMA-LwM2M TLV format</a:t>
                      </a:r>
                      <a:br>
                        <a:rPr lang="en-US" sz="600" dirty="0">
                          <a:effectLst/>
                        </a:rPr>
                      </a:br>
                      <a:r>
                        <a:rPr lang="en-US" sz="600" dirty="0">
                          <a:effectLst/>
                        </a:rPr>
                        <a:t>1 : OMA-LwM2M JSON format</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bl>
          </a:graphicData>
        </a:graphic>
      </p:graphicFrame>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85737" y="1149350"/>
            <a:ext cx="9067799" cy="5237162"/>
          </a:xfrm>
        </p:spPr>
        <p:txBody>
          <a:bodyPr/>
          <a:lstStyle/>
          <a:p>
            <a:pPr>
              <a:buClr>
                <a:srgbClr val="C00000"/>
              </a:buClr>
              <a:buFont typeface="Wingdings" panose="05000000000000000000" pitchFamily="2" charset="2"/>
              <a:buChar char="q"/>
            </a:pPr>
            <a:r>
              <a:rPr lang="en-GB" altLang="en-US" sz="2000" b="1" dirty="0" smtClean="0"/>
              <a:t>  Next Steps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OMA-WG DM Agreement for registering this set of re-usable resources(OMA endorsement)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=&gt; much better than having other SDO or specific company proposing this Device Management feature</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There is no area on OMA-DM LwM2M portal for storing/consulting technical White Papers addressing LwM2M guide lines:</a:t>
            </a:r>
          </a:p>
          <a:p>
            <a:pPr marL="692150" lvl="2" indent="-285750">
              <a:buClr>
                <a:srgbClr val="C00000"/>
              </a:buClr>
              <a:buFont typeface="Symbol" panose="05050102010706020507" pitchFamily="18" charset="2"/>
              <a:buChar char="Þ"/>
            </a:pP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CREATIOn</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of such an area   : a)  WP : Defining Diagnostics &amp; Monitoring LwM2M Objects using the generic Logging Event Framework  b)  LwM2M &amp;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CoAP</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over TCP support  ……</a:t>
            </a:r>
          </a:p>
          <a:p>
            <a:pPr marL="692150" lvl="2" indent="-285750">
              <a:buClr>
                <a:srgbClr val="C00000"/>
              </a:buClr>
              <a:buFont typeface="Symbol" panose="05050102010706020507" pitchFamily="18" charset="2"/>
              <a:buChar char="Þ"/>
            </a:pP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692150" lvl="2" indent="-285750">
              <a:buClr>
                <a:srgbClr val="C00000"/>
              </a:buClr>
              <a:buFont typeface="Symbol" panose="05050102010706020507" pitchFamily="18" charset="2"/>
              <a:buChar char="Þ"/>
            </a:pPr>
            <a:endPar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233362" indent="-285750">
              <a:buClr>
                <a:srgbClr val="C00000"/>
              </a:buClr>
              <a:buFont typeface="Wingdings" panose="05000000000000000000" pitchFamily="2" charset="2"/>
              <a:buChar char="q"/>
            </a:pPr>
            <a:r>
              <a:rPr lang="en-GB" altLang="en-US" sz="2400" b="1" dirty="0">
                <a:latin typeface="Arial" panose="020B0604020202020204" pitchFamily="34" charset="0"/>
                <a:cs typeface="Arial" panose="020B0604020202020204" pitchFamily="34" charset="0"/>
              </a:rPr>
              <a:t> </a:t>
            </a:r>
            <a:r>
              <a:rPr lang="en-GB" altLang="en-US" sz="2400" b="1" dirty="0" smtClean="0">
                <a:latin typeface="Arial" panose="020B0604020202020204" pitchFamily="34" charset="0"/>
                <a:cs typeface="Arial" panose="020B0604020202020204" pitchFamily="34" charset="0"/>
              </a:rPr>
              <a:t> </a:t>
            </a:r>
            <a:r>
              <a:rPr lang="en-GB" altLang="en-US" sz="2400" b="1" dirty="0" smtClean="0">
                <a:latin typeface="Arial Narrow" panose="020B0606020202030204" pitchFamily="34" charset="0"/>
                <a:cs typeface="Arial" panose="020B0604020202020204" pitchFamily="34" charset="0"/>
              </a:rPr>
              <a:t>Supporters</a:t>
            </a:r>
            <a:r>
              <a:rPr lang="en-GB" sz="1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Gemalto</a:t>
            </a:r>
            <a:r>
              <a:rPr lang="en-GB" sz="2400" dirty="0" smtClean="0">
                <a:solidFill>
                  <a:srgbClr val="C00000"/>
                </a:solidFill>
                <a:latin typeface="Arial Narrow" panose="020B0606020202030204" pitchFamily="34" charset="0"/>
                <a:ea typeface="Times New Roman" panose="02020603050405020304" pitchFamily="18" charset="0"/>
                <a:cs typeface="Arial" panose="020B0604020202020204" pitchFamily="34" charset="0"/>
              </a:rPr>
              <a:t>*</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Huawei ..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6506955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64333</TotalTime>
  <Pages>15</Pages>
  <Words>655</Words>
  <Application>Microsoft Office PowerPoint</Application>
  <PresentationFormat>Custom</PresentationFormat>
  <Paragraphs>174</Paragraphs>
  <Slides>5</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ＭＳ Ｐゴシック</vt:lpstr>
      <vt:lpstr>宋体</vt:lpstr>
      <vt:lpstr>Arial</vt:lpstr>
      <vt:lpstr>Arial Narrow</vt:lpstr>
      <vt:lpstr>Calibri</vt:lpstr>
      <vt:lpstr>Symbol</vt:lpstr>
      <vt:lpstr>Tahoma</vt:lpstr>
      <vt:lpstr>Times New Roman</vt:lpstr>
      <vt:lpstr>Wingdings</vt:lpstr>
      <vt:lpstr>OMA Template</vt:lpstr>
      <vt:lpstr>OMA-DM-LightweightM2M-2017-0096R01-INP  LwM2M Logging Event Framework  </vt:lpstr>
      <vt:lpstr>LwM2M Logging Event Framework</vt:lpstr>
      <vt:lpstr>LwM2M Logging Event Framework </vt:lpstr>
      <vt:lpstr>LwM2M Logging Event Framework </vt:lpstr>
      <vt:lpstr>LwM2M Logging Event Framework</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692</cp:revision>
  <cp:lastPrinted>2017-04-03T10:16:28Z</cp:lastPrinted>
  <dcterms:created xsi:type="dcterms:W3CDTF">2002-03-19T14:05:12Z</dcterms:created>
  <dcterms:modified xsi:type="dcterms:W3CDTF">2017-04-10T09:53:29Z</dcterms:modified>
</cp:coreProperties>
</file>