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36" r:id="rId4"/>
    <p:sldId id="338" r:id="rId5"/>
    <p:sldId id="339" r:id="rId6"/>
    <p:sldId id="323" r:id="rId7"/>
    <p:sldId id="335" r:id="rId8"/>
    <p:sldId id="329" r:id="rId9"/>
    <p:sldId id="330" r:id="rId10"/>
    <p:sldId id="325" r:id="rId11"/>
    <p:sldId id="327" r:id="rId12"/>
    <p:sldId id="340"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88826" autoAdjust="0"/>
  </p:normalViewPr>
  <p:slideViewPr>
    <p:cSldViewPr>
      <p:cViewPr varScale="1">
        <p:scale>
          <a:sx n="72" d="100"/>
          <a:sy n="72" d="100"/>
        </p:scale>
        <p:origin x="-1632" y="-8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WID_0299-LWM2M_object_software_management-V1_0-20140509-A.ppt%20(&#20860;&#23481;&#27169;&#24335;)"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chart>
    <c:plotArea>
      <c:layout>
        <c:manualLayout>
          <c:layoutTarget val="inner"/>
          <c:xMode val="edge"/>
          <c:yMode val="edge"/>
          <c:x val="0.25441696113074269"/>
          <c:y val="4.5070484526964862E-2"/>
          <c:w val="0.67491166077738562"/>
          <c:h val="0.75774752110959764"/>
        </c:manualLayout>
      </c:layout>
      <c:barChart>
        <c:barDir val="bar"/>
        <c:grouping val="stacked"/>
        <c:ser>
          <c:idx val="0"/>
          <c:order val="0"/>
          <c:tx>
            <c:strRef>
              <c:f>'[工作表 在 OMA-WID_0299-LWM2M_object_software_management-V1_0-20140509-A.ppt (兼容模式)]Sheet2'!$B$44</c:f>
              <c:strCache>
                <c:ptCount val="1"/>
                <c:pt idx="0">
                  <c:v>Begin</c:v>
                </c:pt>
              </c:strCache>
            </c:strRef>
          </c:tx>
          <c:spPr>
            <a:noFill/>
            <a:ln w="25400">
              <a:noFill/>
            </a:ln>
          </c:spPr>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(兼容模式)]Sheet2'!$B$45:$B$48</c:f>
              <c:numCache>
                <c:formatCode>yyyy\-mm\-dd;@</c:formatCode>
                <c:ptCount val="4"/>
                <c:pt idx="0">
                  <c:v>41687</c:v>
                </c:pt>
                <c:pt idx="1">
                  <c:v>42837</c:v>
                </c:pt>
                <c:pt idx="2">
                  <c:v>0</c:v>
                </c:pt>
                <c:pt idx="3">
                  <c:v>0</c:v>
                </c:pt>
              </c:numCache>
            </c:numRef>
          </c:val>
        </c:ser>
        <c:ser>
          <c:idx val="1"/>
          <c:order val="1"/>
          <c:tx>
            <c:strRef>
              <c:f>'[工作表 在 OMA-WID_0299-LWM2M_object_software_management-V1_0-20140509-A.ppt (兼容模式)]Sheet2'!$C$44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OMA-WID_0299-LWM2M_object_software_management-V1_0-20140509-A.ppt (兼容模式)]Sheet2'!$A$45:$A$48</c:f>
              <c:strCache>
                <c:ptCount val="4"/>
                <c:pt idx="0">
                  <c:v>Development time to Candidate</c:v>
                </c:pt>
                <c:pt idx="1">
                  <c:v>TS</c:v>
                </c:pt>
                <c:pt idx="2">
                  <c:v>AD</c:v>
                </c:pt>
                <c:pt idx="3">
                  <c:v>RD</c:v>
                </c:pt>
              </c:strCache>
            </c:strRef>
          </c:cat>
          <c:val>
            <c:numRef>
              <c:f>'[工作表 在 OMA-WID_0299-LWM2M_object_software_management-V1_0-20140509-A.ppt (兼容模式)]Sheet2'!$C$45:$C$48</c:f>
              <c:numCache>
                <c:formatCode>General</c:formatCode>
                <c:ptCount val="4"/>
                <c:pt idx="0">
                  <c:v>1229</c:v>
                </c:pt>
                <c:pt idx="1">
                  <c:v>33</c:v>
                </c:pt>
                <c:pt idx="2">
                  <c:v>0</c:v>
                </c:pt>
                <c:pt idx="3">
                  <c:v>0</c:v>
                </c:pt>
              </c:numCache>
            </c:numRef>
          </c:val>
        </c:ser>
        <c:gapWidth val="80"/>
        <c:overlap val="80"/>
        <c:axId val="106374272"/>
        <c:axId val="114399872"/>
      </c:barChart>
      <c:catAx>
        <c:axId val="106374272"/>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114399872"/>
        <c:crossesAt val="40915"/>
        <c:auto val="1"/>
        <c:lblAlgn val="ctr"/>
        <c:lblOffset val="100"/>
        <c:tickLblSkip val="1"/>
        <c:tickMarkSkip val="1"/>
      </c:catAx>
      <c:valAx>
        <c:axId val="114399872"/>
        <c:scaling>
          <c:orientation val="minMax"/>
          <c:min val="42850"/>
        </c:scaling>
        <c:axPos val="b"/>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0479873642"/>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106374272"/>
        <c:crossesAt val="1"/>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sp>
    </p:spTree>
    <p:extLst>
      <p:ext uri="{BB962C8B-B14F-4D97-AF65-F5344CB8AC3E}">
        <p14:creationId xmlns:p14="http://schemas.microsoft.com/office/powerpoint/2010/main" xmlns=""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This is the new </a:t>
            </a:r>
            <a:r>
              <a:rPr lang="en-US" altLang="zh-CN" b="1" smtClean="0">
                <a:latin typeface="Arial" panose="020B0604020202020204" pitchFamily="34" charset="0"/>
              </a:rPr>
              <a:t>Work Item Definition (WID)</a:t>
            </a:r>
            <a:r>
              <a:rPr lang="en-US" altLang="zh-CN" smtClean="0">
                <a:latin typeface="Arial" panose="020B0604020202020204" pitchFamily="34" charset="0"/>
              </a:rPr>
              <a:t> template. It is in PowerPoint format so that it also serves to present the Work Item to TP and assist in its socialization. Keep in mind that this is a </a:t>
            </a:r>
            <a:r>
              <a:rPr lang="en-US" altLang="zh-CN" b="1" smtClean="0">
                <a:latin typeface="Arial" panose="020B0604020202020204" pitchFamily="34" charset="0"/>
              </a:rPr>
              <a:t>permanent document</a:t>
            </a:r>
            <a:r>
              <a:rPr lang="en-US" altLang="zh-CN" smtClean="0">
                <a:latin typeface="Arial" panose="020B0604020202020204" pitchFamily="34" charset="0"/>
              </a:rPr>
              <a:t>, so it is important to provide information that is as detailed and exact as possible.</a:t>
            </a:r>
            <a:endParaRPr lang="en-GB" altLang="zh-CN" smtClean="0">
              <a:latin typeface="Arial" panose="020B0604020202020204" pitchFamily="34" charset="0"/>
            </a:endParaRPr>
          </a:p>
        </p:txBody>
      </p:sp>
    </p:spTree>
    <p:extLst>
      <p:ext uri="{BB962C8B-B14F-4D97-AF65-F5344CB8AC3E}">
        <p14:creationId xmlns:p14="http://schemas.microsoft.com/office/powerpoint/2010/main" xmlns=""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List all of the supporting companies in order of membership and then in alphabetic order.  Example: </a:t>
            </a:r>
          </a:p>
          <a:p>
            <a:r>
              <a:rPr lang="en-US" altLang="zh-CN" i="1" smtClean="0">
                <a:latin typeface="Arial" panose="020B0604020202020204" pitchFamily="34" charset="0"/>
              </a:rPr>
              <a:t>Marvellous Mobiles, Sponsor</a:t>
            </a:r>
          </a:p>
          <a:p>
            <a:r>
              <a:rPr lang="en-US" altLang="zh-CN" i="1" smtClean="0">
                <a:latin typeface="Arial" panose="020B0604020202020204" pitchFamily="34" charset="0"/>
              </a:rPr>
              <a:t>Serious Servers, Sponsor</a:t>
            </a:r>
          </a:p>
          <a:p>
            <a:r>
              <a:rPr lang="en-US" altLang="zh-CN" i="1" smtClean="0">
                <a:latin typeface="Arial" panose="020B0604020202020204" pitchFamily="34" charset="0"/>
              </a:rPr>
              <a:t>Acme Associates, Full</a:t>
            </a:r>
          </a:p>
          <a:p>
            <a:r>
              <a:rPr lang="en-US" altLang="zh-CN" i="1" smtClean="0">
                <a:latin typeface="Arial" panose="020B0604020202020204" pitchFamily="34" charset="0"/>
              </a:rPr>
              <a:t>Haptic Handsets, Full</a:t>
            </a:r>
          </a:p>
          <a:p>
            <a:r>
              <a:rPr lang="en-US" altLang="zh-CN" i="1" smtClean="0">
                <a:latin typeface="Arial" panose="020B0604020202020204" pitchFamily="34" charset="0"/>
              </a:rPr>
              <a:t>Durable Databases, Associate</a:t>
            </a:r>
          </a:p>
          <a:p>
            <a:endParaRPr lang="en-GB" altLang="zh-CN" i="1" smtClean="0">
              <a:latin typeface="Arial" panose="020B0604020202020204" pitchFamily="34" charset="0"/>
            </a:endParaRPr>
          </a:p>
          <a:p>
            <a:r>
              <a:rPr lang="en-GB" altLang="zh-CN" smtClean="0">
                <a:latin typeface="Arial" panose="020B0604020202020204" pitchFamily="34" charset="0"/>
              </a:rPr>
              <a:t>Please note that a Work Item </a:t>
            </a:r>
            <a:r>
              <a:rPr lang="en-GB" altLang="zh-CN" b="1" smtClean="0">
                <a:latin typeface="Arial" panose="020B0604020202020204" pitchFamily="34" charset="0"/>
              </a:rPr>
              <a:t>must have at least four supporting companies</a:t>
            </a:r>
            <a:r>
              <a:rPr lang="en-GB" altLang="zh-CN" smtClean="0">
                <a:latin typeface="Arial" panose="020B0604020202020204" pitchFamily="34" charset="0"/>
              </a:rPr>
              <a:t> before it can be approved by TP and start work.</a:t>
            </a:r>
          </a:p>
        </p:txBody>
      </p:sp>
    </p:spTree>
    <p:extLst>
      <p:ext uri="{BB962C8B-B14F-4D97-AF65-F5344CB8AC3E}">
        <p14:creationId xmlns:p14="http://schemas.microsoft.com/office/powerpoint/2010/main" xmlns=""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xmlns=""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While not mandatory, it is strongly recommended to list as many volunteers and resources as possible. </a:t>
            </a:r>
          </a:p>
          <a:p>
            <a:r>
              <a:rPr lang="en-US" altLang="zh-CN" smtClean="0">
                <a:latin typeface="Arial" panose="020B0604020202020204" pitchFamily="34" charset="0"/>
              </a:rPr>
              <a:t>You can add or remove deliverables and roles in the above table as appropriate. </a:t>
            </a:r>
          </a:p>
          <a:p>
            <a:r>
              <a:rPr lang="en-US" altLang="zh-CN" smtClean="0">
                <a:latin typeface="Arial" panose="020B0604020202020204" pitchFamily="34" charset="0"/>
              </a:rPr>
              <a:t>This initial list does </a:t>
            </a:r>
            <a:r>
              <a:rPr lang="en-US" altLang="zh-CN" b="1" smtClean="0">
                <a:latin typeface="Arial" panose="020B0604020202020204" pitchFamily="34" charset="0"/>
              </a:rPr>
              <a:t>not  </a:t>
            </a:r>
            <a:r>
              <a:rPr lang="en-US" altLang="zh-CN" smtClean="0">
                <a:latin typeface="Arial" panose="020B0604020202020204" pitchFamily="34" charset="0"/>
              </a:rPr>
              <a:t>preclude anyone outside the group of supporting member companies to volunteer for one or more of these roles once the work item has been assigned to a WG and the work has started.</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xmlns="" val="2363979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xmlns=""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latin typeface="Arial" panose="020B0604020202020204" pitchFamily="34" charset="0"/>
              </a:rPr>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DM                       DM                             3.0</a:t>
            </a:r>
          </a:p>
          <a:p>
            <a:endParaRPr lang="en-US" altLang="zh-CN" smtClean="0">
              <a:latin typeface="Arial" panose="020B0604020202020204" pitchFamily="34" charset="0"/>
            </a:endParaRPr>
          </a:p>
          <a:p>
            <a:r>
              <a:rPr lang="en-US" altLang="zh-CN" smtClean="0">
                <a:latin typeface="Arial" panose="020B0604020202020204" pitchFamily="34" charset="0"/>
              </a:rPr>
              <a:t>An example of </a:t>
            </a:r>
            <a:r>
              <a:rPr lang="en-US" altLang="zh-CN" u="sng" smtClean="0">
                <a:latin typeface="Arial" panose="020B0604020202020204" pitchFamily="34" charset="0"/>
              </a:rPr>
              <a:t>incorrect</a:t>
            </a:r>
            <a:r>
              <a:rPr lang="en-US" altLang="zh-CN" smtClean="0">
                <a:latin typeface="Arial" panose="020B0604020202020204" pitchFamily="34" charset="0"/>
              </a:rPr>
              <a:t> WI naming:</a:t>
            </a:r>
          </a:p>
          <a:p>
            <a:r>
              <a:rPr lang="en-US" altLang="zh-CN" b="1" smtClean="0">
                <a:latin typeface="Arial" panose="020B0604020202020204" pitchFamily="34" charset="0"/>
              </a:rPr>
              <a:t>Work Item Title                    Working Group  Registration Name  Version Name</a:t>
            </a:r>
          </a:p>
          <a:p>
            <a:r>
              <a:rPr lang="en-US" altLang="zh-CN" smtClean="0">
                <a:latin typeface="Arial" panose="020B0604020202020204" pitchFamily="34" charset="0"/>
              </a:rPr>
              <a:t>Device Management 3.0       DM                       DM                             3.0</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xmlns=""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smtClean="0">
                <a:latin typeface="Arial" panose="020B0604020202020204" pitchFamily="34" charset="0"/>
              </a:rPr>
              <a:t>Work Areas</a:t>
            </a:r>
            <a:r>
              <a:rPr lang="en-GB" altLang="zh-CN"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smtClean="0">
                <a:latin typeface="Arial" panose="020B0604020202020204" pitchFamily="34" charset="0"/>
              </a:rPr>
              <a:t>Issues this Work Item aims to solve</a:t>
            </a:r>
            <a:r>
              <a:rPr lang="en-GB" altLang="zh-CN"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latin typeface="Arial" panose="020B0604020202020204" pitchFamily="34" charset="0"/>
              </a:rPr>
              <a:t>Market benefits </a:t>
            </a:r>
            <a:r>
              <a:rPr lang="en-US" altLang="zh-CN" smtClean="0">
                <a:latin typeface="Arial" panose="020B0604020202020204" pitchFamily="34" charset="0"/>
              </a:rPr>
              <a:t>describes the benefits this WI will bring to the value chain (e.g. the subscriber, the operator etc.) in the market</a:t>
            </a:r>
          </a:p>
          <a:p>
            <a:r>
              <a:rPr lang="en-GB" altLang="zh-CN" b="1" smtClean="0">
                <a:latin typeface="Arial" panose="020B0604020202020204" pitchFamily="34" charset="0"/>
              </a:rPr>
              <a:t>Time to market </a:t>
            </a:r>
            <a:r>
              <a:rPr lang="en-GB" altLang="zh-CN" smtClean="0">
                <a:latin typeface="Arial" panose="020B0604020202020204" pitchFamily="34" charset="0"/>
              </a:rPr>
              <a:t>should </a:t>
            </a:r>
            <a:r>
              <a:rPr lang="en-US" altLang="zh-CN" smtClean="0">
                <a:latin typeface="Arial" panose="020B0604020202020204" pitchFamily="34" charset="0"/>
              </a:rPr>
              <a:t>address impacts from doing the work as well as from not doing the work.</a:t>
            </a:r>
            <a:endParaRPr lang="en-GB" altLang="zh-CN" smtClean="0">
              <a:latin typeface="Arial" panose="020B0604020202020204" pitchFamily="34" charset="0"/>
            </a:endParaRPr>
          </a:p>
          <a:p>
            <a:r>
              <a:rPr lang="en-GB" altLang="zh-CN" b="1" smtClean="0">
                <a:latin typeface="Arial" panose="020B0604020202020204" pitchFamily="34" charset="0"/>
              </a:rPr>
              <a:t>Expected market acceptance </a:t>
            </a:r>
            <a:r>
              <a:rPr lang="en-GB" altLang="zh-CN" smtClean="0">
                <a:latin typeface="Arial" panose="020B0604020202020204" pitchFamily="34" charset="0"/>
              </a:rPr>
              <a:t>should justify how and why the market will accept this solution.</a:t>
            </a:r>
          </a:p>
          <a:p>
            <a:r>
              <a:rPr lang="en-GB" altLang="zh-CN" b="1" smtClean="0">
                <a:latin typeface="Arial" panose="020B0604020202020204" pitchFamily="34" charset="0"/>
              </a:rPr>
              <a:t>Complexity </a:t>
            </a:r>
            <a:r>
              <a:rPr lang="en-US" altLang="zh-CN"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latin typeface="Arial" panose="020B0604020202020204" pitchFamily="34" charset="0"/>
            </a:endParaRPr>
          </a:p>
          <a:p>
            <a:r>
              <a:rPr lang="en-GB" altLang="zh-CN" b="1" smtClean="0">
                <a:latin typeface="Arial" panose="020B0604020202020204" pitchFamily="34" charset="0"/>
              </a:rPr>
              <a:t>Uniqueness </a:t>
            </a:r>
            <a:r>
              <a:rPr lang="en-GB" altLang="zh-CN" smtClean="0">
                <a:latin typeface="Arial" panose="020B0604020202020204" pitchFamily="34" charset="0"/>
              </a:rPr>
              <a:t>should a</a:t>
            </a:r>
            <a:r>
              <a:rPr lang="en-US" altLang="zh-CN" smtClean="0">
                <a:latin typeface="Arial" panose="020B0604020202020204" pitchFamily="34" charset="0"/>
              </a:rPr>
              <a:t>ddress the uniqueness of the work covered by this WI.  Describe any cases where similar work is underway or being proposed within OMA or outside OMA.  </a:t>
            </a:r>
            <a:endParaRPr lang="en-GB" altLang="zh-CN" smtClean="0">
              <a:latin typeface="Arial" panose="020B0604020202020204" pitchFamily="34" charset="0"/>
            </a:endParaRPr>
          </a:p>
        </p:txBody>
      </p:sp>
    </p:spTree>
    <p:extLst>
      <p:ext uri="{BB962C8B-B14F-4D97-AF65-F5344CB8AC3E}">
        <p14:creationId xmlns:p14="http://schemas.microsoft.com/office/powerpoint/2010/main" xmlns=""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latin typeface="Arial" panose="020B0604020202020204" pitchFamily="34" charset="0"/>
              </a:rPr>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dirty="0" smtClean="0">
                <a:latin typeface="Arial" panose="020B0604020202020204" pitchFamily="34" charset="0"/>
              </a:rPr>
              <a:t>In order to ensure that Business Focus is applied in creating a WI, it is recommended to address the points in this slide.  You can use several slides to address these points if necessary:</a:t>
            </a:r>
          </a:p>
          <a:p>
            <a:r>
              <a:rPr lang="en-GB" altLang="zh-CN" b="1" dirty="0" smtClean="0">
                <a:latin typeface="Arial" panose="020B0604020202020204" pitchFamily="34" charset="0"/>
              </a:rPr>
              <a:t>Work Areas</a:t>
            </a:r>
            <a:r>
              <a:rPr lang="en-GB" altLang="zh-CN" dirty="0" smtClean="0">
                <a:latin typeface="Arial" panose="020B0604020202020204" pitchFamily="34" charset="0"/>
              </a:rPr>
              <a:t> should provide a sufficiently good understanding of the technical results to be delivered by the WI, but they should not define how the required functionality is to be specified or how it is to be implemented.  </a:t>
            </a:r>
          </a:p>
          <a:p>
            <a:r>
              <a:rPr lang="en-GB" altLang="zh-CN" b="1" dirty="0" smtClean="0">
                <a:latin typeface="Arial" panose="020B0604020202020204" pitchFamily="34" charset="0"/>
              </a:rPr>
              <a:t>Issues this Work Item aims to solve</a:t>
            </a:r>
            <a:r>
              <a:rPr lang="en-GB" altLang="zh-CN" dirty="0" smtClean="0">
                <a:latin typeface="Arial" panose="020B0604020202020204" pitchFamily="34" charset="0"/>
              </a:rPr>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dirty="0" smtClean="0">
                <a:latin typeface="Arial" panose="020B0604020202020204" pitchFamily="34" charset="0"/>
              </a:rPr>
              <a:t>Market benefits </a:t>
            </a:r>
            <a:r>
              <a:rPr lang="en-US" altLang="zh-CN" dirty="0" smtClean="0">
                <a:latin typeface="Arial" panose="020B0604020202020204" pitchFamily="34" charset="0"/>
              </a:rPr>
              <a:t>describes the benefits this WI will bring to the value chain (e.g. the subscriber, the operator etc.) in the market</a:t>
            </a:r>
          </a:p>
          <a:p>
            <a:r>
              <a:rPr lang="en-GB" altLang="zh-CN" b="1" dirty="0" smtClean="0">
                <a:latin typeface="Arial" panose="020B0604020202020204" pitchFamily="34" charset="0"/>
              </a:rPr>
              <a:t>Time to market </a:t>
            </a:r>
            <a:r>
              <a:rPr lang="en-GB" altLang="zh-CN" dirty="0" smtClean="0">
                <a:latin typeface="Arial" panose="020B0604020202020204" pitchFamily="34" charset="0"/>
              </a:rPr>
              <a:t>should </a:t>
            </a:r>
            <a:r>
              <a:rPr lang="en-US" altLang="zh-CN" dirty="0" smtClean="0">
                <a:latin typeface="Arial" panose="020B0604020202020204" pitchFamily="34" charset="0"/>
              </a:rPr>
              <a:t>address impacts from doing the work as well as from not doing the work.</a:t>
            </a:r>
            <a:endParaRPr lang="en-GB" altLang="zh-CN" dirty="0" smtClean="0">
              <a:latin typeface="Arial" panose="020B0604020202020204" pitchFamily="34" charset="0"/>
            </a:endParaRPr>
          </a:p>
          <a:p>
            <a:r>
              <a:rPr lang="en-GB" altLang="zh-CN" b="1" dirty="0" smtClean="0">
                <a:latin typeface="Arial" panose="020B0604020202020204" pitchFamily="34" charset="0"/>
              </a:rPr>
              <a:t>Expected market acceptance </a:t>
            </a:r>
            <a:r>
              <a:rPr lang="en-GB" altLang="zh-CN" dirty="0" smtClean="0">
                <a:latin typeface="Arial" panose="020B0604020202020204" pitchFamily="34" charset="0"/>
              </a:rPr>
              <a:t>should justify how and why the market will accept this solution.</a:t>
            </a:r>
          </a:p>
          <a:p>
            <a:r>
              <a:rPr lang="en-GB" altLang="zh-CN" b="1" dirty="0" smtClean="0">
                <a:latin typeface="Arial" panose="020B0604020202020204" pitchFamily="34" charset="0"/>
              </a:rPr>
              <a:t>Complexity </a:t>
            </a:r>
            <a:r>
              <a:rPr lang="en-US" altLang="zh-CN" dirty="0" smtClean="0">
                <a:latin typeface="Arial" panose="020B0604020202020204" pitchFamily="34" charset="0"/>
              </a:rPr>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dirty="0" smtClean="0">
              <a:latin typeface="Arial" panose="020B0604020202020204" pitchFamily="34" charset="0"/>
            </a:endParaRPr>
          </a:p>
          <a:p>
            <a:r>
              <a:rPr lang="en-GB" altLang="zh-CN" b="1" dirty="0" smtClean="0">
                <a:latin typeface="Arial" panose="020B0604020202020204" pitchFamily="34" charset="0"/>
              </a:rPr>
              <a:t>Uniqueness </a:t>
            </a:r>
            <a:r>
              <a:rPr lang="en-GB" altLang="zh-CN" dirty="0" smtClean="0">
                <a:latin typeface="Arial" panose="020B0604020202020204" pitchFamily="34" charset="0"/>
              </a:rPr>
              <a:t>should a</a:t>
            </a:r>
            <a:r>
              <a:rPr lang="en-US" altLang="zh-CN" dirty="0" err="1" smtClean="0">
                <a:latin typeface="Arial" panose="020B0604020202020204" pitchFamily="34" charset="0"/>
              </a:rPr>
              <a:t>ddress</a:t>
            </a:r>
            <a:r>
              <a:rPr lang="en-US" altLang="zh-CN" dirty="0" smtClean="0">
                <a:latin typeface="Arial" panose="020B0604020202020204" pitchFamily="34" charset="0"/>
              </a:rPr>
              <a:t> the uniqueness of the work covered by this WI.  Describe any cases where similar work is underway or being proposed within OMA or outside OMA.  </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xmlns=""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latin typeface="Arial" panose="020B0604020202020204" pitchFamily="34" charset="0"/>
              </a:rPr>
              <a:t>Very often a WID refers to one or a few very significant use case(s) to explain the purpose of the proposed work.</a:t>
            </a:r>
          </a:p>
          <a:p>
            <a:r>
              <a:rPr lang="en-GB" altLang="zh-CN" dirty="0" smtClean="0">
                <a:latin typeface="Arial" panose="020B0604020202020204" pitchFamily="34" charset="0"/>
              </a:rPr>
              <a:t>Use one or more slide(s) to explain the main use case(s) included in the WID.</a:t>
            </a:r>
          </a:p>
          <a:p>
            <a:r>
              <a:rPr lang="en-GB" altLang="zh-CN" dirty="0" smtClean="0">
                <a:latin typeface="Arial" panose="020B0604020202020204" pitchFamily="34" charset="0"/>
              </a:rPr>
              <a:t>The use of drawings and animations is much encouraged.</a:t>
            </a:r>
          </a:p>
        </p:txBody>
      </p:sp>
    </p:spTree>
    <p:extLst>
      <p:ext uri="{BB962C8B-B14F-4D97-AF65-F5344CB8AC3E}">
        <p14:creationId xmlns:p14="http://schemas.microsoft.com/office/powerpoint/2010/main" xmlns=""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latin typeface="Arial" panose="020B0604020202020204" pitchFamily="34" charset="0"/>
              </a:rPr>
              <a:t>List any specifications, Work Items, Working Groups or external organizations that may be affected by this work or are otherwise related.</a:t>
            </a:r>
          </a:p>
          <a:p>
            <a:r>
              <a:rPr lang="en-GB" altLang="zh-CN" dirty="0" smtClean="0">
                <a:latin typeface="Arial" panose="020B0604020202020204" pitchFamily="34" charset="0"/>
              </a:rPr>
              <a:t>Identify any impact on OMA Architecture, Charging and Billing Enablers, Security, Privacy and Interoperability Testing (IOT).</a:t>
            </a:r>
          </a:p>
        </p:txBody>
      </p:sp>
    </p:spTree>
    <p:extLst>
      <p:ext uri="{BB962C8B-B14F-4D97-AF65-F5344CB8AC3E}">
        <p14:creationId xmlns:p14="http://schemas.microsoft.com/office/powerpoint/2010/main" xmlns=""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dirty="0" smtClean="0">
                <a:latin typeface="Arial" panose="020B0604020202020204" pitchFamily="34" charset="0"/>
              </a:rPr>
              <a:t>Double click on the embedded Excel sheet and enter the dates for the proposed WI schedule in the table in sheet2. The dates need to be set for UK style YYYY-MM-DD. Filling instructions are in the file.</a:t>
            </a:r>
          </a:p>
          <a:p>
            <a:r>
              <a:rPr lang="en-US" altLang="zh-CN" dirty="0" smtClean="0">
                <a:latin typeface="Arial" panose="020B0604020202020204" pitchFamily="34" charset="0"/>
              </a:rPr>
              <a:t>The Excel file will calculate durations and creates the graph. Copy/paste the table and graph from Excel into slide.</a:t>
            </a:r>
          </a:p>
          <a:p>
            <a:endParaRPr lang="en-US" altLang="zh-CN" dirty="0" smtClean="0">
              <a:latin typeface="Arial" panose="020B0604020202020204" pitchFamily="34" charset="0"/>
            </a:endParaRPr>
          </a:p>
          <a:p>
            <a:pPr>
              <a:spcBef>
                <a:spcPct val="0"/>
              </a:spcBef>
            </a:pPr>
            <a:r>
              <a:rPr lang="en-US" altLang="zh-CN" dirty="0" smtClean="0">
                <a:latin typeface="Arial" panose="020B0604020202020204" pitchFamily="34" charset="0"/>
              </a:rPr>
              <a:t>Please note that the 'AD start' date should be aligned with the ‘New reqs deadline’. It is not necessary to provide any milestones beyond Candidate status (e.g. for IOP testing, public review or Approved status).</a:t>
            </a:r>
            <a:endParaRPr lang="en-GB" altLang="zh-CN" dirty="0" smtClean="0">
              <a:latin typeface="Arial" panose="020B0604020202020204" pitchFamily="34" charset="0"/>
            </a:endParaRPr>
          </a:p>
        </p:txBody>
      </p:sp>
    </p:spTree>
    <p:extLst>
      <p:ext uri="{BB962C8B-B14F-4D97-AF65-F5344CB8AC3E}">
        <p14:creationId xmlns:p14="http://schemas.microsoft.com/office/powerpoint/2010/main" xmlns=""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ES" altLang="zh-CN" smtClean="0">
                <a:latin typeface="Arial" panose="020B0604020202020204" pitchFamily="34" charset="0"/>
              </a:rPr>
              <a:t>List the planned Deliverables for each of the phases of the Process (Requirements, Architecture and Development). You can choose from the options provided above.</a:t>
            </a:r>
          </a:p>
          <a:p>
            <a:r>
              <a:rPr lang="es-ES" altLang="zh-CN" smtClean="0">
                <a:latin typeface="Arial" panose="020B0604020202020204" pitchFamily="34" charset="0"/>
              </a:rPr>
              <a:t>Please note that the OMA Process allows for lightweight development (a.k.a. “fast track development”.  This means that a WI can omit Deliverables or combine Deliverables in a Combined Release Document.</a:t>
            </a:r>
          </a:p>
          <a:p>
            <a:r>
              <a:rPr lang="es-ES" altLang="zh-CN" smtClean="0">
                <a:latin typeface="Arial" panose="020B0604020202020204" pitchFamily="34" charset="0"/>
              </a:rPr>
              <a:t>Typical examples are combining Architecture and Technical Specifications into a Combined Release Document or combinging Requirements, Architecture and Technical Specifications into a Combined Release Document.</a:t>
            </a:r>
          </a:p>
          <a:p>
            <a:r>
              <a:rPr lang="es-ES" altLang="zh-CN" smtClean="0">
                <a:latin typeface="Arial" panose="020B0604020202020204" pitchFamily="34" charset="0"/>
              </a:rPr>
              <a:t>Reference Releases may be made up of any documents including white papers.</a:t>
            </a:r>
          </a:p>
          <a:p>
            <a:r>
              <a:rPr lang="es-ES" altLang="zh-CN" smtClean="0">
                <a:latin typeface="Arial" panose="020B0604020202020204" pitchFamily="34" charset="0"/>
              </a:rPr>
              <a:t>Deployment Suites typically only contain Test Specifications.</a:t>
            </a:r>
          </a:p>
        </p:txBody>
      </p:sp>
    </p:spTree>
    <p:extLst>
      <p:ext uri="{BB962C8B-B14F-4D97-AF65-F5344CB8AC3E}">
        <p14:creationId xmlns:p14="http://schemas.microsoft.com/office/powerpoint/2010/main" xmlns=""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ES" altLang="zh-CN" smtClean="0">
                <a:latin typeface="Arial" panose="020B0604020202020204" pitchFamily="34" charset="0"/>
              </a:rPr>
              <a:t>List the reviews that are planned for each phase (if any).</a:t>
            </a:r>
          </a:p>
          <a:p>
            <a:r>
              <a:rPr lang="es-ES" altLang="zh-CN" smtClean="0">
                <a:latin typeface="Arial" panose="020B0604020202020204" pitchFamily="34" charset="0"/>
              </a:rPr>
              <a:t>Please note that the OMA Process allows for lightweight development (a.k.a. “fast track development”.  This means that a WI can omit any formal review or replace it with a closure review or an informal review. </a:t>
            </a:r>
          </a:p>
          <a:p>
            <a:r>
              <a:rPr lang="es-ES" altLang="zh-CN" smtClean="0">
                <a:latin typeface="Arial" panose="020B0604020202020204" pitchFamily="34" charset="0"/>
              </a:rPr>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latin typeface="Arial" panose="020B0604020202020204" pitchFamily="34" charset="0"/>
              </a:rPr>
              <a:t>For definitions of Formal Reviews, Closure Reviews and Consistency Reviews, please see the OMA Organization and Process document.</a:t>
            </a:r>
          </a:p>
          <a:p>
            <a:endParaRPr lang="es-ES" altLang="zh-CN" smtClean="0">
              <a:latin typeface="Arial" panose="020B0604020202020204" pitchFamily="34" charset="0"/>
            </a:endParaRPr>
          </a:p>
        </p:txBody>
      </p:sp>
    </p:spTree>
    <p:extLst>
      <p:ext uri="{BB962C8B-B14F-4D97-AF65-F5344CB8AC3E}">
        <p14:creationId xmlns:p14="http://schemas.microsoft.com/office/powerpoint/2010/main" xmlns=""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xmlns=""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xmlns="">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LwM2M</a:t>
            </a:r>
            <a:r>
              <a:rPr lang="en-US" altLang="zh-CN" sz="1800" b="1" baseline="0" dirty="0" smtClean="0">
                <a:latin typeface="Arial Narrow" pitchFamily="34" charset="0"/>
                <a:ea typeface="宋体" charset="-122"/>
              </a:rPr>
              <a:t> App Data Object </a:t>
            </a:r>
            <a:r>
              <a:rPr lang="en-US" altLang="zh-CN" sz="1800" b="1" baseline="0" dirty="0" err="1" smtClean="0">
                <a:latin typeface="Arial Narrow" pitchFamily="34" charset="0"/>
                <a:ea typeface="宋体" charset="-122"/>
              </a:rPr>
              <a:t>LADO</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chris.lowe@neul.com" TargetMode="External"/><Relationship Id="rId5" Type="http://schemas.openxmlformats.org/officeDocument/2006/relationships/hyperlink" Target="mailto:Zhangyongjing@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package" Target="../embeddings/Microsoft_Office_Excel____1.xlsx"/><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xmlns=""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2400" dirty="0" smtClean="0">
                <a:ea typeface="SimSun" panose="02010600030101010101" pitchFamily="2" charset="-122"/>
              </a:rPr>
              <a:t>OMA new WI LwM2M App Data Object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3600" dirty="0" smtClean="0">
                <a:ea typeface="SimSun" panose="02010600030101010101" pitchFamily="2" charset="-122"/>
              </a:rPr>
              <a:t>LwM2M Application Data Object</a:t>
            </a:r>
            <a:br>
              <a:rPr lang="en-US" altLang="zh-CN" sz="3600" dirty="0" smtClean="0">
                <a:ea typeface="SimSun" panose="02010600030101010101" pitchFamily="2" charset="-122"/>
              </a:rPr>
            </a:br>
            <a:r>
              <a:rPr lang="en-US" altLang="zh-CN" sz="3600" dirty="0" smtClean="0">
                <a:ea typeface="SimSun" panose="02010600030101010101" pitchFamily="2" charset="-122"/>
              </a:rPr>
              <a:t>- WID</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29 March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Contact:	</a:t>
            </a:r>
            <a:r>
              <a:rPr lang="en-US" altLang="zh-CN" sz="1800" b="1" dirty="0" smtClean="0">
                <a:latin typeface="Tahoma" panose="020B0604030504040204" pitchFamily="34" charset="0"/>
                <a:ea typeface="SimSun" panose="02010600030101010101" pitchFamily="2" charset="-122"/>
              </a:rPr>
              <a:t>Zhangyongjing (Huawei), </a:t>
            </a:r>
            <a:r>
              <a:rPr lang="en-US" altLang="zh-CN" sz="1800" b="1" dirty="0" smtClean="0">
                <a:latin typeface="Tahoma" panose="020B0604030504040204" pitchFamily="34" charset="0"/>
                <a:ea typeface="SimSun" panose="02010600030101010101" pitchFamily="2" charset="-122"/>
                <a:hlinkClick r:id="rId5"/>
              </a:rPr>
              <a:t>zhangyongjing@Huawei.com</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Chris Lowe (Huawei/Neul), </a:t>
            </a:r>
            <a:r>
              <a:rPr lang="en-US" altLang="zh-CN" sz="1800" b="1" dirty="0" smtClean="0">
                <a:latin typeface="Tahoma" panose="020B0604030504040204" pitchFamily="34" charset="0"/>
                <a:ea typeface="SimSun" panose="02010600030101010101" pitchFamily="2" charset="-122"/>
                <a:hlinkClick r:id="rId6"/>
              </a:rPr>
              <a:t>chris.lowe@neul.com</a:t>
            </a:r>
            <a:r>
              <a:rPr lang="en-US" altLang="zh-CN" sz="1800" b="1" dirty="0" smtClean="0">
                <a:latin typeface="Tahoma" panose="020B0604030504040204" pitchFamily="34" charset="0"/>
                <a:ea typeface="SimSun" panose="02010600030101010101" pitchFamily="2" charset="-122"/>
              </a:rPr>
              <a:t> </a:t>
            </a:r>
          </a:p>
          <a:p>
            <a:pPr lvl="4">
              <a:lnSpc>
                <a:spcPct val="95000"/>
              </a:lnSpc>
              <a:spcAft>
                <a:spcPct val="35000"/>
              </a:spcAft>
            </a:pPr>
            <a:r>
              <a:rPr lang="en-US" altLang="zh-CN" sz="1800" b="1" dirty="0" err="1" smtClean="0">
                <a:latin typeface="Tahoma" panose="020B0604030504040204" pitchFamily="34" charset="0"/>
                <a:ea typeface="SimSun" panose="02010600030101010101" pitchFamily="2" charset="-122"/>
              </a:rPr>
              <a:t>XuBei</a:t>
            </a:r>
            <a:r>
              <a:rPr lang="en-US" altLang="zh-CN" sz="1800" b="1" dirty="0" smtClean="0">
                <a:latin typeface="Tahoma" panose="020B0604030504040204" pitchFamily="34" charset="0"/>
                <a:ea typeface="SimSun" panose="02010600030101010101" pitchFamily="2" charset="-122"/>
              </a:rPr>
              <a:t>(Echo)(Huawei), </a:t>
            </a:r>
            <a:r>
              <a:rPr lang="en-US" altLang="zh-CN" sz="1800" b="1" dirty="0" smtClean="0">
                <a:latin typeface="Tahoma" panose="020B0604030504040204" pitchFamily="34" charset="0"/>
                <a:ea typeface="SimSun" panose="02010600030101010101" pitchFamily="2" charset="-122"/>
                <a:hlinkClick r:id="rId5"/>
              </a:rPr>
              <a:t>echo.xubei@huawei.com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Source:	</a:t>
            </a:r>
            <a:r>
              <a:rPr lang="en-US" altLang="zh-CN" sz="1800" b="1" dirty="0" smtClean="0">
                <a:latin typeface="Tahoma" panose="020B0604030504040204" pitchFamily="34" charset="0"/>
                <a:ea typeface="SimSun" panose="02010600030101010101" pitchFamily="2" charset="-122"/>
              </a:rPr>
              <a:t>Huawei</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xmlns="">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xmlns="" val="3013956832"/>
              </p:ext>
            </p:extLst>
          </p:nvPr>
        </p:nvGraphicFramePr>
        <p:xfrm>
          <a:off x="490538" y="1606550"/>
          <a:ext cx="8047037" cy="3416304"/>
        </p:xfrm>
        <a:graphic>
          <a:graphicData uri="http://schemas.openxmlformats.org/drawingml/2006/table">
            <a:tbl>
              <a:tblPr/>
              <a:tblGrid>
                <a:gridCol w="4198937"/>
                <a:gridCol w="38481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Huawei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Vodafone</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Ublox</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Full Members </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xmlns="" val="2977049829"/>
              </p:ext>
            </p:extLst>
          </p:nvPr>
        </p:nvGraphicFramePr>
        <p:xfrm>
          <a:off x="338138" y="1606550"/>
          <a:ext cx="8686800" cy="4792663"/>
        </p:xfrm>
        <a:graphic>
          <a:graphicData uri="http://schemas.openxmlformats.org/drawingml/2006/table">
            <a:tbl>
              <a:tblPr/>
              <a:tblGrid>
                <a:gridCol w="4800600"/>
                <a:gridCol w="3886200"/>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Requirements Document  Review Report (RDRR)</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Xu</a:t>
                      </a: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Bei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(Echo) Xu</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dirty="0" smtClean="0">
                <a:ea typeface="SimSun" panose="02010600030101010101" pitchFamily="2" charset="-122"/>
              </a:rPr>
              <a:t>Proposed </a:t>
            </a:r>
            <a:r>
              <a:rPr lang="en-US" altLang="zh-CN" dirty="0" smtClean="0">
                <a:ea typeface="SimSun" panose="02010600030101010101" pitchFamily="2" charset="-122"/>
              </a:rPr>
              <a:t>Solution</a:t>
            </a:r>
            <a:endParaRPr lang="en-GB" altLang="zh-CN" dirty="0" smtClean="0">
              <a:ea typeface="SimSun" panose="02010600030101010101" pitchFamily="2" charset="-122"/>
            </a:endParaRPr>
          </a:p>
        </p:txBody>
      </p:sp>
      <p:graphicFrame>
        <p:nvGraphicFramePr>
          <p:cNvPr id="5" name="表格 4"/>
          <p:cNvGraphicFramePr>
            <a:graphicFrameLocks noGrp="1"/>
          </p:cNvGraphicFramePr>
          <p:nvPr/>
        </p:nvGraphicFramePr>
        <p:xfrm>
          <a:off x="649283" y="1454150"/>
          <a:ext cx="6242054" cy="583368"/>
        </p:xfrm>
        <a:graphic>
          <a:graphicData uri="http://schemas.openxmlformats.org/drawingml/2006/table">
            <a:tbl>
              <a:tblPr/>
              <a:tblGrid>
                <a:gridCol w="891722"/>
                <a:gridCol w="891722"/>
                <a:gridCol w="891722"/>
                <a:gridCol w="891722"/>
                <a:gridCol w="891722"/>
                <a:gridCol w="891722"/>
                <a:gridCol w="891722"/>
              </a:tblGrid>
              <a:tr h="163214">
                <a:tc>
                  <a:txBody>
                    <a:bodyPr/>
                    <a:lstStyle/>
                    <a:p>
                      <a:pPr algn="just">
                        <a:spcAft>
                          <a:spcPts val="0"/>
                        </a:spcAft>
                      </a:pPr>
                      <a:r>
                        <a:rPr lang="en-US" sz="1200" dirty="0">
                          <a:latin typeface="Calibri"/>
                          <a:ea typeface="宋体"/>
                        </a:rPr>
                        <a:t>Name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Object ID</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Instances</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a:latin typeface="Calibri"/>
                          <a:ea typeface="宋体"/>
                        </a:rPr>
                        <a:t>Mandatory</a:t>
                      </a:r>
                      <a:endParaRPr lang="zh-CN" sz="120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Object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200" dirty="0">
                          <a:latin typeface="Calibri"/>
                          <a:ea typeface="宋体"/>
                        </a:rPr>
                        <a:t>LWM2M Version</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Calibri"/>
                          <a:ea typeface="宋体"/>
                        </a:rPr>
                        <a:t>Object URN</a:t>
                      </a:r>
                      <a:endParaRPr lang="zh-CN" altLang="zh-CN" sz="1200" dirty="0" smtClean="0">
                        <a:latin typeface="Calibri"/>
                        <a:ea typeface="宋体"/>
                      </a:endParaRPr>
                    </a:p>
                    <a:p>
                      <a:pPr algn="just">
                        <a:spcAft>
                          <a:spcPts val="0"/>
                        </a:spcAft>
                      </a:pP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3214">
                <a:tc>
                  <a:txBody>
                    <a:bodyPr/>
                    <a:lstStyle/>
                    <a:p>
                      <a:pPr algn="just">
                        <a:spcAft>
                          <a:spcPts val="0"/>
                        </a:spcAft>
                      </a:pPr>
                      <a:r>
                        <a:rPr lang="en-US" altLang="zh-CN" sz="1200" dirty="0" err="1" smtClean="0">
                          <a:latin typeface="Calibri"/>
                          <a:ea typeface="宋体"/>
                        </a:rPr>
                        <a:t>AppData</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0</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Multiple</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200" dirty="0">
                          <a:latin typeface="Calibri"/>
                          <a:ea typeface="宋体"/>
                        </a:rPr>
                        <a:t>Optional</a:t>
                      </a:r>
                      <a:endParaRPr lang="zh-CN" sz="1200" dirty="0">
                        <a:latin typeface="Calibri"/>
                        <a:ea typeface="宋体"/>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200" dirty="0">
                        <a:latin typeface="Times New Roman"/>
                      </a:endParaRPr>
                    </a:p>
                  </a:txBody>
                  <a:tcPr marL="8682" marR="8682" marT="8682" marB="868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642937" y="2444750"/>
          <a:ext cx="7696201" cy="3274480"/>
        </p:xfrm>
        <a:graphic>
          <a:graphicData uri="http://schemas.openxmlformats.org/drawingml/2006/table">
            <a:tbl>
              <a:tblPr/>
              <a:tblGrid>
                <a:gridCol w="213783"/>
                <a:gridCol w="1068916"/>
                <a:gridCol w="534459"/>
                <a:gridCol w="534459"/>
                <a:gridCol w="534459"/>
                <a:gridCol w="534459"/>
                <a:gridCol w="801687"/>
                <a:gridCol w="801687"/>
                <a:gridCol w="2672292"/>
              </a:tblGrid>
              <a:tr h="242801">
                <a:tc>
                  <a:txBody>
                    <a:bodyPr/>
                    <a:lstStyle/>
                    <a:p>
                      <a:pPr algn="just">
                        <a:spcAft>
                          <a:spcPts val="0"/>
                        </a:spcAft>
                      </a:pPr>
                      <a:r>
                        <a:rPr lang="en-US" sz="1000" dirty="0">
                          <a:latin typeface="Calibri"/>
                          <a:ea typeface="宋体"/>
                        </a:rPr>
                        <a:t>ID</a:t>
                      </a:r>
                      <a:endParaRPr lang="zh-CN" sz="1000" dirty="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Name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Operations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Instances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Mandatory</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Type</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Range or Enumeration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Units</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c>
                  <a:txBody>
                    <a:bodyPr/>
                    <a:lstStyle/>
                    <a:p>
                      <a:pPr algn="just">
                        <a:spcAft>
                          <a:spcPts val="0"/>
                        </a:spcAft>
                      </a:pPr>
                      <a:r>
                        <a:rPr lang="en-US" sz="1000">
                          <a:latin typeface="Calibri"/>
                          <a:ea typeface="宋体"/>
                        </a:rPr>
                        <a:t>Description</a:t>
                      </a:r>
                      <a:endParaRPr lang="zh-CN" sz="1000">
                        <a:latin typeface="Calibri"/>
                        <a:ea typeface="宋体"/>
                      </a:endParaRPr>
                    </a:p>
                  </a:txBody>
                  <a:tcPr marL="6145" marR="6145" marT="6145" marB="614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E5E5"/>
                    </a:solidFill>
                  </a:tcPr>
                </a:tc>
              </a:tr>
              <a:tr h="164860">
                <a:tc>
                  <a:txBody>
                    <a:bodyPr/>
                    <a:lstStyle/>
                    <a:p>
                      <a:pPr algn="just">
                        <a:spcAft>
                          <a:spcPts val="0"/>
                        </a:spcAft>
                      </a:pPr>
                      <a:r>
                        <a:rPr lang="en-US" sz="1000">
                          <a:latin typeface="Calibri"/>
                          <a:ea typeface="宋体"/>
                        </a:rPr>
                        <a:t>0</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Message Type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RW</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000" dirty="0">
                          <a:latin typeface="Calibri"/>
                          <a:ea typeface="宋体"/>
                        </a:rPr>
                        <a:t>Description of message type e.g. sensor </a:t>
                      </a:r>
                      <a:r>
                        <a:rPr lang="en-US" sz="1000" dirty="0" smtClean="0">
                          <a:latin typeface="Calibri"/>
                          <a:ea typeface="宋体"/>
                        </a:rPr>
                        <a:t>reading/U</a:t>
                      </a:r>
                      <a:r>
                        <a:rPr lang="en-US" altLang="zh-CN" sz="1000" dirty="0" smtClean="0">
                          <a:latin typeface="Calibri"/>
                          <a:ea typeface="宋体"/>
                        </a:rPr>
                        <a:t>plink</a:t>
                      </a:r>
                      <a:r>
                        <a:rPr lang="en-US" altLang="zh-CN" sz="1000" baseline="0" dirty="0" smtClean="0">
                          <a:latin typeface="Calibri"/>
                          <a:ea typeface="宋体"/>
                        </a:rPr>
                        <a:t> reporting data/Downlink response data</a:t>
                      </a:r>
                      <a:r>
                        <a:rPr lang="en-US" sz="1000" dirty="0" smtClean="0">
                          <a:latin typeface="Calibri"/>
                          <a:ea typeface="宋体"/>
                        </a:rPr>
                        <a:t>.</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algn="just">
                        <a:spcAft>
                          <a:spcPts val="0"/>
                        </a:spcAft>
                      </a:pPr>
                      <a:r>
                        <a:rPr lang="en-US" altLang="zh-CN" sz="1000" dirty="0" smtClean="0">
                          <a:latin typeface="Calibri"/>
                          <a:ea typeface="宋体"/>
                        </a:rPr>
                        <a:t>1</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Message ID</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Message ID</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4860">
                <a:tc>
                  <a:txBody>
                    <a:bodyPr/>
                    <a:lstStyle/>
                    <a:p>
                      <a:pPr algn="just">
                        <a:spcAft>
                          <a:spcPts val="0"/>
                        </a:spcAft>
                      </a:pPr>
                      <a:r>
                        <a:rPr lang="en-US" sz="1000">
                          <a:latin typeface="Calibri"/>
                          <a:ea typeface="宋体"/>
                        </a:rPr>
                        <a:t>2</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altLang="zh-CN" sz="1000" dirty="0" smtClean="0">
                          <a:latin typeface="Calibri"/>
                          <a:ea typeface="宋体"/>
                        </a:rPr>
                        <a:t>Message</a:t>
                      </a:r>
                      <a:r>
                        <a:rPr lang="en-US" sz="1000" dirty="0" smtClean="0">
                          <a:latin typeface="Calibri"/>
                          <a:ea typeface="宋体"/>
                        </a:rPr>
                        <a:t> data</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Multiple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Opaque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altLang="zh-CN" sz="1000" dirty="0" smtClean="0">
                          <a:latin typeface="Calibri"/>
                          <a:ea typeface="宋体"/>
                        </a:rPr>
                        <a:t>application data message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6326">
                <a:tc>
                  <a:txBody>
                    <a:bodyPr/>
                    <a:lstStyle/>
                    <a:p>
                      <a:pPr algn="just">
                        <a:spcAft>
                          <a:spcPts val="0"/>
                        </a:spcAft>
                      </a:pPr>
                      <a:r>
                        <a:rPr lang="en-US" sz="1000" dirty="0">
                          <a:latin typeface="Calibri"/>
                          <a:ea typeface="宋体"/>
                        </a:rPr>
                        <a:t>3</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Application </a:t>
                      </a:r>
                      <a:r>
                        <a:rPr lang="en-US" sz="1000" dirty="0" err="1">
                          <a:latin typeface="Calibri"/>
                          <a:ea typeface="宋体"/>
                        </a:rPr>
                        <a:t>QoS</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String</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000" dirty="0">
                          <a:latin typeface="Calibri"/>
                          <a:ea typeface="宋体"/>
                        </a:rPr>
                        <a:t>Application level </a:t>
                      </a:r>
                      <a:r>
                        <a:rPr lang="en-US" sz="1000" dirty="0" err="1">
                          <a:latin typeface="Calibri"/>
                          <a:ea typeface="宋体"/>
                        </a:rPr>
                        <a:t>QoS</a:t>
                      </a:r>
                      <a:r>
                        <a:rPr lang="en-US" sz="1000" dirty="0">
                          <a:latin typeface="Calibri"/>
                          <a:ea typeface="宋体"/>
                        </a:rPr>
                        <a:t>:</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0=standard</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1=high</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2=critical</a:t>
                      </a:r>
                      <a:br>
                        <a:rPr lang="en-US" sz="1000" dirty="0">
                          <a:latin typeface="Calibri"/>
                          <a:ea typeface="宋体"/>
                        </a:rPr>
                      </a:br>
                      <a:r>
                        <a:rPr lang="en-US" sz="1000" dirty="0">
                          <a:latin typeface="Calibri"/>
                          <a:ea typeface="宋体"/>
                        </a:rPr>
                        <a:t/>
                      </a:r>
                      <a:br>
                        <a:rPr lang="en-US" sz="1000" dirty="0">
                          <a:latin typeface="Calibri"/>
                          <a:ea typeface="宋体"/>
                        </a:rPr>
                      </a:br>
                      <a:r>
                        <a:rPr lang="en-US" sz="1000" dirty="0">
                          <a:latin typeface="Calibri"/>
                          <a:ea typeface="宋体"/>
                        </a:rPr>
                        <a:t>Note: This </a:t>
                      </a:r>
                      <a:r>
                        <a:rPr lang="en-US" sz="1000" dirty="0" err="1">
                          <a:latin typeface="Calibri"/>
                          <a:ea typeface="宋体"/>
                        </a:rPr>
                        <a:t>QoS</a:t>
                      </a:r>
                      <a:r>
                        <a:rPr lang="en-US" sz="1000" dirty="0">
                          <a:latin typeface="Calibri"/>
                          <a:ea typeface="宋体"/>
                        </a:rPr>
                        <a:t> indicator doesn't impact the communication related </a:t>
                      </a:r>
                      <a:r>
                        <a:rPr lang="en-US" sz="1000" dirty="0" err="1">
                          <a:latin typeface="Calibri"/>
                          <a:ea typeface="宋体"/>
                        </a:rPr>
                        <a:t>QoS</a:t>
                      </a:r>
                      <a:r>
                        <a:rPr lang="en-US" sz="1000" dirty="0">
                          <a:latin typeface="Calibri"/>
                          <a:ea typeface="宋体"/>
                        </a:rPr>
                        <a:t> between LWM2M Client and Server.</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2801">
                <a:tc>
                  <a:txBody>
                    <a:bodyPr/>
                    <a:lstStyle/>
                    <a:p>
                      <a:pPr algn="just">
                        <a:spcAft>
                          <a:spcPts val="0"/>
                        </a:spcAft>
                      </a:pPr>
                      <a:r>
                        <a:rPr lang="en-US" altLang="zh-CN" sz="1000" dirty="0" smtClean="0">
                          <a:latin typeface="Calibri"/>
                          <a:ea typeface="宋体"/>
                        </a:rPr>
                        <a:t>4</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altLang="zh-CN" sz="1000" dirty="0" smtClean="0">
                          <a:latin typeface="Calibri"/>
                          <a:ea typeface="宋体"/>
                        </a:rPr>
                        <a:t>Data Time</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R</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Single</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Optional</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a:latin typeface="Calibri"/>
                          <a:ea typeface="宋体"/>
                        </a:rPr>
                        <a:t>String</a:t>
                      </a:r>
                      <a:endParaRPr lang="zh-CN" sz="100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sz="1000">
                        <a:latin typeface="Times New Roman"/>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dirty="0">
                          <a:latin typeface="Calibri"/>
                          <a:ea typeface="宋体"/>
                        </a:rPr>
                        <a:t>The current device time as part of this message object can be interpreted as the message's time stamp.</a:t>
                      </a:r>
                      <a:endParaRPr lang="zh-CN" sz="1000" dirty="0">
                        <a:latin typeface="Calibri"/>
                        <a:ea typeface="宋体"/>
                      </a:endParaRPr>
                    </a:p>
                  </a:txBody>
                  <a:tcPr marL="6145" marR="6145" marT="6145" marB="614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4817" name="Rectangle 1"/>
          <p:cNvSpPr>
            <a:spLocks noChangeArrowheads="1"/>
          </p:cNvSpPr>
          <p:nvPr/>
        </p:nvSpPr>
        <p:spPr bwMode="auto">
          <a:xfrm>
            <a:off x="414337" y="1010292"/>
            <a:ext cx="8948738" cy="52322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3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Object definition  Resource definitions</a:t>
            </a:r>
            <a:endParaRPr kumimoji="0" lang="en-GB" altLang="zh-CN" sz="1000" b="0" i="0" u="none" strike="noStrike" cap="none" normalizeH="0" baseline="0" dirty="0" smtClean="0">
              <a:ln>
                <a:noFill/>
              </a:ln>
              <a:solidFill>
                <a:schemeClr val="tx1"/>
              </a:solidFill>
              <a:effectLst/>
              <a:latin typeface="Calibri" pitchFamily="34" charset="0"/>
              <a:ea typeface="宋体" pitchFamily="2" charset="-122"/>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xmlns="" val="2175487350"/>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Changes</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2017-03-29</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Created.</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xmlns="" val="995900103"/>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LwM2M Object</a:t>
                      </a:r>
                    </a:p>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App Data Container</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_APPDATA</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490537" y="3663950"/>
            <a:ext cx="4230645" cy="400110"/>
          </a:xfrm>
          <a:prstGeom prst="rect">
            <a:avLst/>
          </a:prstGeom>
        </p:spPr>
        <p:txBody>
          <a:bodyPr wrap="none">
            <a:spAutoFit/>
          </a:bodyPr>
          <a:lstStyle/>
          <a:p>
            <a:r>
              <a:rPr lang="en-GB" altLang="en-US" b="1" dirty="0" smtClean="0"/>
              <a:t>Enabler type: Reference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lstStyle/>
          <a:p>
            <a:r>
              <a:rPr lang="en-GB" altLang="zh-CN" sz="2000" dirty="0" smtClean="0"/>
              <a:t>LwM2M is designed to support both device management (DM) and service enablement (SE). OMA only specify LwM2M objects for DM, while external organizations may specify and register </a:t>
            </a:r>
            <a:r>
              <a:rPr lang="en-GB" altLang="zh-CN" sz="2000" dirty="0"/>
              <a:t>LwM2M </a:t>
            </a:r>
            <a:r>
              <a:rPr lang="en-GB" altLang="zh-CN" sz="2000" dirty="0" smtClean="0"/>
              <a:t>objects for SE (e.g. IPSO objects) .</a:t>
            </a:r>
          </a:p>
          <a:p>
            <a:r>
              <a:rPr lang="en-GB" altLang="zh-CN" sz="2000" dirty="0" smtClean="0"/>
              <a:t>However, for SE, current registered objects are not sufficient to support diversified needs of IoT service/application data exchange. It’s neither practical to specify exhaustive object models for different IoT applications. </a:t>
            </a:r>
          </a:p>
          <a:p>
            <a:r>
              <a:rPr lang="en-GB" altLang="zh-CN" sz="2000" dirty="0" smtClean="0"/>
              <a:t>On the other hand, domain specific applications/devices (e.g. water meter) may not want to expose their data models as LwM2M objects due to security concern or integration cost with legacy systems. Instead, opaque data blob transmit is very often used.</a:t>
            </a:r>
          </a:p>
          <a:p>
            <a:r>
              <a:rPr lang="en-GB" altLang="zh-CN" sz="2000" dirty="0" smtClean="0"/>
              <a:t>Current practices rely on vendor-specific extension of LwM2M objects to solve the problem above. It’s desirable to define a standardized generic means to transfer application-specific data using LwM2M protocol. </a:t>
            </a:r>
            <a:endParaRPr lang="zh-CN" altLang="zh-CN" sz="2000" dirty="0" smtClean="0"/>
          </a:p>
          <a:p>
            <a:endParaRPr lang="en-US" altLang="zh-CN" sz="20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dirty="0" smtClean="0">
                <a:ea typeface="SimSun" panose="02010600030101010101" pitchFamily="2" charset="-122"/>
              </a:rPr>
              <a:t>Work Areas: </a:t>
            </a:r>
            <a:r>
              <a:rPr lang="en-GB" altLang="zh-CN" sz="2200" dirty="0" smtClean="0">
                <a:solidFill>
                  <a:srgbClr val="480024"/>
                </a:solidFill>
              </a:rPr>
              <a:t>Lightweight M2M object for Application </a:t>
            </a:r>
            <a:r>
              <a:rPr lang="en-GB" altLang="zh-CN" sz="2200" dirty="0">
                <a:solidFill>
                  <a:srgbClr val="480024"/>
                </a:solidFill>
              </a:rPr>
              <a:t>D</a:t>
            </a:r>
            <a:r>
              <a:rPr lang="en-GB" altLang="zh-CN" sz="2200" dirty="0" smtClean="0">
                <a:solidFill>
                  <a:srgbClr val="480024"/>
                </a:solidFill>
              </a:rPr>
              <a:t>ata Container</a:t>
            </a:r>
          </a:p>
          <a:p>
            <a:r>
              <a:rPr lang="en-GB" altLang="zh-CN" dirty="0" smtClean="0">
                <a:ea typeface="SimSun" panose="02010600030101010101" pitchFamily="2" charset="-122"/>
              </a:rPr>
              <a:t>Issues this Work Item aims to solve:</a:t>
            </a:r>
          </a:p>
          <a:p>
            <a:pPr lvl="1"/>
            <a:r>
              <a:rPr lang="en-GB" altLang="zh-CN" dirty="0" smtClean="0"/>
              <a:t>Lack of a standardized and generic means for conveying application/service data using LWM2M protocol.</a:t>
            </a:r>
          </a:p>
          <a:p>
            <a:r>
              <a:rPr lang="en-GB" altLang="zh-CN" dirty="0" smtClean="0">
                <a:ea typeface="SimSun" panose="02010600030101010101" pitchFamily="2" charset="-122"/>
              </a:rPr>
              <a:t>Market benefits:</a:t>
            </a:r>
          </a:p>
          <a:p>
            <a:pPr lvl="1"/>
            <a:r>
              <a:rPr lang="en-GB" altLang="zh-CN" dirty="0" smtClean="0"/>
              <a:t>Solution provider can provide a complete and standardized IoT solution for both device management and service enablement (application data transport) by using LWM2M.</a:t>
            </a:r>
            <a:endParaRPr lang="zh-CN" altLang="zh-CN" dirty="0" smtClean="0"/>
          </a:p>
          <a:p>
            <a:r>
              <a:rPr lang="en-GB" altLang="zh-CN" dirty="0">
                <a:ea typeface="SimSun" panose="02010600030101010101" pitchFamily="2" charset="-122"/>
              </a:rPr>
              <a:t>Time to market: 2 months</a:t>
            </a:r>
          </a:p>
          <a:p>
            <a:r>
              <a:rPr lang="en-GB" altLang="zh-CN" dirty="0">
                <a:ea typeface="SimSun" panose="02010600030101010101" pitchFamily="2" charset="-122"/>
              </a:rPr>
              <a:t>Expected market acceptance: High</a:t>
            </a:r>
          </a:p>
          <a:p>
            <a:r>
              <a:rPr lang="en-GB" altLang="zh-CN" dirty="0">
                <a:ea typeface="SimSun" panose="02010600030101010101" pitchFamily="2" charset="-122"/>
              </a:rPr>
              <a:t>Complexity: </a:t>
            </a:r>
            <a:r>
              <a:rPr lang="en-GB" altLang="zh-CN" dirty="0">
                <a:ea typeface="宋体" charset="-122"/>
              </a:rPr>
              <a:t>low</a:t>
            </a:r>
            <a:endParaRPr lang="en-GB" altLang="zh-CN" dirty="0">
              <a:ea typeface="SimSun" panose="02010600030101010101" pitchFamily="2" charset="-122"/>
            </a:endParaRPr>
          </a:p>
          <a:p>
            <a:r>
              <a:rPr lang="en-GB" altLang="zh-CN" dirty="0">
                <a:ea typeface="SimSun" panose="02010600030101010101" pitchFamily="2" charset="-122"/>
              </a:rPr>
              <a:t>Uniqueness:</a:t>
            </a:r>
            <a:r>
              <a:rPr lang="en-GB" altLang="zh-CN" dirty="0">
                <a:ea typeface="宋体" charset="-122"/>
              </a:rPr>
              <a:t> </a:t>
            </a:r>
            <a:r>
              <a:rPr lang="en-GB" altLang="zh-CN" sz="2400" dirty="0">
                <a:ea typeface="宋体" charset="-122"/>
              </a:rPr>
              <a:t>unique, </a:t>
            </a:r>
            <a:r>
              <a:rPr lang="en-GB" altLang="zh-CN" sz="2400" dirty="0" smtClean="0">
                <a:ea typeface="宋体" charset="-122"/>
              </a:rPr>
              <a:t>it </a:t>
            </a:r>
            <a:r>
              <a:rPr lang="en-GB" altLang="zh-CN" sz="2400" dirty="0">
                <a:ea typeface="宋体" charset="-122"/>
              </a:rPr>
              <a:t>enables </a:t>
            </a:r>
            <a:r>
              <a:rPr lang="en-GB" altLang="zh-CN" sz="2400" dirty="0" smtClean="0">
                <a:ea typeface="宋体" charset="-122"/>
              </a:rPr>
              <a:t>generic means for LWM2M </a:t>
            </a:r>
            <a:r>
              <a:rPr lang="en-GB" altLang="zh-CN" sz="2400" dirty="0">
                <a:ea typeface="宋体" charset="-122"/>
              </a:rPr>
              <a:t>application data </a:t>
            </a:r>
            <a:r>
              <a:rPr lang="en-GB" altLang="zh-CN" sz="2400" dirty="0" smtClean="0">
                <a:ea typeface="宋体" charset="-122"/>
              </a:rPr>
              <a:t>exchange.</a:t>
            </a:r>
            <a:endParaRPr lang="en-GB" altLang="zh-CN" sz="2400" dirty="0">
              <a:ea typeface="SimSun" panose="02010600030101010101" pitchFamily="2" charset="-122"/>
            </a:endParaRPr>
          </a:p>
          <a:p>
            <a:pPr lvl="1"/>
            <a:endParaRPr lang="zh-CN" altLang="zh-CN" dirty="0" smtClean="0"/>
          </a:p>
          <a:p>
            <a:pPr lvl="1"/>
            <a:endParaRPr lang="en-US" altLang="zh-CN" dirty="0" smtClean="0">
              <a:ea typeface="SimSun" panose="02010600030101010101" pitchFamily="2" charset="-122"/>
            </a:endParaRPr>
          </a:p>
          <a:p>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pPr>
              <a:buNone/>
            </a:pPr>
            <a:r>
              <a:rPr lang="en-US" altLang="zh-CN" dirty="0" smtClean="0">
                <a:ea typeface="SimSun" panose="02010600030101010101" pitchFamily="2" charset="-122"/>
              </a:rPr>
              <a:t> LwM2M 1.0 provide Application Data Management which allow a M2M service provider to report the application data from the devices to the application server by standard object. In addition, the application server can observe and get the application data object.  </a:t>
            </a:r>
          </a:p>
          <a:p>
            <a:pPr>
              <a:buNone/>
            </a:pPr>
            <a:r>
              <a:rPr lang="en-US" altLang="zh-CN" dirty="0" smtClean="0">
                <a:ea typeface="SimSun" panose="02010600030101010101" pitchFamily="2" charset="-122"/>
              </a:rPr>
              <a:t>UPLINK Usage: </a:t>
            </a:r>
          </a:p>
          <a:p>
            <a:pPr lvl="1"/>
            <a:r>
              <a:rPr lang="en-US" altLang="zh-CN" dirty="0"/>
              <a:t>LwM2M Server read the opaque application data blob (e.g. water meter measurement) from a LwM2M </a:t>
            </a:r>
            <a:r>
              <a:rPr lang="en-US" altLang="zh-CN" dirty="0" smtClean="0"/>
              <a:t>Client. </a:t>
            </a:r>
            <a:r>
              <a:rPr lang="en-US" altLang="zh-CN" dirty="0"/>
              <a:t>The parse of the opaque application data is up to the backend vertical application behind the LwM2M Server</a:t>
            </a:r>
            <a:r>
              <a:rPr lang="en-US" altLang="zh-CN" dirty="0" smtClean="0"/>
              <a:t>.</a:t>
            </a:r>
          </a:p>
          <a:p>
            <a:pPr>
              <a:buNone/>
            </a:pPr>
            <a:r>
              <a:rPr lang="en-US" altLang="zh-CN" dirty="0" smtClean="0">
                <a:ea typeface="SimSun" panose="02010600030101010101" pitchFamily="2" charset="-122"/>
              </a:rPr>
              <a:t>DOWNLINK Usage:</a:t>
            </a:r>
          </a:p>
          <a:p>
            <a:pPr lvl="1"/>
            <a:r>
              <a:rPr lang="en-US" altLang="zh-CN" dirty="0"/>
              <a:t> LwM2M Server send </a:t>
            </a:r>
            <a:r>
              <a:rPr lang="en-US" altLang="zh-CN" dirty="0" smtClean="0"/>
              <a:t>an application-specific </a:t>
            </a:r>
            <a:r>
              <a:rPr lang="en-US" altLang="zh-CN" dirty="0"/>
              <a:t>control command (e.g. shutdown the </a:t>
            </a:r>
            <a:r>
              <a:rPr lang="en-US" altLang="zh-CN" dirty="0" smtClean="0"/>
              <a:t>meter valve </a:t>
            </a:r>
            <a:r>
              <a:rPr lang="en-US" altLang="zh-CN" dirty="0"/>
              <a:t>or reconfigure the reporting period) to the LwM2M Client. The parse of the opaque command data and </a:t>
            </a:r>
            <a:r>
              <a:rPr lang="en-US" altLang="zh-CN" dirty="0" err="1"/>
              <a:t>followup</a:t>
            </a:r>
            <a:r>
              <a:rPr lang="en-US" altLang="zh-CN" dirty="0"/>
              <a:t> reaction is up to the vertical application sitting on the IoT device behind the LwM2M Client</a:t>
            </a:r>
            <a:r>
              <a:rPr lang="en-US" altLang="zh-CN" dirty="0" smtClean="0"/>
              <a:t>.</a:t>
            </a:r>
          </a:p>
          <a:p>
            <a:pPr lvl="1"/>
            <a:endParaRPr lang="en-US" altLang="zh-CN" dirty="0"/>
          </a:p>
        </p:txBody>
      </p:sp>
    </p:spTree>
    <p:extLst>
      <p:ext uri="{BB962C8B-B14F-4D97-AF65-F5344CB8AC3E}">
        <p14:creationId xmlns:p14="http://schemas.microsoft.com/office/powerpoint/2010/main" xmlns="" val="7769096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DM</a:t>
            </a:r>
          </a:p>
          <a:p>
            <a:pPr lvl="1"/>
            <a:r>
              <a:rPr lang="en-US" altLang="ko-KR" dirty="0" smtClean="0">
                <a:ea typeface="SimSun" panose="02010600030101010101" pitchFamily="2" charset="-122"/>
              </a:rPr>
              <a:t>External organization: none</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IOT test cases to be developed</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7" name="表格 6"/>
          <p:cNvGraphicFramePr>
            <a:graphicFrameLocks noGrp="1"/>
          </p:cNvGraphicFramePr>
          <p:nvPr/>
        </p:nvGraphicFramePr>
        <p:xfrm>
          <a:off x="5214936" y="2216150"/>
          <a:ext cx="3962403" cy="2539365"/>
        </p:xfrm>
        <a:graphic>
          <a:graphicData uri="http://schemas.openxmlformats.org/drawingml/2006/table">
            <a:tbl>
              <a:tblPr/>
              <a:tblGrid>
                <a:gridCol w="1964713"/>
                <a:gridCol w="975486"/>
                <a:gridCol w="255551"/>
                <a:gridCol w="255551"/>
                <a:gridCol w="255551"/>
                <a:gridCol w="255551"/>
              </a:tblGrid>
              <a:tr h="198120">
                <a:tc>
                  <a:txBody>
                    <a:bodyPr/>
                    <a:lstStyle/>
                    <a:p>
                      <a:pPr algn="l" fontAlgn="b"/>
                      <a:r>
                        <a:rPr lang="zh-CN" altLang="en-US" sz="12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2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352425">
                <a:tc>
                  <a:txBody>
                    <a:bodyPr/>
                    <a:lstStyle/>
                    <a:p>
                      <a:pPr algn="l" fontAlgn="b"/>
                      <a:r>
                        <a:rPr lang="zh-CN" altLang="en-US" sz="12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2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198120">
                <a:tc>
                  <a:txBody>
                    <a:bodyPr/>
                    <a:lstStyle/>
                    <a:p>
                      <a:pPr algn="l" fontAlgn="b"/>
                      <a:r>
                        <a:rPr lang="en-US" sz="1200" b="1" i="0" u="none" strike="noStrike">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198120">
                <a:tc>
                  <a:txBody>
                    <a:bodyPr/>
                    <a:lstStyle/>
                    <a:p>
                      <a:pPr algn="l" fontAlgn="b"/>
                      <a:r>
                        <a:rPr lang="en-US" sz="12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200" b="1" i="0" u="none" strike="noStrike">
                          <a:latin typeface="Arial"/>
                        </a:rPr>
                        <a:t>2017-04-12</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198120">
                <a:tc>
                  <a:txBody>
                    <a:bodyPr/>
                    <a:lstStyle/>
                    <a:p>
                      <a:pPr algn="l" fontAlgn="b"/>
                      <a:r>
                        <a:rPr lang="en-US" sz="12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2017-05-15</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2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05740">
                <a:tc>
                  <a:txBody>
                    <a:bodyPr/>
                    <a:lstStyle/>
                    <a:p>
                      <a:pPr algn="l" fontAlgn="b"/>
                      <a:r>
                        <a:rPr lang="en-US" sz="1200" b="1" i="0" u="none" strike="noStrike" dirty="0">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2017-06-30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200" b="1" i="0" u="none" strike="noStrike">
                          <a:latin typeface="Arial"/>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200" b="1" i="0" u="none" strike="noStrike" dirty="0">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Chart 6"/>
          <p:cNvGraphicFramePr>
            <a:graphicFrameLocks/>
          </p:cNvGraphicFramePr>
          <p:nvPr/>
        </p:nvGraphicFramePr>
        <p:xfrm>
          <a:off x="0" y="1758950"/>
          <a:ext cx="5138737" cy="3505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对象 8"/>
          <p:cNvGraphicFramePr>
            <a:graphicFrameLocks noChangeAspect="1"/>
          </p:cNvGraphicFramePr>
          <p:nvPr/>
        </p:nvGraphicFramePr>
        <p:xfrm>
          <a:off x="185737" y="234950"/>
          <a:ext cx="914400" cy="792163"/>
        </p:xfrm>
        <a:graphic>
          <a:graphicData uri="http://schemas.openxmlformats.org/presentationml/2006/ole">
            <p:oleObj spid="_x0000_s18574" name="工作表" showAsIcon="1" r:id="rId5" imgW="914400" imgH="792480" progId="Excel.Sheet.12">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No Requirements</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smtClean="0">
                <a:ea typeface="宋体" charset="-122"/>
              </a:rPr>
              <a:t>No Architecture</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etc) </a:t>
            </a:r>
            <a:endParaRPr lang="es-ES" altLang="zh-CN" i="1" dirty="0" smtClean="0">
              <a:ea typeface="宋体" charset="-122"/>
            </a:endParaRPr>
          </a:p>
          <a:p>
            <a:endParaRPr lang="es-ES"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xmlns="" val="1584875974"/>
              </p:ext>
            </p:extLst>
          </p:nvPr>
        </p:nvGraphicFramePr>
        <p:xfrm>
          <a:off x="414338" y="1682750"/>
          <a:ext cx="8153400" cy="1603376"/>
        </p:xfrm>
        <a:graphic>
          <a:graphicData uri="http://schemas.openxmlformats.org/drawingml/2006/table">
            <a:tbl>
              <a:tblPr/>
              <a:tblGrid>
                <a:gridCol w="1447800"/>
                <a:gridCol w="6705600"/>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10709</TotalTime>
  <Pages>15</Pages>
  <Words>2510</Words>
  <Application>Microsoft Office PowerPoint</Application>
  <PresentationFormat>自定义</PresentationFormat>
  <Paragraphs>296</Paragraphs>
  <Slides>13</Slides>
  <Notes>13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OMA Template</vt:lpstr>
      <vt:lpstr>工作表</vt:lpstr>
      <vt:lpstr>OMA new WI LwM2M App Data Object     LwM2M Application Data Object - WID</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Proposed Solution</vt:lpstr>
      <vt:lpstr>Document History</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x00302436</cp:lastModifiedBy>
  <cp:revision>484</cp:revision>
  <cp:lastPrinted>1999-04-27T06:51:51Z</cp:lastPrinted>
  <dcterms:created xsi:type="dcterms:W3CDTF">2002-03-19T14:05:12Z</dcterms:created>
  <dcterms:modified xsi:type="dcterms:W3CDTF">2017-04-18T10:07:23Z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(2)xgy+q0S8+IlgApgQzqXSS3iOMAwOuDlwTDElsxBwbdDsE6kPjhmBnt6OzrACiYl4f9ql/q5J
4UbeVHwLKhrYuxBIZIyQOg0Zd7p7dwFVwRunG+3U0S92YbG+2VXjOMzO8VCcu+nJiT+tM8I8
BDRf3kFv980q+GwQ1aGTLC5YEI88qPofSEFXFndwjyOllTsNFLANOP9wlbtB6ZYZa0J7mfnl
n+1Xg/zN6G3huT5xCe</vt:lpwstr>
  </property>
  <property fmtid="{D5CDD505-2E9C-101B-9397-08002B2CF9AE}" pid="3" name="_2015_ms_pID_7253431">
    <vt:lpwstr>kUSc3lAjtzkKw2RsjPXRi/KdAeXraK9yCTa3jrd944xTY3KwKArNTx
IUoseFIeqidQ/kDWiSsPM6TMn+7rAzadEJ1RTxNFi4tcxmzhsk5eK6LOLOmtwRshlpl6Hri7
rlh9lFDbeq4/hnwk56ghPODSEQkJ0rU3l5GgQuh8uvIZcFpEMwSA+6RY+rBCTn/VzV0vtOSU
tOXTBs0Y8qEFkWf8</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1491362887</vt:lpwstr>
  </property>
</Properties>
</file>