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38" r:id="rId5"/>
    <p:sldId id="339" r:id="rId6"/>
    <p:sldId id="323" r:id="rId7"/>
    <p:sldId id="335" r:id="rId8"/>
    <p:sldId id="329" r:id="rId9"/>
    <p:sldId id="330" r:id="rId10"/>
    <p:sldId id="325" r:id="rId11"/>
    <p:sldId id="327" r:id="rId12"/>
    <p:sldId id="340"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8826" autoAdjust="0"/>
  </p:normalViewPr>
  <p:slideViewPr>
    <p:cSldViewPr>
      <p:cViewPr varScale="1">
        <p:scale>
          <a:sx n="72" d="100"/>
          <a:sy n="72" d="100"/>
        </p:scale>
        <p:origin x="-1632" y="-8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WID_0299-LWM2M_object_software_management-V1_0-20140509-A.ppt%20(&#20860;&#23481;&#27169;&#2433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286"/>
          <c:y val="4.5070484526964862E-2"/>
          <c:w val="0.67491166077738562"/>
          <c:h val="0.75774752110959775"/>
        </c:manualLayout>
      </c:layout>
      <c:barChart>
        <c:barDir val="bar"/>
        <c:grouping val="stacked"/>
        <c:ser>
          <c:idx val="0"/>
          <c:order val="0"/>
          <c:tx>
            <c:strRef>
              <c:f>'[工作表 在 OMA-WID_0299-LWM2M_object_software_management-V1_0-20140509-A.ppt (兼容模式)]Sheet2'!$B$44</c:f>
              <c:strCache>
                <c:ptCount val="1"/>
                <c:pt idx="0">
                  <c:v>Begin</c:v>
                </c:pt>
              </c:strCache>
            </c:strRef>
          </c:tx>
          <c:spPr>
            <a:noFill/>
            <a:ln w="25400">
              <a:noFill/>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(兼容模式)]Sheet2'!$B$45:$B$48</c:f>
              <c:numCache>
                <c:formatCode>yyyy\-mm\-dd;@</c:formatCode>
                <c:ptCount val="4"/>
                <c:pt idx="0">
                  <c:v>41687</c:v>
                </c:pt>
                <c:pt idx="1">
                  <c:v>42837</c:v>
                </c:pt>
                <c:pt idx="2">
                  <c:v>0</c:v>
                </c:pt>
                <c:pt idx="3">
                  <c:v>0</c:v>
                </c:pt>
              </c:numCache>
            </c:numRef>
          </c:val>
        </c:ser>
        <c:ser>
          <c:idx val="1"/>
          <c:order val="1"/>
          <c:tx>
            <c:strRef>
              <c:f>'[工作表 在 OMA-WID_0299-LWM2M_object_software_management-V1_0-20140509-A.ppt (兼容模式)]Sheet2'!$C$44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(兼容模式)]Sheet2'!$C$45:$C$48</c:f>
              <c:numCache>
                <c:formatCode>General</c:formatCode>
                <c:ptCount val="4"/>
                <c:pt idx="0">
                  <c:v>1229</c:v>
                </c:pt>
                <c:pt idx="1">
                  <c:v>33</c:v>
                </c:pt>
                <c:pt idx="2">
                  <c:v>0</c:v>
                </c:pt>
                <c:pt idx="3">
                  <c:v>0</c:v>
                </c:pt>
              </c:numCache>
            </c:numRef>
          </c:val>
        </c:ser>
        <c:gapWidth val="80"/>
        <c:overlap val="80"/>
        <c:axId val="209066624"/>
        <c:axId val="209068416"/>
      </c:barChart>
      <c:catAx>
        <c:axId val="20906662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209068416"/>
        <c:crossesAt val="40915"/>
        <c:auto val="1"/>
        <c:lblAlgn val="ctr"/>
        <c:lblOffset val="100"/>
        <c:tickLblSkip val="1"/>
        <c:tickMarkSkip val="1"/>
      </c:catAx>
      <c:valAx>
        <c:axId val="209068416"/>
        <c:scaling>
          <c:orientation val="minMax"/>
          <c:min val="42850"/>
        </c:scaling>
        <c:axPos val="b"/>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0479873642"/>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209066624"/>
        <c:crossesAt val="1"/>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Tree>
    <p:extLst>
      <p:ext uri="{BB962C8B-B14F-4D97-AF65-F5344CB8AC3E}">
        <p14:creationId xmlns=""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236397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LwM2M</a:t>
            </a:r>
            <a:r>
              <a:rPr lang="en-US" altLang="zh-CN" sz="1800" b="1" baseline="0" dirty="0" smtClean="0">
                <a:latin typeface="Arial Narrow" pitchFamily="34" charset="0"/>
                <a:ea typeface="宋体" charset="-122"/>
              </a:rPr>
              <a:t> App Data Object </a:t>
            </a:r>
            <a:r>
              <a:rPr lang="en-US" altLang="zh-CN" sz="1800" b="1" baseline="0" dirty="0" err="1" smtClean="0">
                <a:latin typeface="Arial Narrow" pitchFamily="34" charset="0"/>
                <a:ea typeface="宋体" charset="-122"/>
              </a:rPr>
              <a:t>LADO</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ris.lowe@neul.com" TargetMode="External"/><Relationship Id="rId5" Type="http://schemas.openxmlformats.org/officeDocument/2006/relationships/hyperlink" Target="mailto:Zhangyongjing@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package" Target="../embeddings/Microsoft_Office_Excel____1.xlsx"/><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anose="02010600030101010101" pitchFamily="2" charset="-122"/>
              </a:rPr>
              <a:t>OMA new WI LwM2M App Data Object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LwM2M Application Data Object</a:t>
            </a:r>
            <a:br>
              <a:rPr lang="en-US" altLang="zh-CN" sz="3600" dirty="0" smtClean="0">
                <a:ea typeface="SimSun" panose="02010600030101010101" pitchFamily="2" charset="-122"/>
              </a:rPr>
            </a:br>
            <a:r>
              <a:rPr lang="en-US" altLang="zh-CN" sz="3600" dirty="0" smtClean="0">
                <a:ea typeface="SimSun" panose="02010600030101010101" pitchFamily="2" charset="-122"/>
              </a:rPr>
              <a:t>- WID</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29 March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5"/>
              </a:rPr>
              <a:t>zhangyongjing@Huawei.com</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Chris Lowe (Huawei/Neul), </a:t>
            </a:r>
            <a:r>
              <a:rPr lang="en-US" altLang="zh-CN" sz="1800" b="1" dirty="0" smtClean="0">
                <a:latin typeface="Tahoma" panose="020B0604030504040204" pitchFamily="34" charset="0"/>
                <a:ea typeface="SimSun" panose="02010600030101010101" pitchFamily="2" charset="-122"/>
                <a:hlinkClick r:id="rId6"/>
              </a:rPr>
              <a:t>chris.lowe@neul.com</a:t>
            </a:r>
            <a:r>
              <a:rPr lang="en-US" altLang="zh-CN" sz="1800" b="1" dirty="0" smtClean="0">
                <a:latin typeface="Tahoma" panose="020B0604030504040204" pitchFamily="34" charset="0"/>
                <a:ea typeface="SimSun" panose="02010600030101010101" pitchFamily="2" charset="-122"/>
              </a:rPr>
              <a:t> </a:t>
            </a:r>
          </a:p>
          <a:p>
            <a:pPr lvl="4">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5"/>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Source: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 xmlns:p14="http://schemas.microsoft.com/office/powerpoint/2010/main" val="3013956832"/>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Ublox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China Mobile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3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 xmlns:p14="http://schemas.microsoft.com/office/powerpoint/2010/main" val="2977049829"/>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Xu</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dirty="0" smtClean="0">
                <a:ea typeface="SimSun" panose="02010600030101010101" pitchFamily="2" charset="-122"/>
              </a:rPr>
              <a:t>Proposed </a:t>
            </a:r>
            <a:r>
              <a:rPr lang="en-US" altLang="zh-CN" dirty="0" smtClean="0">
                <a:ea typeface="SimSun" panose="02010600030101010101" pitchFamily="2" charset="-122"/>
              </a:rPr>
              <a:t>Solution</a:t>
            </a:r>
            <a:endParaRPr lang="en-GB" altLang="zh-CN" dirty="0" smtClean="0">
              <a:ea typeface="SimSun" panose="02010600030101010101" pitchFamily="2" charset="-122"/>
            </a:endParaRPr>
          </a:p>
        </p:txBody>
      </p:sp>
      <p:graphicFrame>
        <p:nvGraphicFramePr>
          <p:cNvPr id="5" name="表格 4"/>
          <p:cNvGraphicFramePr>
            <a:graphicFrameLocks noGrp="1"/>
          </p:cNvGraphicFramePr>
          <p:nvPr/>
        </p:nvGraphicFramePr>
        <p:xfrm>
          <a:off x="649283" y="1454150"/>
          <a:ext cx="6242054" cy="583368"/>
        </p:xfrm>
        <a:graphic>
          <a:graphicData uri="http://schemas.openxmlformats.org/drawingml/2006/table">
            <a:tbl>
              <a:tblPr/>
              <a:tblGrid>
                <a:gridCol w="891722"/>
                <a:gridCol w="891722"/>
                <a:gridCol w="891722"/>
                <a:gridCol w="891722"/>
                <a:gridCol w="891722"/>
                <a:gridCol w="891722"/>
                <a:gridCol w="891722"/>
              </a:tblGrid>
              <a:tr h="163214">
                <a:tc>
                  <a:txBody>
                    <a:bodyPr/>
                    <a:lstStyle/>
                    <a:p>
                      <a:pPr algn="just">
                        <a:spcAft>
                          <a:spcPts val="0"/>
                        </a:spcAft>
                      </a:pPr>
                      <a:r>
                        <a:rPr lang="en-US" sz="1200" dirty="0">
                          <a:latin typeface="Calibri"/>
                          <a:ea typeface="宋体"/>
                        </a:rPr>
                        <a:t>Name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Object ID</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Instances</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Mandatory</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Object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LWM2M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Calibri"/>
                          <a:ea typeface="宋体"/>
                        </a:rPr>
                        <a:t>Object URN</a:t>
                      </a:r>
                      <a:endParaRPr lang="zh-CN" altLang="zh-CN" sz="1200" dirty="0" smtClean="0">
                        <a:latin typeface="Calibri"/>
                        <a:ea typeface="宋体"/>
                      </a:endParaRPr>
                    </a:p>
                    <a:p>
                      <a:pPr algn="just">
                        <a:spcAft>
                          <a:spcPts val="0"/>
                        </a:spcAft>
                      </a:pP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3214">
                <a:tc>
                  <a:txBody>
                    <a:bodyPr/>
                    <a:lstStyle/>
                    <a:p>
                      <a:pPr algn="just">
                        <a:spcAft>
                          <a:spcPts val="0"/>
                        </a:spcAft>
                      </a:pPr>
                      <a:r>
                        <a:rPr lang="en-US" altLang="zh-CN" sz="1200" dirty="0" err="1" smtClean="0">
                          <a:latin typeface="Calibri"/>
                          <a:ea typeface="宋体"/>
                        </a:rPr>
                        <a:t>AppData</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0</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Multiple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Optional</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42937" y="2444750"/>
          <a:ext cx="7696201" cy="3274480"/>
        </p:xfrm>
        <a:graphic>
          <a:graphicData uri="http://schemas.openxmlformats.org/drawingml/2006/table">
            <a:tbl>
              <a:tblPr/>
              <a:tblGrid>
                <a:gridCol w="213783"/>
                <a:gridCol w="1068916"/>
                <a:gridCol w="534459"/>
                <a:gridCol w="534459"/>
                <a:gridCol w="534459"/>
                <a:gridCol w="534459"/>
                <a:gridCol w="801687"/>
                <a:gridCol w="801687"/>
                <a:gridCol w="2672292"/>
              </a:tblGrid>
              <a:tr h="242801">
                <a:tc>
                  <a:txBody>
                    <a:bodyPr/>
                    <a:lstStyle/>
                    <a:p>
                      <a:pPr algn="just">
                        <a:spcAft>
                          <a:spcPts val="0"/>
                        </a:spcAft>
                      </a:pPr>
                      <a:r>
                        <a:rPr lang="en-US" sz="1000" dirty="0">
                          <a:latin typeface="Calibri"/>
                          <a:ea typeface="宋体"/>
                        </a:rPr>
                        <a:t>ID</a:t>
                      </a:r>
                      <a:endParaRPr lang="zh-CN" sz="1000" dirty="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Name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Operations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Instances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Mandatory</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Type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Range or Enumeration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Units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Description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4860">
                <a:tc>
                  <a:txBody>
                    <a:bodyPr/>
                    <a:lstStyle/>
                    <a:p>
                      <a:pPr algn="just">
                        <a:spcAft>
                          <a:spcPts val="0"/>
                        </a:spcAft>
                      </a:pPr>
                      <a:r>
                        <a:rPr lang="en-US" sz="1000">
                          <a:latin typeface="Calibri"/>
                          <a:ea typeface="宋体"/>
                        </a:rPr>
                        <a:t>0</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Type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RW</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000" dirty="0">
                          <a:latin typeface="Calibri"/>
                          <a:ea typeface="宋体"/>
                        </a:rPr>
                        <a:t>Description of message type e.g. sensor </a:t>
                      </a:r>
                      <a:r>
                        <a:rPr lang="en-US" sz="1000" dirty="0" smtClean="0">
                          <a:latin typeface="Calibri"/>
                          <a:ea typeface="宋体"/>
                        </a:rPr>
                        <a:t>reading/U</a:t>
                      </a:r>
                      <a:r>
                        <a:rPr lang="en-US" altLang="zh-CN" sz="1000" dirty="0" smtClean="0">
                          <a:latin typeface="Calibri"/>
                          <a:ea typeface="宋体"/>
                        </a:rPr>
                        <a:t>plink</a:t>
                      </a:r>
                      <a:r>
                        <a:rPr lang="en-US" altLang="zh-CN" sz="1000" baseline="0" dirty="0" smtClean="0">
                          <a:latin typeface="Calibri"/>
                          <a:ea typeface="宋体"/>
                        </a:rPr>
                        <a:t> reporting data/Downlink response data</a:t>
                      </a:r>
                      <a:r>
                        <a:rPr lang="en-US" sz="1000" dirty="0" smtClean="0">
                          <a:latin typeface="Calibri"/>
                          <a:ea typeface="宋体"/>
                        </a:rPr>
                        <a:t>.</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altLang="zh-CN" sz="1000" dirty="0" smtClean="0">
                          <a:latin typeface="Calibri"/>
                          <a:ea typeface="宋体"/>
                        </a:rPr>
                        <a:t>1</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ID</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ID</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sz="1000">
                          <a:latin typeface="Calibri"/>
                          <a:ea typeface="宋体"/>
                        </a:rPr>
                        <a:t>2</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Message</a:t>
                      </a:r>
                      <a:r>
                        <a:rPr lang="en-US" sz="1000" dirty="0" smtClean="0">
                          <a:latin typeface="Calibri"/>
                          <a:ea typeface="宋体"/>
                        </a:rPr>
                        <a:t> data</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Multiple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Opaque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000" dirty="0" smtClean="0">
                          <a:latin typeface="Calibri"/>
                          <a:ea typeface="宋体"/>
                        </a:rPr>
                        <a:t>application data message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326">
                <a:tc>
                  <a:txBody>
                    <a:bodyPr/>
                    <a:lstStyle/>
                    <a:p>
                      <a:pPr algn="just">
                        <a:spcAft>
                          <a:spcPts val="0"/>
                        </a:spcAft>
                      </a:pPr>
                      <a:r>
                        <a:rPr lang="en-US" sz="1000" dirty="0">
                          <a:latin typeface="Calibri"/>
                          <a:ea typeface="宋体"/>
                        </a:rPr>
                        <a:t>3</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Application </a:t>
                      </a:r>
                      <a:r>
                        <a:rPr lang="en-US" sz="1000" dirty="0" err="1">
                          <a:latin typeface="Calibri"/>
                          <a:ea typeface="宋体"/>
                        </a:rPr>
                        <a:t>QoS</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String</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dirty="0">
                          <a:latin typeface="Calibri"/>
                          <a:ea typeface="宋体"/>
                        </a:rPr>
                        <a:t>Application level </a:t>
                      </a:r>
                      <a:r>
                        <a:rPr lang="en-US" sz="1000" dirty="0" err="1">
                          <a:latin typeface="Calibri"/>
                          <a:ea typeface="宋体"/>
                        </a:rPr>
                        <a:t>QoS</a:t>
                      </a:r>
                      <a:r>
                        <a:rPr lang="en-US" sz="1000" dirty="0">
                          <a:latin typeface="Calibri"/>
                          <a:ea typeface="宋体"/>
                        </a:rPr>
                        <a:t>:</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0=standard</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1=high</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2=critical</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Note: This </a:t>
                      </a:r>
                      <a:r>
                        <a:rPr lang="en-US" sz="1000" dirty="0" err="1">
                          <a:latin typeface="Calibri"/>
                          <a:ea typeface="宋体"/>
                        </a:rPr>
                        <a:t>QoS</a:t>
                      </a:r>
                      <a:r>
                        <a:rPr lang="en-US" sz="1000" dirty="0">
                          <a:latin typeface="Calibri"/>
                          <a:ea typeface="宋体"/>
                        </a:rPr>
                        <a:t> indicator doesn't impact the communication related </a:t>
                      </a:r>
                      <a:r>
                        <a:rPr lang="en-US" sz="1000" dirty="0" err="1">
                          <a:latin typeface="Calibri"/>
                          <a:ea typeface="宋体"/>
                        </a:rPr>
                        <a:t>QoS</a:t>
                      </a:r>
                      <a:r>
                        <a:rPr lang="en-US" sz="1000" dirty="0">
                          <a:latin typeface="Calibri"/>
                          <a:ea typeface="宋体"/>
                        </a:rPr>
                        <a:t> between LWM2M Client and Server.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01">
                <a:tc>
                  <a:txBody>
                    <a:bodyPr/>
                    <a:lstStyle/>
                    <a:p>
                      <a:pPr algn="just">
                        <a:spcAft>
                          <a:spcPts val="0"/>
                        </a:spcAft>
                      </a:pPr>
                      <a:r>
                        <a:rPr lang="en-US" altLang="zh-CN" sz="1000" dirty="0" smtClean="0">
                          <a:latin typeface="Calibri"/>
                          <a:ea typeface="宋体"/>
                        </a:rPr>
                        <a:t>4</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Data Time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The current device time as part of this message object can be interpreted as the message's time stamp.</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7" name="Rectangle 1"/>
          <p:cNvSpPr>
            <a:spLocks noChangeArrowheads="1"/>
          </p:cNvSpPr>
          <p:nvPr/>
        </p:nvSpPr>
        <p:spPr bwMode="auto">
          <a:xfrm>
            <a:off x="414337" y="1010292"/>
            <a:ext cx="8948738" cy="5232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3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Object definition  Resource definitions</a:t>
            </a:r>
            <a:endParaRPr kumimoji="0" lang="en-GB" altLang="zh-CN" sz="1000" b="0" i="0" u="none" strike="noStrike" cap="none" normalizeH="0" baseline="0" dirty="0" smtClean="0">
              <a:ln>
                <a:noFill/>
              </a:ln>
              <a:solidFill>
                <a:schemeClr val="tx1"/>
              </a:solidFill>
              <a:effectLst/>
              <a:latin typeface="Calibri" pitchFamily="34" charset="0"/>
              <a:ea typeface="宋体" pitchFamily="2" charset="-122"/>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 xmlns:p14="http://schemas.microsoft.com/office/powerpoint/2010/main" val="2175487350"/>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2017-03-29</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 xmlns:p14="http://schemas.microsoft.com/office/powerpoint/2010/main" val="995900103"/>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App Data Container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_APPDATA</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4230645" cy="400110"/>
          </a:xfrm>
          <a:prstGeom prst="rect">
            <a:avLst/>
          </a:prstGeom>
        </p:spPr>
        <p:txBody>
          <a:bodyPr wrap="none">
            <a:spAutoFit/>
          </a:bodyPr>
          <a:lstStyle/>
          <a:p>
            <a:r>
              <a:rPr lang="en-GB" altLang="en-US" b="1" dirty="0" smtClean="0"/>
              <a:t>Enabler type: Reference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LwM2M is designed to support both device management (DM) and service enablement (SE). OMA only specify LwM2M objects for DM, while external organizations may specify and register </a:t>
            </a:r>
            <a:r>
              <a:rPr lang="en-GB" altLang="zh-CN" sz="2000" dirty="0"/>
              <a:t>LwM2M </a:t>
            </a:r>
            <a:r>
              <a:rPr lang="en-GB" altLang="zh-CN" sz="2000" dirty="0" smtClean="0"/>
              <a:t>objects for SE (e.g. IPSO objects) .</a:t>
            </a:r>
          </a:p>
          <a:p>
            <a:r>
              <a:rPr lang="en-GB" altLang="zh-CN" sz="2000" dirty="0" smtClean="0"/>
              <a:t>However, for SE, current registered objects are not sufficient to support diversified needs of IoT service/application data exchange. It’s neither practical to specify exhaustive object models for different IoT applications. </a:t>
            </a:r>
          </a:p>
          <a:p>
            <a:r>
              <a:rPr lang="en-GB" altLang="zh-CN" sz="2000" dirty="0" smtClean="0"/>
              <a:t>On the other hand, domain specific applications/devices (e.g. water meter) may not want to expose their data models as LwM2M objects due to security concern or integration cost with legacy systems. Instead, opaque data blob transmit is very often used.</a:t>
            </a:r>
          </a:p>
          <a:p>
            <a:r>
              <a:rPr lang="en-GB" altLang="zh-CN" sz="2000" dirty="0" smtClean="0"/>
              <a:t>Current practices rely on vendor-specific extension of LwM2M objects to solve the problem above. It’s desirable to define a standardized generic means to transfer application-specific data using LwM2M protocol. </a:t>
            </a:r>
            <a:endParaRPr lang="zh-CN" altLang="zh-CN" sz="2000" dirty="0" smtClean="0"/>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Application </a:t>
            </a:r>
            <a:r>
              <a:rPr lang="en-GB" altLang="zh-CN" sz="2200" dirty="0">
                <a:solidFill>
                  <a:srgbClr val="480024"/>
                </a:solidFill>
              </a:rPr>
              <a:t>D</a:t>
            </a:r>
            <a:r>
              <a:rPr lang="en-GB" altLang="zh-CN" sz="2200" dirty="0" smtClean="0">
                <a:solidFill>
                  <a:srgbClr val="480024"/>
                </a:solidFill>
              </a:rPr>
              <a:t>ata Container</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conveying application/service data using LWM2M protocol.</a:t>
            </a:r>
          </a:p>
          <a:p>
            <a:r>
              <a:rPr lang="en-GB" altLang="zh-CN" dirty="0" smtClean="0">
                <a:ea typeface="SimSun" panose="02010600030101010101" pitchFamily="2" charset="-122"/>
              </a:rPr>
              <a:t>Market benefits:</a:t>
            </a:r>
          </a:p>
          <a:p>
            <a:pPr lvl="1"/>
            <a:r>
              <a:rPr lang="en-GB" altLang="zh-CN" dirty="0" smtClean="0"/>
              <a:t>Solution provider can provide a complete and standardized IoT solution for both device management and service enablement (application data transport) by using LWM2M.</a:t>
            </a:r>
            <a:endParaRPr lang="zh-CN" altLang="zh-CN" dirty="0" smtClean="0"/>
          </a:p>
          <a:p>
            <a:r>
              <a:rPr lang="en-GB" altLang="zh-CN" dirty="0">
                <a:ea typeface="SimSun" panose="02010600030101010101" pitchFamily="2" charset="-122"/>
              </a:rPr>
              <a:t>Time to market: 2 months</a:t>
            </a: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sz="2400" dirty="0">
                <a:ea typeface="宋体" charset="-122"/>
              </a:rPr>
              <a:t>unique, </a:t>
            </a:r>
            <a:r>
              <a:rPr lang="en-GB" altLang="zh-CN" sz="2400" dirty="0" smtClean="0">
                <a:ea typeface="宋体" charset="-122"/>
              </a:rPr>
              <a:t>it </a:t>
            </a:r>
            <a:r>
              <a:rPr lang="en-GB" altLang="zh-CN" sz="2400" dirty="0">
                <a:ea typeface="宋体" charset="-122"/>
              </a:rPr>
              <a:t>enables </a:t>
            </a:r>
            <a:r>
              <a:rPr lang="en-GB" altLang="zh-CN" sz="2400" dirty="0" smtClean="0">
                <a:ea typeface="宋体" charset="-122"/>
              </a:rPr>
              <a:t>generic means for LWM2M </a:t>
            </a:r>
            <a:r>
              <a:rPr lang="en-GB" altLang="zh-CN" sz="2400" dirty="0">
                <a:ea typeface="宋体" charset="-122"/>
              </a:rPr>
              <a:t>application data </a:t>
            </a:r>
            <a:r>
              <a:rPr lang="en-GB" altLang="zh-CN" sz="2400" dirty="0" smtClean="0">
                <a:ea typeface="宋体" charset="-122"/>
              </a:rPr>
              <a:t>exchange.</a:t>
            </a:r>
            <a:endParaRPr lang="en-GB" altLang="zh-CN" sz="2400" dirty="0">
              <a:ea typeface="SimSun" panose="02010600030101010101" pitchFamily="2" charset="-122"/>
            </a:endParaRPr>
          </a:p>
          <a:p>
            <a:pPr lvl="1"/>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 LwM2M 1.0 provide Application Data Management which allow a M2M service provider to report the application data from the devices to the application server by standard object. In addition, the application server can observe and get the application data object.  </a:t>
            </a:r>
          </a:p>
          <a:p>
            <a:pPr>
              <a:buNone/>
            </a:pPr>
            <a:r>
              <a:rPr lang="en-US" altLang="zh-CN" dirty="0" smtClean="0">
                <a:ea typeface="SimSun" panose="02010600030101010101" pitchFamily="2" charset="-122"/>
              </a:rPr>
              <a:t>UPLINK Usage: </a:t>
            </a:r>
          </a:p>
          <a:p>
            <a:pPr lvl="1"/>
            <a:r>
              <a:rPr lang="en-US" altLang="zh-CN" dirty="0"/>
              <a:t>LwM2M Server read the opaque application data blob (e.g. water meter measurement) from a LwM2M </a:t>
            </a:r>
            <a:r>
              <a:rPr lang="en-US" altLang="zh-CN" dirty="0" smtClean="0"/>
              <a:t>Client. </a:t>
            </a:r>
            <a:r>
              <a:rPr lang="en-US" altLang="zh-CN" dirty="0"/>
              <a:t>The parse of the opaque application data is up to the backend vertical application behind the LwM2M Server</a:t>
            </a:r>
            <a:r>
              <a:rPr lang="en-US" altLang="zh-CN" dirty="0" smtClean="0"/>
              <a:t>.</a:t>
            </a:r>
          </a:p>
          <a:p>
            <a:pPr>
              <a:buNone/>
            </a:pPr>
            <a:r>
              <a:rPr lang="en-US" altLang="zh-CN" dirty="0" smtClean="0">
                <a:ea typeface="SimSun" panose="02010600030101010101" pitchFamily="2" charset="-122"/>
              </a:rPr>
              <a:t>DOWNLINK Usage:</a:t>
            </a:r>
          </a:p>
          <a:p>
            <a:pPr lvl="1"/>
            <a:r>
              <a:rPr lang="en-US" altLang="zh-CN" dirty="0"/>
              <a:t> LwM2M Server send </a:t>
            </a:r>
            <a:r>
              <a:rPr lang="en-US" altLang="zh-CN" dirty="0" smtClean="0"/>
              <a:t>an application-specific </a:t>
            </a:r>
            <a:r>
              <a:rPr lang="en-US" altLang="zh-CN" dirty="0"/>
              <a:t>control command (e.g. shutdown the </a:t>
            </a:r>
            <a:r>
              <a:rPr lang="en-US" altLang="zh-CN" dirty="0" smtClean="0"/>
              <a:t>meter valve </a:t>
            </a:r>
            <a:r>
              <a:rPr lang="en-US" altLang="zh-CN" dirty="0"/>
              <a:t>or reconfigure the reporting period) to the LwM2M Client. The parse of the opaque command data and </a:t>
            </a:r>
            <a:r>
              <a:rPr lang="en-US" altLang="zh-CN" dirty="0" err="1"/>
              <a:t>followup</a:t>
            </a:r>
            <a:r>
              <a:rPr lang="en-US" altLang="zh-CN" dirty="0"/>
              <a:t> reaction is up to the vertical application sitting on the IoT device behind the LwM2M Client</a:t>
            </a:r>
            <a:r>
              <a:rPr lang="en-US" altLang="zh-CN" dirty="0" smtClean="0"/>
              <a:t>.</a:t>
            </a:r>
          </a:p>
          <a:p>
            <a:pPr lvl="1"/>
            <a:endParaRPr lang="en-US" altLang="zh-CN" dirty="0"/>
          </a:p>
        </p:txBody>
      </p:sp>
    </p:spTree>
    <p:extLst>
      <p:ext uri="{BB962C8B-B14F-4D97-AF65-F5344CB8AC3E}">
        <p14:creationId xmlns=""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none</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7" name="表格 6"/>
          <p:cNvGraphicFramePr>
            <a:graphicFrameLocks noGrp="1"/>
          </p:cNvGraphicFramePr>
          <p:nvPr/>
        </p:nvGraphicFramePr>
        <p:xfrm>
          <a:off x="5214936" y="2216150"/>
          <a:ext cx="3962403" cy="2539365"/>
        </p:xfrm>
        <a:graphic>
          <a:graphicData uri="http://schemas.openxmlformats.org/drawingml/2006/table">
            <a:tbl>
              <a:tblPr/>
              <a:tblGrid>
                <a:gridCol w="1964713"/>
                <a:gridCol w="975486"/>
                <a:gridCol w="255551"/>
                <a:gridCol w="255551"/>
                <a:gridCol w="255551"/>
                <a:gridCol w="255551"/>
              </a:tblGrid>
              <a:tr h="198120">
                <a:tc>
                  <a:txBody>
                    <a:bodyPr/>
                    <a:lstStyle/>
                    <a:p>
                      <a:pPr algn="l" fontAlgn="b"/>
                      <a:r>
                        <a:rPr lang="zh-CN" altLang="en-US"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352425">
                <a:tc>
                  <a:txBody>
                    <a:bodyPr/>
                    <a:lstStyle/>
                    <a:p>
                      <a:pPr algn="l" fontAlgn="b"/>
                      <a:r>
                        <a:rPr lang="zh-CN" altLang="en-US"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198120">
                <a:tc>
                  <a:txBody>
                    <a:bodyPr/>
                    <a:lstStyle/>
                    <a:p>
                      <a:pPr algn="l" fontAlgn="b"/>
                      <a:r>
                        <a:rPr lang="en-US"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8120">
                <a:tc>
                  <a:txBody>
                    <a:bodyPr/>
                    <a:lstStyle/>
                    <a:p>
                      <a:pPr algn="l" fontAlgn="b"/>
                      <a:r>
                        <a:rPr lang="en-US" sz="12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200" b="1" i="0" u="none" strike="noStrike">
                          <a:latin typeface="Arial"/>
                        </a:rPr>
                        <a:t>2017-04-12</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2017-05-15</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05740">
                <a:tc>
                  <a:txBody>
                    <a:bodyPr/>
                    <a:lstStyle/>
                    <a:p>
                      <a:pPr algn="l" fontAlgn="b"/>
                      <a:r>
                        <a:rPr lang="en-US" sz="1200" b="1" i="0" u="none" strike="noStrike" dirty="0">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2017-06-30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0" y="1758950"/>
          <a:ext cx="5138737" cy="3505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对象 8"/>
          <p:cNvGraphicFramePr>
            <a:graphicFrameLocks noChangeAspect="1"/>
          </p:cNvGraphicFramePr>
          <p:nvPr/>
        </p:nvGraphicFramePr>
        <p:xfrm>
          <a:off x="185737" y="234950"/>
          <a:ext cx="914400" cy="792163"/>
        </p:xfrm>
        <a:graphic>
          <a:graphicData uri="http://schemas.openxmlformats.org/presentationml/2006/ole">
            <p:oleObj spid="_x0000_s18574" name="工作表" showAsIcon="1" r:id="rId5" imgW="914400" imgH="792480" progId="Excel.Shee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10709</TotalTime>
  <Pages>15</Pages>
  <Words>2514</Words>
  <Application>Microsoft Office PowerPoint</Application>
  <PresentationFormat>自定义</PresentationFormat>
  <Paragraphs>298</Paragraphs>
  <Slides>13</Slides>
  <Notes>13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OMA Template</vt:lpstr>
      <vt:lpstr>工作表</vt:lpstr>
      <vt:lpstr>OMA new WI LwM2M App Data Object     LwM2M Application Data Object - WID</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Proposed Solution</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x00302436</cp:lastModifiedBy>
  <cp:revision>485</cp:revision>
  <cp:lastPrinted>1999-04-27T06:51:51Z</cp:lastPrinted>
  <dcterms:created xsi:type="dcterms:W3CDTF">2002-03-19T14:05:12Z</dcterms:created>
  <dcterms:modified xsi:type="dcterms:W3CDTF">2017-04-25T06:22:25Z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(2)xgy+q0S8+IlgApgQzqXSS3iOMAwOuDlwTDElsxBwbdDsE6kPjhmBnt6OzrACiYl4f9ql/q5J
4UbeVHwLKhrYuxBIZIyQOg0Zd7p7dwFVwRunG+3U0S92YbG+2VXjOMzO8VCcu+nJiT+tM8I8
BDRf3kFv980q+GwQ1aGTLC5YEI88qPofSEFXFndwjyOllTsNFLANOP9wlbtB6ZYZa0J7mfnl
n+1Xg/zN6G3huT5xCe</vt:lpwstr>
  </property>
  <property fmtid="{D5CDD505-2E9C-101B-9397-08002B2CF9AE}" pid="3" name="_2015_ms_pID_7253431">
    <vt:lpwstr>kUSc3lAjtzkKw2RsjPXRi/KdAeXraK9yCTa3jrd944xTY3KwKArNTx
IUoseFIeqidQ/kDWiSsPM6TMn+7rAzadEJ1RTxNFi4tcxmzhsk5eK6LOLOmtwRshlpl6Hri7
rlh9lFDbeq4/hnwk56ghPODSEQkJ0rU3l5GgQuh8uvIZcFpEMwSA+6RY+rBCTn/VzV0vtOSU
tOXTBs0Y8qEFkWf8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1493031833</vt:lpwstr>
  </property>
</Properties>
</file>