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36" r:id="rId4"/>
    <p:sldId id="338" r:id="rId5"/>
    <p:sldId id="339" r:id="rId6"/>
    <p:sldId id="323" r:id="rId7"/>
    <p:sldId id="335" r:id="rId8"/>
    <p:sldId id="329" r:id="rId9"/>
    <p:sldId id="330" r:id="rId10"/>
    <p:sldId id="325" r:id="rId11"/>
    <p:sldId id="327" r:id="rId12"/>
    <p:sldId id="340"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88826" autoAdjust="0"/>
  </p:normalViewPr>
  <p:slideViewPr>
    <p:cSldViewPr>
      <p:cViewPr varScale="1">
        <p:scale>
          <a:sx n="61" d="100"/>
          <a:sy n="61" d="100"/>
        </p:scale>
        <p:origin x="-1584"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WID_0299-LWM2M_object_software_management-V1_0-20140509-A.ppt%20(&#20860;&#23481;&#27169;&#24335;)"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chart>
    <c:plotArea>
      <c:layout>
        <c:manualLayout>
          <c:layoutTarget val="inner"/>
          <c:xMode val="edge"/>
          <c:yMode val="edge"/>
          <c:x val="0.25441696113074297"/>
          <c:y val="4.5070484526964862E-2"/>
          <c:w val="0.67491166077738562"/>
          <c:h val="0.75774752110959787"/>
        </c:manualLayout>
      </c:layout>
      <c:barChart>
        <c:barDir val="bar"/>
        <c:grouping val="stacked"/>
        <c:ser>
          <c:idx val="0"/>
          <c:order val="0"/>
          <c:tx>
            <c:strRef>
              <c:f>'[工作表 在 OMA-WID_0299-LWM2M_object_software_management-V1_0-20140509-A.ppt (兼容模式)]Sheet2'!$B$44</c:f>
              <c:strCache>
                <c:ptCount val="1"/>
                <c:pt idx="0">
                  <c:v>Begin</c:v>
                </c:pt>
              </c:strCache>
            </c:strRef>
          </c:tx>
          <c:spPr>
            <a:noFill/>
            <a:ln w="25400">
              <a:noFill/>
            </a:ln>
          </c:spPr>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(兼容模式)]Sheet2'!$B$45:$B$48</c:f>
              <c:numCache>
                <c:formatCode>yyyy\-mm\-dd;@</c:formatCode>
                <c:ptCount val="4"/>
                <c:pt idx="0">
                  <c:v>41687</c:v>
                </c:pt>
                <c:pt idx="1">
                  <c:v>42837</c:v>
                </c:pt>
                <c:pt idx="2">
                  <c:v>0</c:v>
                </c:pt>
                <c:pt idx="3">
                  <c:v>0</c:v>
                </c:pt>
              </c:numCache>
            </c:numRef>
          </c:val>
        </c:ser>
        <c:ser>
          <c:idx val="1"/>
          <c:order val="1"/>
          <c:tx>
            <c:strRef>
              <c:f>'[工作表 在 OMA-WID_0299-LWM2M_object_software_management-V1_0-20140509-A.ppt (兼容模式)]Sheet2'!$C$44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(兼容模式)]Sheet2'!$C$45:$C$48</c:f>
              <c:numCache>
                <c:formatCode>General</c:formatCode>
                <c:ptCount val="4"/>
                <c:pt idx="0">
                  <c:v>1229</c:v>
                </c:pt>
                <c:pt idx="1">
                  <c:v>33</c:v>
                </c:pt>
                <c:pt idx="2">
                  <c:v>0</c:v>
                </c:pt>
                <c:pt idx="3">
                  <c:v>0</c:v>
                </c:pt>
              </c:numCache>
            </c:numRef>
          </c:val>
        </c:ser>
        <c:gapWidth val="80"/>
        <c:overlap val="80"/>
        <c:axId val="79848960"/>
        <c:axId val="88114304"/>
      </c:barChart>
      <c:catAx>
        <c:axId val="79848960"/>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88114304"/>
        <c:crossesAt val="40915"/>
        <c:auto val="1"/>
        <c:lblAlgn val="ctr"/>
        <c:lblOffset val="100"/>
        <c:tickLblSkip val="1"/>
        <c:tickMarkSkip val="1"/>
      </c:catAx>
      <c:valAx>
        <c:axId val="88114304"/>
        <c:scaling>
          <c:orientation val="minMax"/>
          <c:min val="42850"/>
        </c:scaling>
        <c:axPos val="b"/>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0479873642"/>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79848960"/>
        <c:crossesAt val="1"/>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sp>
    </p:spTree>
    <p:extLst>
      <p:ext uri="{BB962C8B-B14F-4D97-AF65-F5344CB8AC3E}">
        <p14:creationId xmlns:p14="http://schemas.microsoft.com/office/powerpoint/2010/main" xmlns=""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This is the new </a:t>
            </a:r>
            <a:r>
              <a:rPr lang="en-US" altLang="zh-CN" b="1" smtClean="0">
                <a:latin typeface="Arial" panose="020B0604020202020204" pitchFamily="34" charset="0"/>
              </a:rPr>
              <a:t>Work Item Definition (WID)</a:t>
            </a:r>
            <a:r>
              <a:rPr lang="en-US" altLang="zh-CN" smtClean="0">
                <a:latin typeface="Arial" panose="020B0604020202020204" pitchFamily="34" charset="0"/>
              </a:rPr>
              <a:t> template. It is in PowerPoint format so that it also serves to present the Work Item to TP and assist in its socialization. Keep in mind that this is a </a:t>
            </a:r>
            <a:r>
              <a:rPr lang="en-US" altLang="zh-CN" b="1" smtClean="0">
                <a:latin typeface="Arial" panose="020B0604020202020204" pitchFamily="34" charset="0"/>
              </a:rPr>
              <a:t>permanent document</a:t>
            </a:r>
            <a:r>
              <a:rPr lang="en-US" altLang="zh-CN" smtClean="0">
                <a:latin typeface="Arial" panose="020B0604020202020204" pitchFamily="34" charset="0"/>
              </a:rPr>
              <a:t>, so it is important to provide information that is as detailed and exact as possible.</a:t>
            </a:r>
            <a:endParaRPr lang="en-GB" altLang="zh-CN" smtClean="0">
              <a:latin typeface="Arial" panose="020B0604020202020204" pitchFamily="34" charset="0"/>
            </a:endParaRPr>
          </a:p>
        </p:txBody>
      </p:sp>
    </p:spTree>
    <p:extLst>
      <p:ext uri="{BB962C8B-B14F-4D97-AF65-F5344CB8AC3E}">
        <p14:creationId xmlns:p14="http://schemas.microsoft.com/office/powerpoint/2010/main" xmlns=""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xmlns=""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xmlns=""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xmlns="" val="2363979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xmlns=""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xmlns=""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xmlns=""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dirty="0" smtClean="0">
                <a:latin typeface="Arial" panose="020B0604020202020204" pitchFamily="34" charset="0"/>
              </a:rPr>
              <a:t>Work Areas</a:t>
            </a:r>
            <a:r>
              <a:rPr lang="en-GB" altLang="zh-CN" dirty="0"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dirty="0" smtClean="0">
                <a:latin typeface="Arial" panose="020B0604020202020204" pitchFamily="34" charset="0"/>
              </a:rPr>
              <a:t>Issues this Work Item aims to solve</a:t>
            </a:r>
            <a:r>
              <a:rPr lang="en-GB" altLang="zh-CN" dirty="0"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latin typeface="Arial" panose="020B0604020202020204" pitchFamily="34" charset="0"/>
              </a:rPr>
              <a:t>Market benefits </a:t>
            </a:r>
            <a:r>
              <a:rPr lang="en-US" altLang="zh-CN" dirty="0" smtClean="0">
                <a:latin typeface="Arial" panose="020B0604020202020204" pitchFamily="34" charset="0"/>
              </a:rPr>
              <a:t>describes the benefits this WI will bring to the value chain (e.g. the subscriber, the operator etc.) in the market</a:t>
            </a:r>
          </a:p>
          <a:p>
            <a:r>
              <a:rPr lang="en-GB" altLang="zh-CN" b="1" dirty="0" smtClean="0">
                <a:latin typeface="Arial" panose="020B0604020202020204" pitchFamily="34" charset="0"/>
              </a:rPr>
              <a:t>Time to market </a:t>
            </a:r>
            <a:r>
              <a:rPr lang="en-GB" altLang="zh-CN" dirty="0" smtClean="0">
                <a:latin typeface="Arial" panose="020B0604020202020204" pitchFamily="34" charset="0"/>
              </a:rPr>
              <a:t>should </a:t>
            </a:r>
            <a:r>
              <a:rPr lang="en-US" altLang="zh-CN" dirty="0" smtClean="0">
                <a:latin typeface="Arial" panose="020B0604020202020204" pitchFamily="34" charset="0"/>
              </a:rPr>
              <a:t>address impacts from doing the work as well as from not doing the work.</a:t>
            </a:r>
            <a:endParaRPr lang="en-GB" altLang="zh-CN" dirty="0" smtClean="0">
              <a:latin typeface="Arial" panose="020B0604020202020204" pitchFamily="34" charset="0"/>
            </a:endParaRPr>
          </a:p>
          <a:p>
            <a:r>
              <a:rPr lang="en-GB" altLang="zh-CN" b="1" dirty="0" smtClean="0">
                <a:latin typeface="Arial" panose="020B0604020202020204" pitchFamily="34" charset="0"/>
              </a:rPr>
              <a:t>Expected market acceptance </a:t>
            </a:r>
            <a:r>
              <a:rPr lang="en-GB" altLang="zh-CN" dirty="0" smtClean="0">
                <a:latin typeface="Arial" panose="020B0604020202020204" pitchFamily="34" charset="0"/>
              </a:rPr>
              <a:t>should justify how and why the market will accept this solution.</a:t>
            </a:r>
          </a:p>
          <a:p>
            <a:r>
              <a:rPr lang="en-GB" altLang="zh-CN" b="1" dirty="0" smtClean="0">
                <a:latin typeface="Arial" panose="020B0604020202020204" pitchFamily="34" charset="0"/>
              </a:rPr>
              <a:t>Complexity </a:t>
            </a:r>
            <a:r>
              <a:rPr lang="en-US" altLang="zh-CN" dirty="0"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latin typeface="Arial" panose="020B0604020202020204" pitchFamily="34" charset="0"/>
            </a:endParaRPr>
          </a:p>
          <a:p>
            <a:r>
              <a:rPr lang="en-GB" altLang="zh-CN" b="1" dirty="0" smtClean="0">
                <a:latin typeface="Arial" panose="020B0604020202020204" pitchFamily="34" charset="0"/>
              </a:rPr>
              <a:t>Uniqueness </a:t>
            </a:r>
            <a:r>
              <a:rPr lang="en-GB" altLang="zh-CN" dirty="0" smtClean="0">
                <a:latin typeface="Arial" panose="020B0604020202020204" pitchFamily="34" charset="0"/>
              </a:rPr>
              <a:t>should a</a:t>
            </a:r>
            <a:r>
              <a:rPr lang="en-US" altLang="zh-CN" dirty="0" err="1" smtClean="0">
                <a:latin typeface="Arial" panose="020B0604020202020204" pitchFamily="34" charset="0"/>
              </a:rPr>
              <a:t>ddress</a:t>
            </a:r>
            <a:r>
              <a:rPr lang="en-US" altLang="zh-CN" dirty="0" smtClean="0">
                <a:latin typeface="Arial" panose="020B0604020202020204" pitchFamily="34" charset="0"/>
              </a:rPr>
              <a:t> the uniqueness of the work covered by this WI.  Describe any cases where similar work is underway or being proposed within OMA or outside OMA.  </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xmlns=""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latin typeface="Arial" panose="020B0604020202020204" pitchFamily="34" charset="0"/>
              </a:rPr>
              <a:t>Very often a WID refers to one or a few very significant use case(s) to explain the purpose of the proposed work.</a:t>
            </a:r>
          </a:p>
          <a:p>
            <a:r>
              <a:rPr lang="en-GB" altLang="zh-CN" dirty="0" smtClean="0">
                <a:latin typeface="Arial" panose="020B0604020202020204" pitchFamily="34" charset="0"/>
              </a:rPr>
              <a:t>Use one or more slide(s) to explain the main use case(s) included in the WID.</a:t>
            </a:r>
          </a:p>
          <a:p>
            <a:r>
              <a:rPr lang="en-GB" altLang="zh-CN" dirty="0"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xmlns=""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latin typeface="Arial" panose="020B0604020202020204" pitchFamily="34" charset="0"/>
              </a:rPr>
              <a:t>List any specifications, Work Items, Working Groups or external organizations that may be affected by this work or are otherwise related.</a:t>
            </a:r>
          </a:p>
          <a:p>
            <a:r>
              <a:rPr lang="en-GB" altLang="zh-CN" dirty="0"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xmlns=""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dirty="0"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dirty="0" smtClean="0">
                <a:latin typeface="Arial" panose="020B0604020202020204" pitchFamily="34" charset="0"/>
              </a:rPr>
              <a:t>The Excel file will calculate durations and creates the graph. Copy/paste the table and graph from Excel into slide.</a:t>
            </a:r>
          </a:p>
          <a:p>
            <a:endParaRPr lang="en-US" altLang="zh-CN" dirty="0" smtClean="0">
              <a:latin typeface="Arial" panose="020B0604020202020204" pitchFamily="34" charset="0"/>
            </a:endParaRPr>
          </a:p>
          <a:p>
            <a:pPr>
              <a:spcBef>
                <a:spcPct val="0"/>
              </a:spcBef>
            </a:pPr>
            <a:r>
              <a:rPr lang="en-US" altLang="zh-CN" dirty="0"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xmlns=""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xmlns=""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xmlns=""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xmlns=""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xmlns="">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LwM2M</a:t>
            </a:r>
            <a:r>
              <a:rPr lang="en-US" altLang="zh-CN" sz="1800" b="1" baseline="0" dirty="0" smtClean="0">
                <a:latin typeface="Arial Narrow" pitchFamily="34" charset="0"/>
                <a:ea typeface="宋体" charset="-122"/>
              </a:rPr>
              <a:t> App Data Object </a:t>
            </a:r>
            <a:r>
              <a:rPr lang="en-US" altLang="zh-CN" sz="1800" b="1" baseline="0" dirty="0" err="1" smtClean="0">
                <a:latin typeface="Arial Narrow" pitchFamily="34" charset="0"/>
                <a:ea typeface="宋体" charset="-122"/>
              </a:rPr>
              <a:t>LADO</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chris.lowe@neul.com" TargetMode="External"/><Relationship Id="rId5" Type="http://schemas.openxmlformats.org/officeDocument/2006/relationships/hyperlink" Target="mailto:Zhangyongjing@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package" Target="../embeddings/Microsoft_Office_Excel____1.xlsx"/><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xmlns=""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2400" dirty="0" smtClean="0">
                <a:ea typeface="SimSun" panose="02010600030101010101" pitchFamily="2" charset="-122"/>
              </a:rPr>
              <a:t>OMA new WI LwM2M App Data Object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3600" dirty="0" smtClean="0">
                <a:ea typeface="SimSun" panose="02010600030101010101" pitchFamily="2" charset="-122"/>
              </a:rPr>
              <a:t>LwM2M Application Data Object</a:t>
            </a:r>
            <a:br>
              <a:rPr lang="en-US" altLang="zh-CN" sz="3600" dirty="0" smtClean="0">
                <a:ea typeface="SimSun" panose="02010600030101010101" pitchFamily="2" charset="-122"/>
              </a:rPr>
            </a:br>
            <a:r>
              <a:rPr lang="en-US" altLang="zh-CN" sz="3600" dirty="0" smtClean="0">
                <a:ea typeface="SimSun" panose="02010600030101010101" pitchFamily="2" charset="-122"/>
              </a:rPr>
              <a:t>- WID</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29 March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Contact:	</a:t>
            </a:r>
            <a:r>
              <a:rPr lang="en-US" altLang="zh-CN" sz="1800" b="1" dirty="0" smtClean="0">
                <a:latin typeface="Tahoma" panose="020B0604030504040204" pitchFamily="34" charset="0"/>
                <a:ea typeface="SimSun" panose="02010600030101010101" pitchFamily="2" charset="-122"/>
              </a:rPr>
              <a:t>Zhangyongjing (Huawei), </a:t>
            </a:r>
            <a:r>
              <a:rPr lang="en-US" altLang="zh-CN" sz="1800" b="1" dirty="0" smtClean="0">
                <a:latin typeface="Tahoma" panose="020B0604030504040204" pitchFamily="34" charset="0"/>
                <a:ea typeface="SimSun" panose="02010600030101010101" pitchFamily="2" charset="-122"/>
                <a:hlinkClick r:id="rId5"/>
              </a:rPr>
              <a:t>zhangyongjing@Huawei.com</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Chris Lowe (Huawei/Neul), </a:t>
            </a:r>
            <a:r>
              <a:rPr lang="en-US" altLang="zh-CN" sz="1800" b="1" dirty="0" smtClean="0">
                <a:latin typeface="Tahoma" panose="020B0604030504040204" pitchFamily="34" charset="0"/>
                <a:ea typeface="SimSun" panose="02010600030101010101" pitchFamily="2" charset="-122"/>
                <a:hlinkClick r:id="rId6"/>
              </a:rPr>
              <a:t>chris.lowe@neul.com</a:t>
            </a:r>
            <a:r>
              <a:rPr lang="en-US" altLang="zh-CN" sz="1800" b="1" dirty="0" smtClean="0">
                <a:latin typeface="Tahoma" panose="020B0604030504040204" pitchFamily="34" charset="0"/>
                <a:ea typeface="SimSun" panose="02010600030101010101" pitchFamily="2" charset="-122"/>
              </a:rPr>
              <a:t> </a:t>
            </a:r>
          </a:p>
          <a:p>
            <a:pPr lvl="4">
              <a:lnSpc>
                <a:spcPct val="95000"/>
              </a:lnSpc>
              <a:spcAft>
                <a:spcPct val="35000"/>
              </a:spcAft>
            </a:pPr>
            <a:r>
              <a:rPr lang="en-US" altLang="zh-CN" sz="1800" b="1" dirty="0" err="1" smtClean="0">
                <a:latin typeface="Tahoma" panose="020B0604030504040204" pitchFamily="34" charset="0"/>
                <a:ea typeface="SimSun" panose="02010600030101010101" pitchFamily="2" charset="-122"/>
              </a:rPr>
              <a:t>XuBei</a:t>
            </a:r>
            <a:r>
              <a:rPr lang="en-US" altLang="zh-CN" sz="1800" b="1" dirty="0" smtClean="0">
                <a:latin typeface="Tahoma" panose="020B0604030504040204" pitchFamily="34" charset="0"/>
                <a:ea typeface="SimSun" panose="02010600030101010101" pitchFamily="2" charset="-122"/>
              </a:rPr>
              <a:t>(Echo)(Huawei), </a:t>
            </a:r>
            <a:r>
              <a:rPr lang="en-US" altLang="zh-CN" sz="1800" b="1" dirty="0" smtClean="0">
                <a:latin typeface="Tahoma" panose="020B0604030504040204" pitchFamily="34" charset="0"/>
                <a:ea typeface="SimSun" panose="02010600030101010101" pitchFamily="2" charset="-122"/>
                <a:hlinkClick r:id="rId5"/>
              </a:rPr>
              <a:t>echo.xubei@huawei.com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Source:	</a:t>
            </a:r>
            <a:r>
              <a:rPr lang="en-US" altLang="zh-CN" sz="1800" b="1" dirty="0" smtClean="0">
                <a:latin typeface="Tahoma" panose="020B0604030504040204" pitchFamily="34" charset="0"/>
                <a:ea typeface="SimSun" panose="02010600030101010101" pitchFamily="2" charset="-122"/>
              </a:rPr>
              <a:t>Huawei</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xmlns="" val="3013956832"/>
              </p:ext>
            </p:extLst>
          </p:nvPr>
        </p:nvGraphicFramePr>
        <p:xfrm>
          <a:off x="490538" y="1606550"/>
          <a:ext cx="8047037" cy="3416304"/>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Huawei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Vodafone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Ublox</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China Mobile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3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Nokia</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40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xmlns="" val="2977049829"/>
              </p:ext>
            </p:extLst>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Xu</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dirty="0" smtClean="0">
                <a:ea typeface="SimSun" panose="02010600030101010101" pitchFamily="2" charset="-122"/>
              </a:rPr>
              <a:t>Proposed </a:t>
            </a:r>
            <a:r>
              <a:rPr lang="en-US" altLang="zh-CN" dirty="0" smtClean="0">
                <a:ea typeface="SimSun" panose="02010600030101010101" pitchFamily="2" charset="-122"/>
              </a:rPr>
              <a:t>Solution</a:t>
            </a:r>
            <a:endParaRPr lang="en-GB" altLang="zh-CN" dirty="0" smtClean="0">
              <a:ea typeface="SimSun" panose="02010600030101010101" pitchFamily="2" charset="-122"/>
            </a:endParaRPr>
          </a:p>
        </p:txBody>
      </p:sp>
      <p:graphicFrame>
        <p:nvGraphicFramePr>
          <p:cNvPr id="5" name="表格 4"/>
          <p:cNvGraphicFramePr>
            <a:graphicFrameLocks noGrp="1"/>
          </p:cNvGraphicFramePr>
          <p:nvPr/>
        </p:nvGraphicFramePr>
        <p:xfrm>
          <a:off x="649283" y="1454150"/>
          <a:ext cx="6242054" cy="583368"/>
        </p:xfrm>
        <a:graphic>
          <a:graphicData uri="http://schemas.openxmlformats.org/drawingml/2006/table">
            <a:tbl>
              <a:tblPr/>
              <a:tblGrid>
                <a:gridCol w="891722"/>
                <a:gridCol w="891722"/>
                <a:gridCol w="891722"/>
                <a:gridCol w="891722"/>
                <a:gridCol w="891722"/>
                <a:gridCol w="891722"/>
                <a:gridCol w="891722"/>
              </a:tblGrid>
              <a:tr h="163214">
                <a:tc>
                  <a:txBody>
                    <a:bodyPr/>
                    <a:lstStyle/>
                    <a:p>
                      <a:pPr algn="just">
                        <a:spcAft>
                          <a:spcPts val="0"/>
                        </a:spcAft>
                      </a:pPr>
                      <a:r>
                        <a:rPr lang="en-US" sz="1200" dirty="0">
                          <a:latin typeface="Calibri"/>
                          <a:ea typeface="宋体"/>
                        </a:rPr>
                        <a:t>Name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Object ID</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Instances</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Mandatory</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Object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LWM2M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Calibri"/>
                          <a:ea typeface="宋体"/>
                        </a:rPr>
                        <a:t>Object URN</a:t>
                      </a:r>
                      <a:endParaRPr lang="zh-CN" altLang="zh-CN" sz="1200" dirty="0" smtClean="0">
                        <a:latin typeface="Calibri"/>
                        <a:ea typeface="宋体"/>
                      </a:endParaRPr>
                    </a:p>
                    <a:p>
                      <a:pPr algn="just">
                        <a:spcAft>
                          <a:spcPts val="0"/>
                        </a:spcAft>
                      </a:pP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3214">
                <a:tc>
                  <a:txBody>
                    <a:bodyPr/>
                    <a:lstStyle/>
                    <a:p>
                      <a:pPr algn="just">
                        <a:spcAft>
                          <a:spcPts val="0"/>
                        </a:spcAft>
                      </a:pPr>
                      <a:r>
                        <a:rPr lang="en-US" altLang="zh-CN" sz="1200" dirty="0" err="1" smtClean="0">
                          <a:latin typeface="Calibri"/>
                          <a:ea typeface="宋体"/>
                        </a:rPr>
                        <a:t>AppData</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0</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Multiple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Optional</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642937" y="2444750"/>
          <a:ext cx="7696201" cy="3274480"/>
        </p:xfrm>
        <a:graphic>
          <a:graphicData uri="http://schemas.openxmlformats.org/drawingml/2006/table">
            <a:tbl>
              <a:tblPr/>
              <a:tblGrid>
                <a:gridCol w="213783"/>
                <a:gridCol w="1068916"/>
                <a:gridCol w="534459"/>
                <a:gridCol w="534459"/>
                <a:gridCol w="534459"/>
                <a:gridCol w="534459"/>
                <a:gridCol w="801687"/>
                <a:gridCol w="801687"/>
                <a:gridCol w="2672292"/>
              </a:tblGrid>
              <a:tr h="242801">
                <a:tc>
                  <a:txBody>
                    <a:bodyPr/>
                    <a:lstStyle/>
                    <a:p>
                      <a:pPr algn="just">
                        <a:spcAft>
                          <a:spcPts val="0"/>
                        </a:spcAft>
                      </a:pPr>
                      <a:r>
                        <a:rPr lang="en-US" sz="1000" dirty="0">
                          <a:latin typeface="Calibri"/>
                          <a:ea typeface="宋体"/>
                        </a:rPr>
                        <a:t>ID</a:t>
                      </a:r>
                      <a:endParaRPr lang="zh-CN" sz="1000" dirty="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Name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Operations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Instances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Mandatory</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Type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Range or Enumeration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Units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Description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4860">
                <a:tc>
                  <a:txBody>
                    <a:bodyPr/>
                    <a:lstStyle/>
                    <a:p>
                      <a:pPr algn="just">
                        <a:spcAft>
                          <a:spcPts val="0"/>
                        </a:spcAft>
                      </a:pPr>
                      <a:r>
                        <a:rPr lang="en-US" sz="1000">
                          <a:latin typeface="Calibri"/>
                          <a:ea typeface="宋体"/>
                        </a:rPr>
                        <a:t>0</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Message Type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RW</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smtClean="0">
                          <a:latin typeface="Calibri"/>
                          <a:ea typeface="宋体"/>
                        </a:rPr>
                        <a:t>Integer</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000" dirty="0">
                          <a:latin typeface="Calibri"/>
                          <a:ea typeface="宋体"/>
                        </a:rPr>
                        <a:t>Description of message type e.g. sensor </a:t>
                      </a:r>
                      <a:r>
                        <a:rPr lang="en-US" sz="1000" dirty="0" smtClean="0">
                          <a:latin typeface="Calibri"/>
                          <a:ea typeface="宋体"/>
                        </a:rPr>
                        <a:t>reading/U</a:t>
                      </a:r>
                      <a:r>
                        <a:rPr lang="en-US" altLang="zh-CN" sz="1000" dirty="0" smtClean="0">
                          <a:latin typeface="Calibri"/>
                          <a:ea typeface="宋体"/>
                        </a:rPr>
                        <a:t>plink</a:t>
                      </a:r>
                      <a:r>
                        <a:rPr lang="en-US" altLang="zh-CN" sz="1000" baseline="0" dirty="0" smtClean="0">
                          <a:latin typeface="Calibri"/>
                          <a:ea typeface="宋体"/>
                        </a:rPr>
                        <a:t> reporting data/Downlink response data</a:t>
                      </a:r>
                      <a:r>
                        <a:rPr lang="en-US" sz="1000" dirty="0" smtClean="0">
                          <a:latin typeface="Calibri"/>
                          <a:ea typeface="宋体"/>
                        </a:rPr>
                        <a:t>.</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algn="just">
                        <a:spcAft>
                          <a:spcPts val="0"/>
                        </a:spcAft>
                      </a:pPr>
                      <a:r>
                        <a:rPr lang="en-US" altLang="zh-CN" sz="1000" dirty="0" smtClean="0">
                          <a:latin typeface="Calibri"/>
                          <a:ea typeface="宋体"/>
                        </a:rPr>
                        <a:t>1</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Message ID</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Message </a:t>
                      </a:r>
                      <a:r>
                        <a:rPr lang="en-US" sz="1000" dirty="0" smtClean="0">
                          <a:latin typeface="Calibri"/>
                          <a:ea typeface="宋体"/>
                        </a:rPr>
                        <a:t>ID is used to map</a:t>
                      </a:r>
                      <a:r>
                        <a:rPr lang="en-US" sz="1000" baseline="0" dirty="0" smtClean="0">
                          <a:latin typeface="Calibri"/>
                          <a:ea typeface="宋体"/>
                        </a:rPr>
                        <a:t> Request and Response.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algn="just">
                        <a:spcAft>
                          <a:spcPts val="0"/>
                        </a:spcAft>
                      </a:pPr>
                      <a:r>
                        <a:rPr lang="en-US" sz="1000">
                          <a:latin typeface="Calibri"/>
                          <a:ea typeface="宋体"/>
                        </a:rPr>
                        <a:t>2</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altLang="zh-CN" sz="1000" dirty="0" smtClean="0">
                          <a:latin typeface="Calibri"/>
                          <a:ea typeface="宋体"/>
                        </a:rPr>
                        <a:t>Message</a:t>
                      </a:r>
                      <a:r>
                        <a:rPr lang="en-US" sz="1000" dirty="0" smtClean="0">
                          <a:latin typeface="Calibri"/>
                          <a:ea typeface="宋体"/>
                        </a:rPr>
                        <a:t> data</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Multiple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Opaque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000" dirty="0" smtClean="0">
                          <a:latin typeface="Calibri"/>
                          <a:ea typeface="宋体"/>
                        </a:rPr>
                        <a:t>application data message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6326">
                <a:tc>
                  <a:txBody>
                    <a:bodyPr/>
                    <a:lstStyle/>
                    <a:p>
                      <a:pPr algn="just">
                        <a:spcAft>
                          <a:spcPts val="0"/>
                        </a:spcAft>
                      </a:pPr>
                      <a:r>
                        <a:rPr lang="en-US" sz="1000" dirty="0">
                          <a:latin typeface="Calibri"/>
                          <a:ea typeface="宋体"/>
                        </a:rPr>
                        <a:t>3</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Application </a:t>
                      </a:r>
                      <a:r>
                        <a:rPr lang="en-US" sz="1000" dirty="0" err="1">
                          <a:latin typeface="Calibri"/>
                          <a:ea typeface="宋体"/>
                        </a:rPr>
                        <a:t>QoS</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String</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dirty="0">
                          <a:latin typeface="Calibri"/>
                          <a:ea typeface="宋体"/>
                        </a:rPr>
                        <a:t>Application level </a:t>
                      </a:r>
                      <a:r>
                        <a:rPr lang="en-US" sz="1000" dirty="0" err="1">
                          <a:latin typeface="Calibri"/>
                          <a:ea typeface="宋体"/>
                        </a:rPr>
                        <a:t>QoS</a:t>
                      </a:r>
                      <a:r>
                        <a:rPr lang="en-US" sz="1000" dirty="0">
                          <a:latin typeface="Calibri"/>
                          <a:ea typeface="宋体"/>
                        </a:rPr>
                        <a:t>:</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0=standard</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1=high</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2=critical</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Note: This </a:t>
                      </a:r>
                      <a:r>
                        <a:rPr lang="en-US" sz="1000" dirty="0" err="1">
                          <a:latin typeface="Calibri"/>
                          <a:ea typeface="宋体"/>
                        </a:rPr>
                        <a:t>QoS</a:t>
                      </a:r>
                      <a:r>
                        <a:rPr lang="en-US" sz="1000" dirty="0">
                          <a:latin typeface="Calibri"/>
                          <a:ea typeface="宋体"/>
                        </a:rPr>
                        <a:t> indicator doesn't impact the communication related </a:t>
                      </a:r>
                      <a:r>
                        <a:rPr lang="en-US" sz="1000" dirty="0" err="1">
                          <a:latin typeface="Calibri"/>
                          <a:ea typeface="宋体"/>
                        </a:rPr>
                        <a:t>QoS</a:t>
                      </a:r>
                      <a:r>
                        <a:rPr lang="en-US" sz="1000" dirty="0">
                          <a:latin typeface="Calibri"/>
                          <a:ea typeface="宋体"/>
                        </a:rPr>
                        <a:t> between LWM2M Client and Server.</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801">
                <a:tc>
                  <a:txBody>
                    <a:bodyPr/>
                    <a:lstStyle/>
                    <a:p>
                      <a:pPr algn="just">
                        <a:spcAft>
                          <a:spcPts val="0"/>
                        </a:spcAft>
                      </a:pPr>
                      <a:r>
                        <a:rPr lang="en-US" altLang="zh-CN" sz="1000" dirty="0" smtClean="0">
                          <a:latin typeface="Calibri"/>
                          <a:ea typeface="宋体"/>
                        </a:rPr>
                        <a:t>4</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altLang="zh-CN" sz="1000" dirty="0" smtClean="0">
                          <a:latin typeface="Calibri"/>
                          <a:ea typeface="宋体"/>
                        </a:rPr>
                        <a:t>Data Time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The current device time as part of this message object can be interpreted as the message's time stamp.</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4817" name="Rectangle 1"/>
          <p:cNvSpPr>
            <a:spLocks noChangeArrowheads="1"/>
          </p:cNvSpPr>
          <p:nvPr/>
        </p:nvSpPr>
        <p:spPr bwMode="auto">
          <a:xfrm>
            <a:off x="414337" y="1010292"/>
            <a:ext cx="8948738" cy="52322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3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Object definition  Resource definitions</a:t>
            </a:r>
            <a:endParaRPr kumimoji="0" lang="en-GB" altLang="zh-CN" sz="1000" b="0" i="0" u="none" strike="noStrike" cap="none" normalizeH="0" baseline="0" dirty="0" smtClean="0">
              <a:ln>
                <a:noFill/>
              </a:ln>
              <a:solidFill>
                <a:schemeClr val="tx1"/>
              </a:solidFill>
              <a:effectLst/>
              <a:latin typeface="Calibri" pitchFamily="34" charset="0"/>
              <a:ea typeface="宋体" pitchFamily="2" charset="-122"/>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xmlns="" val="2175487350"/>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Changes</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2017-03-29</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Created.</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xmlns="" val="995900103"/>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LwM2M Object</a:t>
                      </a:r>
                    </a:p>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App Data Container</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_APPDATA</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490537" y="3663950"/>
            <a:ext cx="4230645" cy="400110"/>
          </a:xfrm>
          <a:prstGeom prst="rect">
            <a:avLst/>
          </a:prstGeom>
        </p:spPr>
        <p:txBody>
          <a:bodyPr wrap="none">
            <a:spAutoFit/>
          </a:bodyPr>
          <a:lstStyle/>
          <a:p>
            <a:r>
              <a:rPr lang="en-GB" altLang="en-US" b="1" dirty="0" smtClean="0"/>
              <a:t>Enabler type: Reference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GB" altLang="zh-CN" sz="2000" dirty="0" smtClean="0"/>
              <a:t>LwM2M is designed to support both device management (DM) and service enablement (SE). OMA only specify LwM2M objects for DM, while external organizations may specify and register </a:t>
            </a:r>
            <a:r>
              <a:rPr lang="en-GB" altLang="zh-CN" sz="2000" dirty="0"/>
              <a:t>LwM2M </a:t>
            </a:r>
            <a:r>
              <a:rPr lang="en-GB" altLang="zh-CN" sz="2000" dirty="0" smtClean="0"/>
              <a:t>objects for SE (e.g. IPSO objects) .</a:t>
            </a:r>
          </a:p>
          <a:p>
            <a:r>
              <a:rPr lang="en-GB" altLang="zh-CN" sz="2000" dirty="0" smtClean="0"/>
              <a:t>However, for SE, current registered objects are not sufficient to support diversified needs of IoT service/application data exchange. It’s neither practical to specify exhaustive object models for different IoT applications. </a:t>
            </a:r>
          </a:p>
          <a:p>
            <a:r>
              <a:rPr lang="en-GB" altLang="zh-CN" sz="2000" dirty="0" smtClean="0"/>
              <a:t>On the other hand, domain specific applications/devices (e.g. water meter) may not want to expose their data models as LwM2M objects due to security concern or integration cost with legacy systems. Instead, opaque data blob transmit is very often used.</a:t>
            </a:r>
          </a:p>
          <a:p>
            <a:r>
              <a:rPr lang="en-GB" altLang="zh-CN" sz="2000" dirty="0" smtClean="0"/>
              <a:t>Current practices rely on vendor-specific extension of LwM2M objects to solve the problem above. It’s desirable to define a standardized generic means to transfer application-specific data using LwM2M protocol. </a:t>
            </a:r>
            <a:endParaRPr lang="zh-CN" altLang="zh-CN" sz="2000" dirty="0" smtClean="0"/>
          </a:p>
          <a:p>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dirty="0" smtClean="0">
                <a:ea typeface="SimSun" panose="02010600030101010101" pitchFamily="2" charset="-122"/>
              </a:rPr>
              <a:t>Work Areas: </a:t>
            </a:r>
            <a:r>
              <a:rPr lang="en-GB" altLang="zh-CN" sz="2200" dirty="0" smtClean="0">
                <a:solidFill>
                  <a:srgbClr val="480024"/>
                </a:solidFill>
              </a:rPr>
              <a:t>Lightweight M2M object for Application </a:t>
            </a:r>
            <a:r>
              <a:rPr lang="en-GB" altLang="zh-CN" sz="2200" dirty="0">
                <a:solidFill>
                  <a:srgbClr val="480024"/>
                </a:solidFill>
              </a:rPr>
              <a:t>D</a:t>
            </a:r>
            <a:r>
              <a:rPr lang="en-GB" altLang="zh-CN" sz="2200" dirty="0" smtClean="0">
                <a:solidFill>
                  <a:srgbClr val="480024"/>
                </a:solidFill>
              </a:rPr>
              <a:t>ata Container</a:t>
            </a:r>
          </a:p>
          <a:p>
            <a:r>
              <a:rPr lang="en-GB" altLang="zh-CN" dirty="0" smtClean="0">
                <a:ea typeface="SimSun" panose="02010600030101010101" pitchFamily="2" charset="-122"/>
              </a:rPr>
              <a:t>Issues this Work Item aims to solve:</a:t>
            </a:r>
          </a:p>
          <a:p>
            <a:pPr lvl="1"/>
            <a:r>
              <a:rPr lang="en-GB" altLang="zh-CN" dirty="0" smtClean="0"/>
              <a:t>Lack of a standardized and generic means for conveying application/service data using LWM2M protocol.</a:t>
            </a:r>
          </a:p>
          <a:p>
            <a:r>
              <a:rPr lang="en-GB" altLang="zh-CN" dirty="0" smtClean="0">
                <a:ea typeface="SimSun" panose="02010600030101010101" pitchFamily="2" charset="-122"/>
              </a:rPr>
              <a:t>Market benefits:</a:t>
            </a:r>
          </a:p>
          <a:p>
            <a:pPr lvl="1"/>
            <a:r>
              <a:rPr lang="en-GB" altLang="zh-CN" dirty="0" smtClean="0"/>
              <a:t>Solution provider can provide a complete and standardized IoT solution for both device management and service enablement (application data transport) by using LWM2M.</a:t>
            </a:r>
            <a:endParaRPr lang="zh-CN" altLang="zh-CN" dirty="0" smtClean="0"/>
          </a:p>
          <a:p>
            <a:r>
              <a:rPr lang="en-GB" altLang="zh-CN" dirty="0">
                <a:ea typeface="SimSun" panose="02010600030101010101" pitchFamily="2" charset="-122"/>
              </a:rPr>
              <a:t>Time to market: 2 months</a:t>
            </a:r>
          </a:p>
          <a:p>
            <a:r>
              <a:rPr lang="en-GB" altLang="zh-CN" dirty="0">
                <a:ea typeface="SimSun" panose="02010600030101010101" pitchFamily="2" charset="-122"/>
              </a:rPr>
              <a:t>Expected market acceptance: High</a:t>
            </a:r>
          </a:p>
          <a:p>
            <a:r>
              <a:rPr lang="en-GB" altLang="zh-CN" dirty="0">
                <a:ea typeface="SimSun" panose="02010600030101010101" pitchFamily="2" charset="-122"/>
              </a:rPr>
              <a:t>Complexity: </a:t>
            </a:r>
            <a:r>
              <a:rPr lang="en-GB" altLang="zh-CN" dirty="0">
                <a:ea typeface="宋体" charset="-122"/>
              </a:rPr>
              <a:t>low</a:t>
            </a:r>
            <a:endParaRPr lang="en-GB" altLang="zh-CN" dirty="0">
              <a:ea typeface="SimSun" panose="02010600030101010101" pitchFamily="2" charset="-122"/>
            </a:endParaRPr>
          </a:p>
          <a:p>
            <a:r>
              <a:rPr lang="en-GB" altLang="zh-CN" dirty="0">
                <a:ea typeface="SimSun" panose="02010600030101010101" pitchFamily="2" charset="-122"/>
              </a:rPr>
              <a:t>Uniqueness:</a:t>
            </a:r>
            <a:r>
              <a:rPr lang="en-GB" altLang="zh-CN" dirty="0">
                <a:ea typeface="宋体" charset="-122"/>
              </a:rPr>
              <a:t> </a:t>
            </a:r>
            <a:r>
              <a:rPr lang="en-GB" altLang="zh-CN" sz="2400" dirty="0">
                <a:ea typeface="宋体" charset="-122"/>
              </a:rPr>
              <a:t>unique, </a:t>
            </a:r>
            <a:r>
              <a:rPr lang="en-GB" altLang="zh-CN" sz="2400" dirty="0" smtClean="0">
                <a:ea typeface="宋体" charset="-122"/>
              </a:rPr>
              <a:t>it </a:t>
            </a:r>
            <a:r>
              <a:rPr lang="en-GB" altLang="zh-CN" sz="2400" dirty="0">
                <a:ea typeface="宋体" charset="-122"/>
              </a:rPr>
              <a:t>enables </a:t>
            </a:r>
            <a:r>
              <a:rPr lang="en-GB" altLang="zh-CN" sz="2400" dirty="0" smtClean="0">
                <a:ea typeface="宋体" charset="-122"/>
              </a:rPr>
              <a:t>generic means for LWM2M </a:t>
            </a:r>
            <a:r>
              <a:rPr lang="en-GB" altLang="zh-CN" sz="2400" dirty="0">
                <a:ea typeface="宋体" charset="-122"/>
              </a:rPr>
              <a:t>application data </a:t>
            </a:r>
            <a:r>
              <a:rPr lang="en-GB" altLang="zh-CN" sz="2400" dirty="0" smtClean="0">
                <a:ea typeface="宋体" charset="-122"/>
              </a:rPr>
              <a:t>exchange.</a:t>
            </a:r>
            <a:endParaRPr lang="en-GB" altLang="zh-CN" sz="2400" dirty="0">
              <a:ea typeface="SimSun" panose="02010600030101010101" pitchFamily="2" charset="-122"/>
            </a:endParaRPr>
          </a:p>
          <a:p>
            <a:pPr lvl="1"/>
            <a:endParaRPr lang="zh-CN" altLang="zh-CN" dirty="0" smtClean="0"/>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ea typeface="SimSun" panose="02010600030101010101" pitchFamily="2" charset="-122"/>
              </a:rPr>
              <a:t> LwM2M 1.0 provide Application Data Management which allow a M2M service provider to report the application data from the devices to the application server by standard object. In addition, the application server can observe and get the application data object.  </a:t>
            </a:r>
          </a:p>
          <a:p>
            <a:pPr>
              <a:buNone/>
            </a:pPr>
            <a:r>
              <a:rPr lang="en-US" altLang="zh-CN" dirty="0" smtClean="0">
                <a:ea typeface="SimSun" panose="02010600030101010101" pitchFamily="2" charset="-122"/>
              </a:rPr>
              <a:t>UPLINK Usage: </a:t>
            </a:r>
          </a:p>
          <a:p>
            <a:pPr lvl="1"/>
            <a:r>
              <a:rPr lang="en-US" altLang="zh-CN" dirty="0"/>
              <a:t>LwM2M Server read the opaque application data blob (e.g. water meter measurement) from a LwM2M </a:t>
            </a:r>
            <a:r>
              <a:rPr lang="en-US" altLang="zh-CN" dirty="0" smtClean="0"/>
              <a:t>Client. </a:t>
            </a:r>
            <a:r>
              <a:rPr lang="en-US" altLang="zh-CN" dirty="0"/>
              <a:t>The parse of the opaque application data is up to the backend vertical application behind the LwM2M Server</a:t>
            </a:r>
            <a:r>
              <a:rPr lang="en-US" altLang="zh-CN" dirty="0" smtClean="0"/>
              <a:t>.</a:t>
            </a:r>
          </a:p>
          <a:p>
            <a:pPr>
              <a:buNone/>
            </a:pPr>
            <a:r>
              <a:rPr lang="en-US" altLang="zh-CN" dirty="0" smtClean="0">
                <a:ea typeface="SimSun" panose="02010600030101010101" pitchFamily="2" charset="-122"/>
              </a:rPr>
              <a:t>DOWNLINK Usage:</a:t>
            </a:r>
          </a:p>
          <a:p>
            <a:pPr lvl="1"/>
            <a:r>
              <a:rPr lang="en-US" altLang="zh-CN" dirty="0"/>
              <a:t> LwM2M Server send </a:t>
            </a:r>
            <a:r>
              <a:rPr lang="en-US" altLang="zh-CN" dirty="0" smtClean="0"/>
              <a:t>an application-specific </a:t>
            </a:r>
            <a:r>
              <a:rPr lang="en-US" altLang="zh-CN" dirty="0"/>
              <a:t>control command (e.g. shutdown the </a:t>
            </a:r>
            <a:r>
              <a:rPr lang="en-US" altLang="zh-CN" dirty="0" smtClean="0"/>
              <a:t>meter valve </a:t>
            </a:r>
            <a:r>
              <a:rPr lang="en-US" altLang="zh-CN" dirty="0"/>
              <a:t>or reconfigure the reporting period) to the LwM2M Client. The parse of the opaque command data and </a:t>
            </a:r>
            <a:r>
              <a:rPr lang="en-US" altLang="zh-CN" dirty="0" err="1"/>
              <a:t>followup</a:t>
            </a:r>
            <a:r>
              <a:rPr lang="en-US" altLang="zh-CN" dirty="0"/>
              <a:t> reaction is up to the vertical application sitting on the IoT device behind the LwM2M Client</a:t>
            </a:r>
            <a:r>
              <a:rPr lang="en-US" altLang="zh-CN" dirty="0" smtClean="0"/>
              <a:t>.</a:t>
            </a:r>
          </a:p>
          <a:p>
            <a:pPr lvl="1"/>
            <a:endParaRPr lang="en-US" altLang="zh-CN" dirty="0"/>
          </a:p>
        </p:txBody>
      </p:sp>
    </p:spTree>
    <p:extLst>
      <p:ext uri="{BB962C8B-B14F-4D97-AF65-F5344CB8AC3E}">
        <p14:creationId xmlns:p14="http://schemas.microsoft.com/office/powerpoint/2010/main" xmlns=""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DM</a:t>
            </a:r>
          </a:p>
          <a:p>
            <a:pPr lvl="1"/>
            <a:r>
              <a:rPr lang="en-US" altLang="ko-KR" dirty="0" smtClean="0">
                <a:ea typeface="SimSun" panose="02010600030101010101" pitchFamily="2" charset="-122"/>
              </a:rPr>
              <a:t>External organization: none</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IOT test cases to be developed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7" name="表格 6"/>
          <p:cNvGraphicFramePr>
            <a:graphicFrameLocks noGrp="1"/>
          </p:cNvGraphicFramePr>
          <p:nvPr/>
        </p:nvGraphicFramePr>
        <p:xfrm>
          <a:off x="5214936" y="2216150"/>
          <a:ext cx="3962403" cy="2539365"/>
        </p:xfrm>
        <a:graphic>
          <a:graphicData uri="http://schemas.openxmlformats.org/drawingml/2006/table">
            <a:tbl>
              <a:tblPr/>
              <a:tblGrid>
                <a:gridCol w="1964713"/>
                <a:gridCol w="975486"/>
                <a:gridCol w="255551"/>
                <a:gridCol w="255551"/>
                <a:gridCol w="255551"/>
                <a:gridCol w="255551"/>
              </a:tblGrid>
              <a:tr h="198120">
                <a:tc>
                  <a:txBody>
                    <a:bodyPr/>
                    <a:lstStyle/>
                    <a:p>
                      <a:pPr algn="l" fontAlgn="b"/>
                      <a:r>
                        <a:rPr lang="zh-CN" altLang="en-US" sz="12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2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352425">
                <a:tc>
                  <a:txBody>
                    <a:bodyPr/>
                    <a:lstStyle/>
                    <a:p>
                      <a:pPr algn="l" fontAlgn="b"/>
                      <a:r>
                        <a:rPr lang="zh-CN" altLang="en-US" sz="12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198120">
                <a:tc>
                  <a:txBody>
                    <a:bodyPr/>
                    <a:lstStyle/>
                    <a:p>
                      <a:pPr algn="l" fontAlgn="b"/>
                      <a:r>
                        <a:rPr lang="en-US" sz="12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98120">
                <a:tc>
                  <a:txBody>
                    <a:bodyPr/>
                    <a:lstStyle/>
                    <a:p>
                      <a:pPr algn="l" fontAlgn="b"/>
                      <a:r>
                        <a:rPr lang="en-US" sz="1200" b="1" i="0" u="none" strike="noStrike" dirty="0">
                          <a:latin typeface="Arial"/>
                        </a:rPr>
                        <a:t>New </a:t>
                      </a:r>
                      <a:r>
                        <a:rPr lang="en-US" sz="1200" b="1" i="0" u="none" strike="noStrike" dirty="0" err="1">
                          <a:latin typeface="Arial"/>
                        </a:rPr>
                        <a:t>reqs</a:t>
                      </a:r>
                      <a:r>
                        <a:rPr lang="en-US" sz="1200" b="1" i="0" u="none" strike="noStrike" dirty="0">
                          <a:latin typeface="Arial"/>
                        </a:rPr>
                        <a:t>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dirty="0">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200" b="1" i="0" u="none" strike="noStrike">
                          <a:latin typeface="Arial"/>
                        </a:rPr>
                        <a:t>2017-04-12</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dirty="0">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2017-05-15</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05740">
                <a:tc>
                  <a:txBody>
                    <a:bodyPr/>
                    <a:lstStyle/>
                    <a:p>
                      <a:pPr algn="l" fontAlgn="b"/>
                      <a:r>
                        <a:rPr lang="en-US" sz="1200" b="1" i="0" u="none" strike="noStrike" dirty="0">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2017-06-30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Chart 6"/>
          <p:cNvGraphicFramePr>
            <a:graphicFrameLocks/>
          </p:cNvGraphicFramePr>
          <p:nvPr/>
        </p:nvGraphicFramePr>
        <p:xfrm>
          <a:off x="0" y="1758950"/>
          <a:ext cx="5138737" cy="3505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对象 8"/>
          <p:cNvGraphicFramePr>
            <a:graphicFrameLocks noChangeAspect="1"/>
          </p:cNvGraphicFramePr>
          <p:nvPr/>
        </p:nvGraphicFramePr>
        <p:xfrm>
          <a:off x="185737" y="234950"/>
          <a:ext cx="914400" cy="792163"/>
        </p:xfrm>
        <a:graphic>
          <a:graphicData uri="http://schemas.openxmlformats.org/presentationml/2006/ole">
            <p:oleObj spid="_x0000_s18574" name="工作表" showAsIcon="1" r:id="rId5" imgW="914400" imgH="792480" progId="Excel.Sheet.12">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No Requirements</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No Architecture</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etc) </a:t>
            </a:r>
            <a:endParaRPr lang="es-ES" altLang="zh-CN" i="1" dirty="0" smtClean="0">
              <a:ea typeface="宋体" charset="-122"/>
            </a:endParaRPr>
          </a:p>
          <a:p>
            <a:endParaRPr lang="es-ES"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xmlns=""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10786</TotalTime>
  <Pages>15</Pages>
  <Words>2525</Words>
  <Application>Microsoft Office PowerPoint</Application>
  <PresentationFormat>自定义</PresentationFormat>
  <Paragraphs>300</Paragraphs>
  <Slides>13</Slides>
  <Notes>13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OMA Template</vt:lpstr>
      <vt:lpstr>工作表</vt:lpstr>
      <vt:lpstr>OMA new WI LwM2M App Data Object     LwM2M Application Data Object - WID</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Proposed Solution</vt:lpstr>
      <vt:lpstr>Document History</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echo (r8)</cp:lastModifiedBy>
  <cp:revision>488</cp:revision>
  <cp:lastPrinted>1999-04-27T06:51:51Z</cp:lastPrinted>
  <dcterms:created xsi:type="dcterms:W3CDTF">2002-03-19T14:05:12Z</dcterms:created>
  <dcterms:modified xsi:type="dcterms:W3CDTF">2017-04-25T14:24:12Z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(2)753LsClQNmLzAAYadyAbitsaReOwlkERQSgSPqaiOGn1GxN2c06W2oc06/u7p94MnVTlDT61
LFsQIIKUYRdJtxAct08lL9wJsD56/LZMvUcUGsGPfdfhnzt39EgnpRyGi0SFDa+bf2Hyv0fn
/HQs3QOzWuoin1xBugT0ze0S9kJcNa8qajpINfP+SVb+g9TzEg3imOoHLaO+KppQ607m1GfI
lmjtwzJJsX5GAYoSPj</vt:lpwstr>
  </property>
  <property fmtid="{D5CDD505-2E9C-101B-9397-08002B2CF9AE}" pid="3" name="_2015_ms_pID_7253431">
    <vt:lpwstr>CbD0DmR4yBtl6v1oAWhyniaIMLBl/PIOSXgPBh2pNgV03Mp60yRXZY
FTGGrwZcKzT116Rgu47JAwUSXTbmYawufPUtcaI3MLRu8tfRPmr4rh9pl1aEMFM0ImpkW2L8
tJfIkc9CzyL+8qoQ48leH2VuS5DsA9nKaXzHns+rFM3ucecUflnUSiqfv9QIcD3l1mJq8GK8
uEZL/bNZH2ePDMqm</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1493031833</vt:lpwstr>
  </property>
</Properties>
</file>