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3"/>
  </p:notesMasterIdLst>
  <p:handoutMasterIdLst>
    <p:handoutMasterId r:id="rId4"/>
  </p:handoutMasterIdLst>
  <p:sldIdLst>
    <p:sldId id="319" r:id="rId2"/>
  </p:sldIdLst>
  <p:sldSz cx="9363075" cy="7023100"/>
  <p:notesSz cx="6797675" cy="9928225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12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8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AEA"/>
    <a:srgbClr val="860043"/>
    <a:srgbClr val="330066"/>
    <a:srgbClr val="543800"/>
    <a:srgbClr val="660033"/>
    <a:srgbClr val="FDB5C3"/>
    <a:srgbClr val="99FFCC"/>
    <a:srgbClr val="FFCCCC"/>
    <a:srgbClr val="FEEDCE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24" autoAdjust="0"/>
    <p:restoredTop sz="94624" autoAdjust="0"/>
  </p:normalViewPr>
  <p:slideViewPr>
    <p:cSldViewPr>
      <p:cViewPr varScale="1">
        <p:scale>
          <a:sx n="123" d="100"/>
          <a:sy n="123" d="100"/>
        </p:scale>
        <p:origin x="-1578" y="-102"/>
      </p:cViewPr>
      <p:guideLst>
        <p:guide orient="horz" pos="2212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1428" y="72"/>
      </p:cViewPr>
      <p:guideLst>
        <p:guide orient="horz" pos="3128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8704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33852"/>
            <a:ext cx="4984750" cy="44877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79500" y="862013"/>
            <a:ext cx="4638675" cy="3479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27496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r-FR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302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938" y="3979863"/>
            <a:ext cx="6553200" cy="1795462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694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5150" y="4916488"/>
            <a:ext cx="5618163" cy="579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35150" y="627063"/>
            <a:ext cx="5618163" cy="42148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35150" y="5495925"/>
            <a:ext cx="5618163" cy="8255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9674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028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7050" y="233363"/>
            <a:ext cx="2193925" cy="63198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2100" y="233363"/>
            <a:ext cx="6432550" cy="63198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580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7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4812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9775" y="4513263"/>
            <a:ext cx="7958138" cy="13938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976563"/>
            <a:ext cx="7958138" cy="15367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5049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169988"/>
            <a:ext cx="4313238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738" y="1169988"/>
            <a:ext cx="4313237" cy="53832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744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80988"/>
            <a:ext cx="842645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1571625"/>
            <a:ext cx="4137025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313" y="2227263"/>
            <a:ext cx="4137025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6150" y="1571625"/>
            <a:ext cx="4138613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6150" y="2227263"/>
            <a:ext cx="4138613" cy="40465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157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49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649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79400"/>
            <a:ext cx="3079750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60775" y="279400"/>
            <a:ext cx="5233988" cy="5994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313" y="1470025"/>
            <a:ext cx="3079750" cy="48037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04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5" descr="oma bg_v3_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63075" cy="701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346950" y="6272213"/>
            <a:ext cx="16287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Line 9"/>
          <p:cNvSpPr>
            <a:spLocks noChangeShapeType="1"/>
          </p:cNvSpPr>
          <p:nvPr userDrawn="1"/>
        </p:nvSpPr>
        <p:spPr bwMode="auto">
          <a:xfrm>
            <a:off x="300038" y="990600"/>
            <a:ext cx="8763000" cy="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/>
          </a:ln>
          <a:effectLst>
            <a:prstShdw prst="shdw17" dist="17961" dir="2700000">
              <a:srgbClr val="1F1F5C"/>
            </a:prst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0" y="6553200"/>
            <a:ext cx="9363075" cy="76200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GB" altLang="en-US"/>
          </a:p>
        </p:txBody>
      </p:sp>
      <p:sp>
        <p:nvSpPr>
          <p:cNvPr id="1030" name="Rectangle 17"/>
          <p:cNvSpPr>
            <a:spLocks noChangeArrowheads="1"/>
          </p:cNvSpPr>
          <p:nvPr userDrawn="1"/>
        </p:nvSpPr>
        <p:spPr bwMode="auto">
          <a:xfrm>
            <a:off x="0" y="6629400"/>
            <a:ext cx="480060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 b="1" dirty="0">
                <a:cs typeface="Times New Roman" panose="02020603050405020304" pitchFamily="18" charset="0"/>
              </a:rPr>
              <a:t>© 2017 Open Mobile Alliance Ltd.  All Rights Reserved.</a:t>
            </a:r>
            <a:endParaRPr lang="en-US" altLang="en-US" sz="1000" b="1" dirty="0"/>
          </a:p>
          <a:p>
            <a:r>
              <a:rPr lang="en-US" altLang="en-US" sz="9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Used with the permission of the Open Mobile Alliance Ltd. under the terms as stated in this document.</a:t>
            </a:r>
            <a:endParaRPr lang="en-US" altLang="en-US" sz="900" b="1" dirty="0">
              <a:solidFill>
                <a:srgbClr val="999999"/>
              </a:solidFill>
              <a:latin typeface="Arial Narrow" panose="020B0606020202030204" pitchFamily="34" charset="0"/>
            </a:endParaRPr>
          </a:p>
        </p:txBody>
      </p:sp>
      <p:sp>
        <p:nvSpPr>
          <p:cNvPr id="1031" name="Rectangle 18"/>
          <p:cNvSpPr>
            <a:spLocks noChangeArrowheads="1"/>
          </p:cNvSpPr>
          <p:nvPr userDrawn="1"/>
        </p:nvSpPr>
        <p:spPr bwMode="auto">
          <a:xfrm>
            <a:off x="4724400" y="6629400"/>
            <a:ext cx="3352800" cy="21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lnSpc>
                <a:spcPct val="90000"/>
              </a:lnSpc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900" b="0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OMA-DM-LightweightM2M-2017-0118-INP_coap_over_tcp</a:t>
            </a:r>
            <a:endParaRPr lang="en-US" altLang="en-US" sz="200" b="1" dirty="0">
              <a:latin typeface="Arial Narrow" panose="020B0606020202030204" pitchFamily="34" charset="0"/>
            </a:endParaRPr>
          </a:p>
        </p:txBody>
      </p:sp>
      <p:sp>
        <p:nvSpPr>
          <p:cNvPr id="1032" name="Rectangle 19"/>
          <p:cNvSpPr>
            <a:spLocks noChangeArrowheads="1"/>
          </p:cNvSpPr>
          <p:nvPr userDrawn="1"/>
        </p:nvSpPr>
        <p:spPr bwMode="auto">
          <a:xfrm>
            <a:off x="8001000" y="6629400"/>
            <a:ext cx="1362075" cy="4048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>
            <a:lvl1pPr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03225"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03225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tabLst>
                <a:tab pos="5372100" algn="ctr"/>
                <a:tab pos="9182100" algn="r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lnSpc>
                <a:spcPct val="90000"/>
              </a:lnSpc>
              <a:defRPr/>
            </a:pPr>
            <a:r>
              <a:rPr lang="en-US" altLang="en-US" sz="1800" b="1">
                <a:latin typeface="Arial Narrow" panose="020B0606020202030204" pitchFamily="34" charset="0"/>
              </a:rPr>
              <a:t>Slide #</a:t>
            </a:r>
            <a:fld id="{FD6CA7DB-08DD-4033-8306-D47E4195CDD5}" type="slidenum">
              <a:rPr lang="en-US" altLang="en-US" sz="1800" b="1" smtClean="0">
                <a:latin typeface="Arial Narrow" panose="020B0606020202030204" pitchFamily="34" charset="0"/>
              </a:rPr>
              <a:pPr algn="r">
                <a:lnSpc>
                  <a:spcPct val="90000"/>
                </a:lnSpc>
                <a:defRPr/>
              </a:pPr>
              <a:t>‹#›</a:t>
            </a:fld>
            <a:r>
              <a:rPr lang="en-US" altLang="en-US" sz="1800" b="1">
                <a:latin typeface="Arial Narrow" panose="020B0606020202030204" pitchFamily="34" charset="0"/>
              </a:rPr>
              <a:t/>
            </a:r>
            <a:br>
              <a:rPr lang="en-US" altLang="en-US" sz="1800" b="1">
                <a:latin typeface="Arial Narrow" panose="020B0606020202030204" pitchFamily="34" charset="0"/>
              </a:rPr>
            </a:br>
            <a:r>
              <a:rPr lang="en-US" altLang="en-US" sz="500">
                <a:solidFill>
                  <a:srgbClr val="999999"/>
                </a:solidFill>
              </a:rPr>
              <a:t>[OMA-Template-SlideDeck-20140101-I]</a:t>
            </a:r>
            <a:endParaRPr lang="en-US" altLang="en-US" sz="1800" b="1">
              <a:latin typeface="Arial Narrow" panose="020B0606020202030204" pitchFamily="34" charset="0"/>
            </a:endParaRPr>
          </a:p>
        </p:txBody>
      </p:sp>
      <p:sp>
        <p:nvSpPr>
          <p:cNvPr id="103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6388" y="233363"/>
            <a:ext cx="8748712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2100" y="1169988"/>
            <a:ext cx="8778875" cy="538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1st Level Bullet</a:t>
            </a:r>
          </a:p>
          <a:p>
            <a:pPr lvl="1"/>
            <a:r>
              <a:rPr lang="en-US" altLang="en-US" dirty="0"/>
              <a:t>2nd Level Bullet</a:t>
            </a:r>
          </a:p>
          <a:p>
            <a:pPr lvl="2"/>
            <a:r>
              <a:rPr lang="en-US" altLang="en-US" dirty="0"/>
              <a:t>3rd Level Bullet</a:t>
            </a:r>
          </a:p>
          <a:p>
            <a:pPr lvl="3"/>
            <a:r>
              <a:rPr lang="en-US" altLang="en-US" dirty="0"/>
              <a:t>4th Level Bullet</a:t>
            </a:r>
          </a:p>
          <a:p>
            <a:pPr lvl="4"/>
            <a:r>
              <a:rPr lang="en-US" altLang="en-US" dirty="0"/>
              <a:t>5th Level Bullet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2pPr>
      <a:lvl3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3pPr>
      <a:lvl4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4pPr>
      <a:lvl5pPr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5pPr>
      <a:lvl6pPr marL="4572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6pPr>
      <a:lvl7pPr marL="9144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7pPr>
      <a:lvl8pPr marL="13716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8pPr>
      <a:lvl9pPr marL="1828800" algn="ctr" defTabSz="7620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ahoma" pitchFamily="34" charset="0"/>
        </a:defRPr>
      </a:lvl9pPr>
    </p:titleStyle>
    <p:bodyStyle>
      <a:lvl1pPr marL="111125" indent="-111125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600">
          <a:solidFill>
            <a:srgbClr val="000066"/>
          </a:solidFill>
          <a:latin typeface="+mn-lt"/>
          <a:ea typeface="+mn-ea"/>
          <a:cs typeface="+mn-cs"/>
        </a:defRPr>
      </a:lvl1pPr>
      <a:lvl2pPr marL="341313" indent="-115888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200">
          <a:solidFill>
            <a:srgbClr val="480024"/>
          </a:solidFill>
          <a:latin typeface="+mn-lt"/>
        </a:defRPr>
      </a:lvl2pPr>
      <a:lvl3pPr marL="569913" indent="-114300" algn="l" defTabSz="1584325" rtl="0" eaLnBrk="0" fontAlgn="base" hangingPunct="0">
        <a:spcBef>
          <a:spcPct val="25000"/>
        </a:spcBef>
        <a:spcAft>
          <a:spcPct val="0"/>
        </a:spcAft>
        <a:buClr>
          <a:schemeClr val="tx1"/>
        </a:buClr>
        <a:buSzPct val="80000"/>
        <a:buChar char="•"/>
        <a:defRPr sz="2000">
          <a:solidFill>
            <a:srgbClr val="0B2200"/>
          </a:solidFill>
          <a:latin typeface="+mn-lt"/>
        </a:defRPr>
      </a:lvl3pPr>
      <a:lvl4pPr marL="795338" indent="-111125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>
          <a:solidFill>
            <a:srgbClr val="543800"/>
          </a:solidFill>
          <a:latin typeface="+mn-lt"/>
        </a:defRPr>
      </a:lvl4pPr>
      <a:lvl5pPr marL="10287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5pPr>
      <a:lvl6pPr marL="14859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6pPr>
      <a:lvl7pPr marL="19431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7pPr>
      <a:lvl8pPr marL="24003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8pPr>
      <a:lvl9pPr marL="2857500" indent="-119063" algn="l" defTabSz="1584325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•"/>
        <a:defRPr sz="1600">
          <a:solidFill>
            <a:srgbClr val="3300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ools.ietf.org/html/draft-ietf-core-coap-tcp-tls-08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member.openmobilealliance.org/ftp/Public_documents/DM/LightweightM2M/2017/OMA-DM-LightweightM2M-2017-0038-INP_CoAP_functionality_expected_in_a_LWM2M_V1.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06388" y="233363"/>
            <a:ext cx="8748712" cy="703262"/>
          </a:xfrm>
        </p:spPr>
        <p:txBody>
          <a:bodyPr/>
          <a:lstStyle/>
          <a:p>
            <a:r>
              <a:rPr lang="en-GB" altLang="en-US" dirty="0" smtClean="0">
                <a:solidFill>
                  <a:srgbClr val="480024"/>
                </a:solidFill>
              </a:rPr>
              <a:t>CoAP over TCP/TLS</a:t>
            </a:r>
            <a:endParaRPr lang="en-GB" altLang="en-US" dirty="0">
              <a:solidFill>
                <a:srgbClr val="480024"/>
              </a:solidFill>
            </a:endParaRP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3337" y="1149350"/>
            <a:ext cx="9220200" cy="5237162"/>
          </a:xfrm>
        </p:spPr>
        <p:txBody>
          <a:bodyPr/>
          <a:lstStyle/>
          <a:p>
            <a:pPr marL="0" indent="0">
              <a:buClr>
                <a:srgbClr val="C00000"/>
              </a:buClr>
              <a:buNone/>
            </a:pPr>
            <a:r>
              <a:rPr lang="en-GB" altLang="en-US" sz="2000" b="1" dirty="0"/>
              <a:t> 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 smtClean="0"/>
              <a:t>Rationale: </a:t>
            </a:r>
            <a:r>
              <a:rPr lang="en-GB" sz="1600" dirty="0"/>
              <a:t>: </a:t>
            </a:r>
            <a:r>
              <a:rPr lang="en-GB" sz="1600" dirty="0" smtClean="0"/>
              <a:t>The IETF CORE working group has developed a proposal for carrying CoAP messages over TCP &amp; TLS. The latest version of the document can </a:t>
            </a:r>
            <a:r>
              <a:rPr lang="en-GB" sz="1600" dirty="0"/>
              <a:t>be found at </a:t>
            </a:r>
            <a:r>
              <a:rPr lang="en-GB" sz="1600" dirty="0">
                <a:hlinkClick r:id="rId3"/>
              </a:rPr>
              <a:t>https://</a:t>
            </a:r>
            <a:r>
              <a:rPr lang="en-GB" sz="1600" dirty="0" smtClean="0">
                <a:hlinkClick r:id="rId3"/>
              </a:rPr>
              <a:t>tools.ietf.org/html/draft-ietf-core-coap-tcp-tls-08</a:t>
            </a:r>
            <a:r>
              <a:rPr lang="en-GB" sz="1600" dirty="0" smtClean="0"/>
              <a:t> and it is currently in IESG processing. The main reasons for the use of CoAP over TCP/TLS are documented in Section 1 of the draft. The main reason is deal with enterprise environments that block UDP traffic. </a:t>
            </a:r>
            <a:endParaRPr lang="en-GB" sz="1600" dirty="0"/>
          </a:p>
          <a:p>
            <a:pPr marL="0" indent="0">
              <a:buClr>
                <a:srgbClr val="C00000"/>
              </a:buClr>
              <a:buNone/>
            </a:pPr>
            <a:endParaRPr lang="en-GB" altLang="en-US" sz="1600" dirty="0">
              <a:solidFill>
                <a:srgbClr val="480024"/>
              </a:solidFill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GB" altLang="en-US" sz="2000" b="1" dirty="0"/>
              <a:t> </a:t>
            </a:r>
            <a:r>
              <a:rPr lang="en-GB" altLang="en-US" sz="2000" b="1" dirty="0" smtClean="0"/>
              <a:t>Proposal: </a:t>
            </a:r>
            <a:r>
              <a:rPr lang="en-GB" altLang="en-US" sz="1600" dirty="0" smtClean="0">
                <a:solidFill>
                  <a:srgbClr val="480024"/>
                </a:solidFill>
              </a:rPr>
              <a:t> </a:t>
            </a:r>
            <a:r>
              <a:rPr lang="en-GB" altLang="en-US" sz="1600" dirty="0"/>
              <a:t>Support CoAP over TCP/TLS in LwM2M version 1.1. </a:t>
            </a:r>
            <a:endParaRPr lang="fr-FR" altLang="zh-CN" sz="1600" dirty="0"/>
          </a:p>
          <a:p>
            <a:pPr marL="0" indent="0">
              <a:buClr>
                <a:srgbClr val="C00000"/>
              </a:buClr>
              <a:buNone/>
            </a:pPr>
            <a:endParaRPr lang="fr-FR" altLang="zh-CN" sz="1800" b="1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fr-FR" sz="2000" b="1" dirty="0"/>
              <a:t> </a:t>
            </a:r>
            <a:r>
              <a:rPr lang="en-GB" sz="20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Illustration:</a:t>
            </a:r>
            <a:r>
              <a:rPr lang="en-GB" sz="1600" dirty="0" smtClean="0">
                <a:solidFill>
                  <a:srgbClr val="480024"/>
                </a:solidFill>
              </a:rPr>
              <a:t> </a:t>
            </a:r>
            <a:r>
              <a:rPr lang="en-GB" sz="1600" dirty="0"/>
              <a:t>David Navarro </a:t>
            </a:r>
            <a:r>
              <a:rPr lang="en-GB" sz="1600" dirty="0"/>
              <a:t>(IOTEROP) has produced an initial input already:  </a:t>
            </a:r>
            <a:r>
              <a:rPr lang="en-GB" sz="1600" dirty="0">
                <a:hlinkClick r:id="rId4"/>
              </a:rPr>
              <a:t>http</a:t>
            </a:r>
            <a:r>
              <a:rPr lang="en-GB" sz="1600" dirty="0">
                <a:hlinkClick r:id="rId4"/>
              </a:rPr>
              <a:t>://</a:t>
            </a:r>
            <a:r>
              <a:rPr lang="en-GB" sz="1600" dirty="0" smtClean="0">
                <a:hlinkClick r:id="rId4"/>
              </a:rPr>
              <a:t>member.openmobilealliance.org/ftp/Public_documents/DM/LightweightM2M/2017/OMA-DM-LightweightM2M-2017-0038-INP_CoAP_functionality_expected_in_a_LWM2M_V1.1.zip</a:t>
            </a:r>
            <a:r>
              <a:rPr lang="en-GB" sz="1600" dirty="0" smtClean="0"/>
              <a:t> </a:t>
            </a:r>
            <a:endParaRPr lang="en-GB" sz="1600" dirty="0"/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20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 Impact: </a:t>
            </a:r>
            <a:r>
              <a:rPr lang="en-US" sz="1600" dirty="0"/>
              <a:t>Better application interactions for applications using data from LwM2M devices. Only relates to devices that are not always-on.</a:t>
            </a:r>
            <a:endParaRPr lang="en-US" sz="1600" dirty="0"/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endParaRPr lang="en-US" sz="16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en-US" sz="16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Supporters for </a:t>
            </a:r>
            <a:r>
              <a:rPr lang="en-US" sz="1600" b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contribution: </a:t>
            </a:r>
            <a:r>
              <a:rPr lang="en-US" sz="1600" dirty="0"/>
              <a:t>ARM, </a:t>
            </a:r>
            <a:r>
              <a:rPr lang="en-GB" sz="1600" dirty="0"/>
              <a:t>IOTEROP?, Microsoft?</a:t>
            </a:r>
            <a:endParaRPr lang="en-GB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MA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MA Template">
      <a:majorFont>
        <a:latin typeface="Tahoma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MA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MA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MA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D:\Data\OMA\OMA Template.pot</Template>
  <TotalTime>64009</TotalTime>
  <Pages>15</Pages>
  <Words>142</Words>
  <Application>Microsoft Office PowerPoint</Application>
  <PresentationFormat>Custom</PresentationFormat>
  <Paragraphs>11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OMA Template</vt:lpstr>
      <vt:lpstr>CoAP over TCP/TLS</vt:lpstr>
    </vt:vector>
  </TitlesOfParts>
  <Company>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</dc:title>
  <dc:subject>Slide Deck</dc:subject>
  <dc:creator>OMA</dc:creator>
  <cp:lastModifiedBy>Hannes Tschofenig</cp:lastModifiedBy>
  <cp:revision>687</cp:revision>
  <cp:lastPrinted>2017-02-03T15:27:40Z</cp:lastPrinted>
  <dcterms:created xsi:type="dcterms:W3CDTF">2002-03-19T14:05:12Z</dcterms:created>
  <dcterms:modified xsi:type="dcterms:W3CDTF">2017-05-02T12:03:53Z</dcterms:modified>
</cp:coreProperties>
</file>