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3"/>
  </p:notesMasterIdLst>
  <p:handoutMasterIdLst>
    <p:handoutMasterId r:id="rId4"/>
  </p:handoutMasterIdLst>
  <p:sldIdLst>
    <p:sldId id="319" r:id="rId2"/>
  </p:sldIdLst>
  <p:sldSz cx="9363075" cy="7023100"/>
  <p:notesSz cx="6797675" cy="9928225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12">
          <p15:clr>
            <a:srgbClr val="A4A3A4"/>
          </p15:clr>
        </p15:guide>
        <p15:guide id="2" pos="2949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AEA"/>
    <a:srgbClr val="860043"/>
    <a:srgbClr val="330066"/>
    <a:srgbClr val="543800"/>
    <a:srgbClr val="660033"/>
    <a:srgbClr val="FDB5C3"/>
    <a:srgbClr val="99FFCC"/>
    <a:srgbClr val="FFCCCC"/>
    <a:srgbClr val="FEEDCE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24" autoAdjust="0"/>
    <p:restoredTop sz="94624" autoAdjust="0"/>
  </p:normalViewPr>
  <p:slideViewPr>
    <p:cSldViewPr>
      <p:cViewPr varScale="1">
        <p:scale>
          <a:sx n="62" d="100"/>
          <a:sy n="62" d="100"/>
        </p:scale>
        <p:origin x="-840" y="-78"/>
      </p:cViewPr>
      <p:guideLst>
        <p:guide orient="horz" pos="2212"/>
        <p:guide pos="29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1428" y="72"/>
      </p:cViewPr>
      <p:guideLst>
        <p:guide orient="horz" pos="3128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870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33852"/>
            <a:ext cx="4984750" cy="44877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79500" y="862013"/>
            <a:ext cx="4638675" cy="3479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274961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302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938" y="3979863"/>
            <a:ext cx="6553200" cy="17954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694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8163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8163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8163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9674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028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7050" y="233363"/>
            <a:ext cx="2193925" cy="63198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100" y="233363"/>
            <a:ext cx="6432550" cy="63198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80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18517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4812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8138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8138" cy="15367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5049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169988"/>
            <a:ext cx="4313238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169988"/>
            <a:ext cx="4313237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744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645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6150" y="1571625"/>
            <a:ext cx="4138613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6150" y="2227263"/>
            <a:ext cx="4138613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7157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9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491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0775" y="279400"/>
            <a:ext cx="5233988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04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" descr="oma bg_v3_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63075" cy="701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346950" y="6272213"/>
            <a:ext cx="16287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28" name="Line 9"/>
          <p:cNvSpPr>
            <a:spLocks noChangeShapeType="1"/>
          </p:cNvSpPr>
          <p:nvPr userDrawn="1"/>
        </p:nvSpPr>
        <p:spPr bwMode="auto">
          <a:xfrm>
            <a:off x="300038" y="990600"/>
            <a:ext cx="8763000" cy="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/>
          </a:ln>
          <a:effectLst>
            <a:prstShdw prst="shdw17" dist="17961" dir="2700000">
              <a:srgbClr val="1F1F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0" y="6553200"/>
            <a:ext cx="9363075" cy="76200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30" name="Rectangle 17"/>
          <p:cNvSpPr>
            <a:spLocks noChangeArrowheads="1"/>
          </p:cNvSpPr>
          <p:nvPr userDrawn="1"/>
        </p:nvSpPr>
        <p:spPr bwMode="auto">
          <a:xfrm>
            <a:off x="0" y="6629400"/>
            <a:ext cx="48006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 b="1" dirty="0">
                <a:cs typeface="Times New Roman" panose="02020603050405020304" pitchFamily="18" charset="0"/>
              </a:rPr>
              <a:t>© 2017 Open Mobile Alliance Ltd.  All Rights Reserved.</a:t>
            </a:r>
            <a:endParaRPr lang="en-US" altLang="en-US" sz="1000" b="1" dirty="0"/>
          </a:p>
          <a:p>
            <a:r>
              <a:rPr lang="en-US" altLang="en-US" sz="9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Used with the permission of the Open Mobile Alliance Ltd. under the terms as stated in this document.</a:t>
            </a:r>
            <a:endParaRPr lang="en-US" altLang="en-US" sz="900" b="1" dirty="0">
              <a:solidFill>
                <a:srgbClr val="999999"/>
              </a:solidFill>
              <a:latin typeface="Arial Narrow" panose="020B0606020202030204" pitchFamily="34" charset="0"/>
            </a:endParaRPr>
          </a:p>
        </p:txBody>
      </p:sp>
      <p:sp>
        <p:nvSpPr>
          <p:cNvPr id="1031" name="Rectangle 18"/>
          <p:cNvSpPr>
            <a:spLocks noChangeArrowheads="1"/>
          </p:cNvSpPr>
          <p:nvPr userDrawn="1"/>
        </p:nvSpPr>
        <p:spPr bwMode="auto">
          <a:xfrm>
            <a:off x="4724400" y="6629400"/>
            <a:ext cx="3352800" cy="21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sz="900" b="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OMA-DM-LightweightM2M-2017-0121-INP_patch_support</a:t>
            </a:r>
            <a:endParaRPr lang="en-US" altLang="en-US" sz="100" b="1" dirty="0">
              <a:latin typeface="Arial Narrow" panose="020B0606020202030204" pitchFamily="34" charset="0"/>
            </a:endParaRPr>
          </a:p>
        </p:txBody>
      </p:sp>
      <p:sp>
        <p:nvSpPr>
          <p:cNvPr id="1032" name="Rectangle 19"/>
          <p:cNvSpPr>
            <a:spLocks noChangeArrowheads="1"/>
          </p:cNvSpPr>
          <p:nvPr userDrawn="1"/>
        </p:nvSpPr>
        <p:spPr bwMode="auto">
          <a:xfrm>
            <a:off x="8001000" y="6629400"/>
            <a:ext cx="1362075" cy="4048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90000"/>
              </a:lnSpc>
              <a:defRPr/>
            </a:pPr>
            <a:r>
              <a:rPr lang="en-US" altLang="en-US" sz="1800" b="1">
                <a:latin typeface="Arial Narrow" panose="020B0606020202030204" pitchFamily="34" charset="0"/>
              </a:rPr>
              <a:t>Slide #</a:t>
            </a:r>
            <a:fld id="{FD6CA7DB-08DD-4033-8306-D47E4195CDD5}" type="slidenum">
              <a:rPr lang="en-US" altLang="en-US" sz="1800" b="1" smtClean="0">
                <a:latin typeface="Arial Narrow" panose="020B0606020202030204" pitchFamily="34" charset="0"/>
              </a:rPr>
              <a:pPr algn="r">
                <a:lnSpc>
                  <a:spcPct val="90000"/>
                </a:lnSpc>
                <a:defRPr/>
              </a:pPr>
              <a:t>‹#›</a:t>
            </a:fld>
            <a:r>
              <a:rPr lang="en-US" altLang="en-US" sz="1800" b="1">
                <a:latin typeface="Arial Narrow" panose="020B0606020202030204" pitchFamily="34" charset="0"/>
              </a:rPr>
              <a:t/>
            </a:r>
            <a:br>
              <a:rPr lang="en-US" altLang="en-US" sz="1800" b="1">
                <a:latin typeface="Arial Narrow" panose="020B0606020202030204" pitchFamily="34" charset="0"/>
              </a:rPr>
            </a:br>
            <a:r>
              <a:rPr lang="en-US" altLang="en-US" sz="500">
                <a:solidFill>
                  <a:srgbClr val="999999"/>
                </a:solidFill>
              </a:rPr>
              <a:t>[OMA-Template-SlideDeck-20140101-I]</a:t>
            </a:r>
            <a:endParaRPr lang="en-US" altLang="en-US" sz="1800" b="1">
              <a:latin typeface="Arial Narrow" panose="020B0606020202030204" pitchFamily="34" charset="0"/>
            </a:endParaRPr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altLang="en-US"/>
          </a:p>
        </p:txBody>
      </p:sp>
      <p:sp>
        <p:nvSpPr>
          <p:cNvPr id="1034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169988"/>
            <a:ext cx="8778875" cy="538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1st Level Bullet</a:t>
            </a:r>
          </a:p>
          <a:p>
            <a:pPr lvl="1"/>
            <a:r>
              <a:rPr lang="en-US" altLang="en-US" dirty="0"/>
              <a:t>2nd Level Bullet</a:t>
            </a:r>
          </a:p>
          <a:p>
            <a:pPr lvl="2"/>
            <a:r>
              <a:rPr lang="en-US" altLang="en-US" dirty="0"/>
              <a:t>3rd Level Bullet</a:t>
            </a:r>
          </a:p>
          <a:p>
            <a:pPr lvl="3"/>
            <a:r>
              <a:rPr lang="en-US" altLang="en-US" dirty="0"/>
              <a:t>4th Level Bullet</a:t>
            </a:r>
          </a:p>
          <a:p>
            <a:pPr lvl="4"/>
            <a:r>
              <a:rPr lang="en-US" altLang="en-US" dirty="0"/>
              <a:t>5th Level Bullet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2pPr>
      <a:lvl3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3pPr>
      <a:lvl4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4pPr>
      <a:lvl5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5pPr>
      <a:lvl6pPr marL="4572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6pPr>
      <a:lvl7pPr marL="9144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7pPr>
      <a:lvl8pPr marL="13716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8pPr>
      <a:lvl9pPr marL="18288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9pPr>
    </p:titleStyle>
    <p:bodyStyle>
      <a:lvl1pPr marL="111125" indent="-111125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600">
          <a:solidFill>
            <a:srgbClr val="000066"/>
          </a:solidFill>
          <a:latin typeface="+mn-lt"/>
          <a:ea typeface="+mn-ea"/>
          <a:cs typeface="+mn-cs"/>
        </a:defRPr>
      </a:lvl1pPr>
      <a:lvl2pPr marL="341313" indent="-115888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200">
          <a:solidFill>
            <a:srgbClr val="480024"/>
          </a:solidFill>
          <a:latin typeface="+mn-lt"/>
        </a:defRPr>
      </a:lvl2pPr>
      <a:lvl3pPr marL="569913" indent="-114300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000">
          <a:solidFill>
            <a:srgbClr val="0B2200"/>
          </a:solidFill>
          <a:latin typeface="+mn-lt"/>
        </a:defRPr>
      </a:lvl3pPr>
      <a:lvl4pPr marL="795338" indent="-111125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>
          <a:solidFill>
            <a:srgbClr val="543800"/>
          </a:solidFill>
          <a:latin typeface="+mn-lt"/>
        </a:defRPr>
      </a:lvl4pPr>
      <a:lvl5pPr marL="10287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5pPr>
      <a:lvl6pPr marL="14859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6pPr>
      <a:lvl7pPr marL="19431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7pPr>
      <a:lvl8pPr marL="24003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8pPr>
      <a:lvl9pPr marL="28575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ools.ietf.org/html/rfc8132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tools.ietf.org/html/draft-ietf-core-resource-directory-10#section-5.4.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6388" y="233363"/>
            <a:ext cx="8748712" cy="703262"/>
          </a:xfrm>
        </p:spPr>
        <p:txBody>
          <a:bodyPr/>
          <a:lstStyle/>
          <a:p>
            <a:r>
              <a:rPr lang="en-GB" altLang="en-US" dirty="0" smtClean="0">
                <a:solidFill>
                  <a:srgbClr val="480024"/>
                </a:solidFill>
              </a:rPr>
              <a:t>Patch Support</a:t>
            </a:r>
            <a:endParaRPr lang="en-GB" altLang="en-US" dirty="0">
              <a:solidFill>
                <a:srgbClr val="480024"/>
              </a:solidFill>
            </a:endParaRPr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3337" y="1149350"/>
            <a:ext cx="9220200" cy="5237162"/>
          </a:xfrm>
        </p:spPr>
        <p:txBody>
          <a:bodyPr/>
          <a:lstStyle/>
          <a:p>
            <a:pPr marL="0" indent="0">
              <a:buClr>
                <a:srgbClr val="C00000"/>
              </a:buClr>
              <a:buNone/>
            </a:pPr>
            <a:r>
              <a:rPr lang="en-GB" altLang="en-US" sz="2000" b="1" dirty="0"/>
              <a:t> 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 smtClean="0"/>
              <a:t>Rationale: </a:t>
            </a:r>
            <a:r>
              <a:rPr lang="en-GB" sz="1600" dirty="0"/>
              <a:t>: </a:t>
            </a:r>
            <a:r>
              <a:rPr lang="en-GB" sz="1600" dirty="0" smtClean="0"/>
              <a:t>The IETF CORE working group has </a:t>
            </a:r>
            <a:r>
              <a:rPr lang="en-GB" sz="1600" dirty="0" smtClean="0"/>
              <a:t>published </a:t>
            </a:r>
            <a:r>
              <a:rPr lang="en-GB" sz="1600" dirty="0"/>
              <a:t>Patch functionality in </a:t>
            </a:r>
            <a:r>
              <a:rPr lang="en-GB" sz="1600" dirty="0">
                <a:hlinkClick r:id="rId3"/>
              </a:rPr>
              <a:t>https://</a:t>
            </a:r>
            <a:r>
              <a:rPr lang="en-GB" sz="1600" dirty="0" smtClean="0">
                <a:hlinkClick r:id="rId3"/>
              </a:rPr>
              <a:t>tools.ietf.org/html/rfc8132</a:t>
            </a:r>
            <a:r>
              <a:rPr lang="en-GB" sz="1600" dirty="0" smtClean="0"/>
              <a:t> and the Resource Directory makes use of Patch functionality for the </a:t>
            </a:r>
            <a:r>
              <a:rPr lang="en-GB" sz="1600" dirty="0"/>
              <a:t>registration update, see </a:t>
            </a:r>
            <a:r>
              <a:rPr lang="en-GB" sz="1600" dirty="0">
                <a:hlinkClick r:id="rId4"/>
              </a:rPr>
              <a:t>https://</a:t>
            </a:r>
            <a:r>
              <a:rPr lang="en-GB" sz="1600" dirty="0" smtClean="0">
                <a:hlinkClick r:id="rId4"/>
              </a:rPr>
              <a:t>tools.ietf.org/html/draft-ietf-core-resource-directory-10#section-5.4.4</a:t>
            </a:r>
            <a:r>
              <a:rPr lang="en-GB" sz="1600" dirty="0" smtClean="0"/>
              <a:t>. Currently, LwM2M version 1.0 requires registration updates to submit the full list of objects and object instances when updates are made. </a:t>
            </a:r>
            <a:endParaRPr lang="en-GB" sz="1600" dirty="0"/>
          </a:p>
          <a:p>
            <a:pPr marL="0" indent="0">
              <a:buClr>
                <a:srgbClr val="C00000"/>
              </a:buClr>
              <a:buNone/>
            </a:pPr>
            <a:endParaRPr lang="en-GB" altLang="en-US" sz="1600" dirty="0">
              <a:solidFill>
                <a:srgbClr val="480024"/>
              </a:solidFill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/>
              <a:t> </a:t>
            </a:r>
            <a:r>
              <a:rPr lang="en-GB" altLang="en-US" sz="2000" b="1" dirty="0" smtClean="0"/>
              <a:t>Proposal: </a:t>
            </a:r>
            <a:r>
              <a:rPr lang="en-GB" altLang="en-US" sz="1600" dirty="0" smtClean="0">
                <a:solidFill>
                  <a:srgbClr val="480024"/>
                </a:solidFill>
              </a:rPr>
              <a:t> </a:t>
            </a:r>
            <a:r>
              <a:rPr lang="en-GB" altLang="en-US" sz="1600" dirty="0"/>
              <a:t>Support </a:t>
            </a:r>
            <a:r>
              <a:rPr lang="en-GB" altLang="en-US" sz="1600" dirty="0" smtClean="0"/>
              <a:t>Patch in LwM2M </a:t>
            </a:r>
            <a:r>
              <a:rPr lang="en-GB" altLang="en-US" sz="1600" dirty="0"/>
              <a:t>version 1.1. </a:t>
            </a:r>
            <a:endParaRPr lang="fr-FR" altLang="zh-CN" sz="1600" dirty="0"/>
          </a:p>
          <a:p>
            <a:pPr marL="0" indent="0">
              <a:buClr>
                <a:srgbClr val="C00000"/>
              </a:buClr>
              <a:buNone/>
            </a:pPr>
            <a:endParaRPr lang="fr-FR" altLang="zh-CN" sz="1800" b="1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fr-FR" sz="2000" b="1" dirty="0"/>
              <a:t> </a:t>
            </a:r>
            <a:r>
              <a:rPr lang="en-GB" sz="20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Illustration</a:t>
            </a:r>
            <a:r>
              <a:rPr lang="en-GB" sz="20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GB" sz="1600" dirty="0"/>
              <a:t>Functionality is described in RFC 8132 and in the latest version of the RD draft for registration behaviour.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US" sz="16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20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Impact: </a:t>
            </a:r>
            <a:r>
              <a:rPr lang="en-US" sz="1600" dirty="0" smtClean="0"/>
              <a:t>Registration update will be impacted. </a:t>
            </a:r>
            <a:endParaRPr lang="en-US" sz="1600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US" sz="16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Supporters for </a:t>
            </a:r>
            <a:r>
              <a:rPr lang="en-US" sz="16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contribution: </a:t>
            </a:r>
            <a:r>
              <a:rPr lang="en-US" sz="1600" dirty="0" smtClean="0"/>
              <a:t>ARM</a:t>
            </a:r>
            <a:endParaRPr lang="en-GB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MA Template">
      <a:majorFont>
        <a:latin typeface="Tahoma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D:\Data\OMA\OMA Template.pot</Template>
  <TotalTime>64028</TotalTime>
  <Pages>15</Pages>
  <Words>107</Words>
  <Application>Microsoft Office PowerPoint</Application>
  <PresentationFormat>Custom</PresentationFormat>
  <Paragraphs>11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OMA Template</vt:lpstr>
      <vt:lpstr>Patch Support</vt:lpstr>
    </vt:vector>
  </TitlesOfParts>
  <Company>OMA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</dc:title>
  <dc:subject>Slide Deck</dc:subject>
  <dc:creator>OMA</dc:creator>
  <cp:lastModifiedBy>Hannes Tschofenig</cp:lastModifiedBy>
  <cp:revision>689</cp:revision>
  <cp:lastPrinted>2017-02-03T15:27:40Z</cp:lastPrinted>
  <dcterms:created xsi:type="dcterms:W3CDTF">2002-03-19T14:05:12Z</dcterms:created>
  <dcterms:modified xsi:type="dcterms:W3CDTF">2017-05-04T13:50:10Z</dcterms:modified>
</cp:coreProperties>
</file>