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9" r:id="rId1"/>
  </p:sldMasterIdLst>
  <p:notesMasterIdLst>
    <p:notesMasterId r:id="rId9"/>
  </p:notesMasterIdLst>
  <p:handoutMasterIdLst>
    <p:handoutMasterId r:id="rId10"/>
  </p:handoutMasterIdLst>
  <p:sldIdLst>
    <p:sldId id="293" r:id="rId2"/>
    <p:sldId id="294" r:id="rId3"/>
    <p:sldId id="296" r:id="rId4"/>
    <p:sldId id="297" r:id="rId5"/>
    <p:sldId id="299" r:id="rId6"/>
    <p:sldId id="298" r:id="rId7"/>
    <p:sldId id="300" r:id="rId8"/>
  </p:sldIdLst>
  <p:sldSz cx="9363075" cy="7023100"/>
  <p:notesSz cx="6797675" cy="9928225"/>
  <p:kinsoku lang="ja-JP" invalStChars="、。，．・：；？！゛゜ヽヾゝゞ々ー’”）〕］｝〉》」』】°‰′″℃￠％ぁぃぅぇぉっゃゅょゎァィゥェォッャュョヮヵヶ!%),.:;?]}｡｣､･ｧｨｩｪｫｬｭｮｯｰﾞﾟ" invalEndChars="‘“（〔［｛〈《「『【￥＄$([\{｢￡"/>
  <p:defaultTextStyle>
    <a:defPPr>
      <a:defRPr lang="en-US"/>
    </a:defPPr>
    <a:lvl1pPr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5pPr>
    <a:lvl6pPr marL="2286000" algn="l" defTabSz="914400" rtl="0" eaLnBrk="1" latinLnBrk="0" hangingPunct="1">
      <a:defRPr sz="2000" kern="1200">
        <a:solidFill>
          <a:schemeClr val="tx1"/>
        </a:solidFill>
        <a:latin typeface="Arial" panose="020B0604020202020204" pitchFamily="34" charset="0"/>
        <a:ea typeface="+mn-ea"/>
        <a:cs typeface="+mn-cs"/>
      </a:defRPr>
    </a:lvl6pPr>
    <a:lvl7pPr marL="2743200" algn="l" defTabSz="914400" rtl="0" eaLnBrk="1" latinLnBrk="0" hangingPunct="1">
      <a:defRPr sz="2000" kern="1200">
        <a:solidFill>
          <a:schemeClr val="tx1"/>
        </a:solidFill>
        <a:latin typeface="Arial" panose="020B0604020202020204" pitchFamily="34" charset="0"/>
        <a:ea typeface="+mn-ea"/>
        <a:cs typeface="+mn-cs"/>
      </a:defRPr>
    </a:lvl7pPr>
    <a:lvl8pPr marL="3200400" algn="l" defTabSz="914400" rtl="0" eaLnBrk="1" latinLnBrk="0" hangingPunct="1">
      <a:defRPr sz="2000" kern="1200">
        <a:solidFill>
          <a:schemeClr val="tx1"/>
        </a:solidFill>
        <a:latin typeface="Arial" panose="020B0604020202020204" pitchFamily="34" charset="0"/>
        <a:ea typeface="+mn-ea"/>
        <a:cs typeface="+mn-cs"/>
      </a:defRPr>
    </a:lvl8pPr>
    <a:lvl9pPr marL="3657600" algn="l" defTabSz="914400" rtl="0" eaLnBrk="1" latinLnBrk="0" hangingPunct="1">
      <a:defRPr sz="2000"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212">
          <p15:clr>
            <a:srgbClr val="A4A3A4"/>
          </p15:clr>
        </p15:guide>
        <p15:guide id="2" pos="2949">
          <p15:clr>
            <a:srgbClr val="A4A3A4"/>
          </p15:clr>
        </p15:guide>
      </p15:sldGuideLst>
    </p:ext>
    <p:ext uri="{2D200454-40CA-4A62-9FC3-DE9A4176ACB9}">
      <p15:notesGuideLst xmlns:p15="http://schemas.microsoft.com/office/powerpoint/2012/main">
        <p15:guide id="1" orient="horz" pos="3128" userDrawn="1">
          <p15:clr>
            <a:srgbClr val="A4A3A4"/>
          </p15:clr>
        </p15:guide>
        <p15:guide id="2" pos="2141"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BDCAFF"/>
    <a:srgbClr val="330066"/>
    <a:srgbClr val="EAEAEA"/>
    <a:srgbClr val="860043"/>
    <a:srgbClr val="543800"/>
    <a:srgbClr val="660033"/>
    <a:srgbClr val="FDB5C3"/>
    <a:srgbClr val="99FFCC"/>
    <a:srgbClr val="FFCCCC"/>
    <a:srgbClr val="FEEDC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5551" autoAdjust="0"/>
    <p:restoredTop sz="94665" autoAdjust="0"/>
  </p:normalViewPr>
  <p:slideViewPr>
    <p:cSldViewPr>
      <p:cViewPr varScale="1">
        <p:scale>
          <a:sx n="62" d="100"/>
          <a:sy n="62" d="100"/>
        </p:scale>
        <p:origin x="1214" y="67"/>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p:scale>
          <a:sx n="196" d="100"/>
          <a:sy n="196" d="100"/>
        </p:scale>
        <p:origin x="-1446" y="-4656"/>
      </p:cViewPr>
      <p:guideLst>
        <p:guide orient="horz" pos="3128"/>
        <p:guide pos="2141"/>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notesMaster" Target="notesMasters/notesMaster1.xml"/><Relationship Id="rId14"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15387045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06463" y="4733852"/>
            <a:ext cx="4984750" cy="4487710"/>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a:t>Body Text</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3075" name="Rectangle 3"/>
          <p:cNvSpPr>
            <a:spLocks noGrp="1" noRot="1" noChangeAspect="1" noChangeArrowheads="1" noTextEdit="1"/>
          </p:cNvSpPr>
          <p:nvPr>
            <p:ph type="sldImg" idx="2"/>
          </p:nvPr>
        </p:nvSpPr>
        <p:spPr bwMode="auto">
          <a:xfrm>
            <a:off x="1079500" y="862013"/>
            <a:ext cx="4638675" cy="3479800"/>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sp>
    </p:spTree>
    <p:extLst>
      <p:ext uri="{BB962C8B-B14F-4D97-AF65-F5344CB8AC3E}">
        <p14:creationId xmlns:p14="http://schemas.microsoft.com/office/powerpoint/2010/main" val="27496143"/>
      </p:ext>
    </p:extLst>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Slide Image Placeholder 1"/>
          <p:cNvSpPr>
            <a:spLocks noGrp="1" noRot="1" noChangeAspect="1" noTextEdit="1"/>
          </p:cNvSpPr>
          <p:nvPr>
            <p:ph type="sldImg"/>
          </p:nvPr>
        </p:nvSpPr>
        <p:spPr>
          <a:ln/>
        </p:spPr>
      </p:sp>
      <p:sp>
        <p:nvSpPr>
          <p:cNvPr id="5123"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FR" altLang="en-US" dirty="0">
              <a:latin typeface="Arial" panose="020B0604020202020204" pitchFamily="34" charset="0"/>
            </a:endParaRPr>
          </a:p>
        </p:txBody>
      </p:sp>
    </p:spTree>
    <p:extLst>
      <p:ext uri="{BB962C8B-B14F-4D97-AF65-F5344CB8AC3E}">
        <p14:creationId xmlns:p14="http://schemas.microsoft.com/office/powerpoint/2010/main" val="183257357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pattFill prst="pct5">
          <a:fgClr>
            <a:schemeClr val="accent1"/>
          </a:fgClr>
          <a:bgClr>
            <a:schemeClr val="bg1"/>
          </a:bgClr>
        </a:patt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112569407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51048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dirty="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25967470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90402824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6358013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05848395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11851721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117481291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38350495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17474466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3871576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2234956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58649118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5" descr="oma bg_v3_2"/>
          <p:cNvPicPr>
            <a:picLocks noChangeAspect="1" noChangeArrowheads="1"/>
          </p:cNvPicPr>
          <p:nvPr userDrawn="1"/>
        </p:nvPicPr>
        <p:blipFill>
          <a:blip r:embed="rId15">
            <a:extLst>
              <a:ext uri="{28A0092B-C50C-407E-A947-70E740481C1C}">
                <a14:useLocalDpi xmlns:a14="http://schemas.microsoft.com/office/drawing/2010/main" val="0"/>
              </a:ext>
            </a:extLst>
          </a:blip>
          <a:srcRect/>
          <a:stretch>
            <a:fillRect/>
          </a:stretch>
        </p:blipFill>
        <p:spPr bwMode="auto">
          <a:xfrm>
            <a:off x="0" y="0"/>
            <a:ext cx="9363075" cy="701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3"/>
          <p:cNvSpPr>
            <a:spLocks noChangeArrowheads="1"/>
          </p:cNvSpPr>
          <p:nvPr/>
        </p:nvSpPr>
        <p:spPr bwMode="auto">
          <a:xfrm>
            <a:off x="7346950" y="6272213"/>
            <a:ext cx="1628775"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defRPr sz="2000">
                <a:solidFill>
                  <a:schemeClr val="tx1"/>
                </a:solidFill>
                <a:latin typeface="Arial" panose="020B0604020202020204" pitchFamily="34" charset="0"/>
              </a:defRPr>
            </a:lvl1pPr>
            <a:lvl2pPr marL="742950" indent="-285750">
              <a:lnSpc>
                <a:spcPct val="90000"/>
              </a:lnSpc>
              <a:defRPr sz="2000">
                <a:solidFill>
                  <a:schemeClr val="tx1"/>
                </a:solidFill>
                <a:latin typeface="Arial" panose="020B0604020202020204" pitchFamily="34" charset="0"/>
              </a:defRPr>
            </a:lvl2pPr>
            <a:lvl3pPr marL="1143000" indent="-228600">
              <a:lnSpc>
                <a:spcPct val="90000"/>
              </a:lnSpc>
              <a:defRPr sz="2000">
                <a:solidFill>
                  <a:schemeClr val="tx1"/>
                </a:solidFill>
                <a:latin typeface="Arial" panose="020B0604020202020204" pitchFamily="34" charset="0"/>
              </a:defRPr>
            </a:lvl3pPr>
            <a:lvl4pPr marL="1600200" indent="-228600">
              <a:lnSpc>
                <a:spcPct val="90000"/>
              </a:lnSpc>
              <a:defRPr sz="2000">
                <a:solidFill>
                  <a:schemeClr val="tx1"/>
                </a:solidFill>
                <a:latin typeface="Arial" panose="020B0604020202020204" pitchFamily="34" charset="0"/>
              </a:defRPr>
            </a:lvl4pPr>
            <a:lvl5pPr marL="2057400" indent="-228600">
              <a:lnSpc>
                <a:spcPct val="90000"/>
              </a:lnSpc>
              <a:defRPr sz="2000">
                <a:solidFill>
                  <a:schemeClr val="tx1"/>
                </a:solidFill>
                <a:latin typeface="Arial" panose="020B0604020202020204" pitchFamily="34" charset="0"/>
              </a:defRPr>
            </a:lvl5pPr>
            <a:lvl6pPr marL="2514600" indent="-2286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endParaRPr lang="en-GB" altLang="en-US"/>
          </a:p>
        </p:txBody>
      </p:sp>
      <p:sp>
        <p:nvSpPr>
          <p:cNvPr id="1028"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1F1F5C"/>
            </a:prstShdw>
          </a:effectLst>
          <a:extLst>
            <a:ext uri="{909E8E84-426E-40DD-AFC4-6F175D3DCCD1}">
              <a14:hiddenFill xmlns:a14="http://schemas.microsoft.com/office/drawing/2010/main">
                <a:noFill/>
              </a14:hiddenFill>
            </a:ext>
          </a:extLst>
        </p:spPr>
        <p:txBody>
          <a:bodyPr/>
          <a:lstStyle/>
          <a:p>
            <a:endParaRPr lang="en-US"/>
          </a:p>
        </p:txBody>
      </p:sp>
      <p:sp>
        <p:nvSpPr>
          <p:cNvPr id="1029" name="Rectangle 14"/>
          <p:cNvSpPr>
            <a:spLocks noChangeArrowheads="1"/>
          </p:cNvSpPr>
          <p:nvPr userDrawn="1"/>
        </p:nvSpPr>
        <p:spPr bwMode="auto">
          <a:xfrm>
            <a:off x="0" y="6553200"/>
            <a:ext cx="9363075" cy="76200"/>
          </a:xfrm>
          <a:prstGeom prst="rect">
            <a:avLst/>
          </a:prstGeom>
          <a:solidFill>
            <a:srgbClr val="333399"/>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lnSpc>
                <a:spcPct val="90000"/>
              </a:lnSpc>
              <a:defRPr sz="2000">
                <a:solidFill>
                  <a:schemeClr val="tx1"/>
                </a:solidFill>
                <a:latin typeface="Arial" panose="020B0604020202020204" pitchFamily="34" charset="0"/>
              </a:defRPr>
            </a:lvl1pPr>
            <a:lvl2pPr marL="742950" indent="-285750">
              <a:lnSpc>
                <a:spcPct val="90000"/>
              </a:lnSpc>
              <a:defRPr sz="2000">
                <a:solidFill>
                  <a:schemeClr val="tx1"/>
                </a:solidFill>
                <a:latin typeface="Arial" panose="020B0604020202020204" pitchFamily="34" charset="0"/>
              </a:defRPr>
            </a:lvl2pPr>
            <a:lvl3pPr marL="1143000" indent="-228600">
              <a:lnSpc>
                <a:spcPct val="90000"/>
              </a:lnSpc>
              <a:defRPr sz="2000">
                <a:solidFill>
                  <a:schemeClr val="tx1"/>
                </a:solidFill>
                <a:latin typeface="Arial" panose="020B0604020202020204" pitchFamily="34" charset="0"/>
              </a:defRPr>
            </a:lvl3pPr>
            <a:lvl4pPr marL="1600200" indent="-228600">
              <a:lnSpc>
                <a:spcPct val="90000"/>
              </a:lnSpc>
              <a:defRPr sz="2000">
                <a:solidFill>
                  <a:schemeClr val="tx1"/>
                </a:solidFill>
                <a:latin typeface="Arial" panose="020B0604020202020204" pitchFamily="34" charset="0"/>
              </a:defRPr>
            </a:lvl4pPr>
            <a:lvl5pPr marL="2057400" indent="-228600">
              <a:lnSpc>
                <a:spcPct val="90000"/>
              </a:lnSpc>
              <a:defRPr sz="2000">
                <a:solidFill>
                  <a:schemeClr val="tx1"/>
                </a:solidFill>
                <a:latin typeface="Arial" panose="020B0604020202020204" pitchFamily="34" charset="0"/>
              </a:defRPr>
            </a:lvl5pPr>
            <a:lvl6pPr marL="2514600" indent="-2286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endParaRPr lang="en-GB" altLang="en-US"/>
          </a:p>
        </p:txBody>
      </p:sp>
      <p:sp>
        <p:nvSpPr>
          <p:cNvPr id="1030" name="Rectangle 17"/>
          <p:cNvSpPr>
            <a:spLocks noChangeArrowheads="1"/>
          </p:cNvSpPr>
          <p:nvPr userDrawn="1"/>
        </p:nvSpPr>
        <p:spPr bwMode="auto">
          <a:xfrm>
            <a:off x="0" y="6629400"/>
            <a:ext cx="4800600" cy="35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lnSpc>
                <a:spcPct val="90000"/>
              </a:lnSpc>
              <a:tabLst>
                <a:tab pos="5372100" algn="ctr"/>
                <a:tab pos="9182100" algn="r"/>
              </a:tabLst>
              <a:defRPr sz="2000">
                <a:solidFill>
                  <a:schemeClr val="tx1"/>
                </a:solidFill>
                <a:latin typeface="Arial" panose="020B0604020202020204" pitchFamily="34" charset="0"/>
              </a:defRPr>
            </a:lvl1pPr>
            <a:lvl2pPr marL="742950" indent="-285750" defTabSz="403225">
              <a:lnSpc>
                <a:spcPct val="90000"/>
              </a:lnSpc>
              <a:tabLst>
                <a:tab pos="5372100" algn="ctr"/>
                <a:tab pos="9182100" algn="r"/>
              </a:tabLst>
              <a:defRPr sz="2000">
                <a:solidFill>
                  <a:schemeClr val="tx1"/>
                </a:solidFill>
                <a:latin typeface="Arial" panose="020B0604020202020204" pitchFamily="34" charset="0"/>
              </a:defRPr>
            </a:lvl2pPr>
            <a:lvl3pPr marL="1143000" indent="-228600" defTabSz="403225">
              <a:lnSpc>
                <a:spcPct val="90000"/>
              </a:lnSpc>
              <a:tabLst>
                <a:tab pos="5372100" algn="ctr"/>
                <a:tab pos="9182100" algn="r"/>
              </a:tabLst>
              <a:defRPr sz="2000">
                <a:solidFill>
                  <a:schemeClr val="tx1"/>
                </a:solidFill>
                <a:latin typeface="Arial" panose="020B0604020202020204" pitchFamily="34" charset="0"/>
              </a:defRPr>
            </a:lvl3pPr>
            <a:lvl4pPr marL="1600200" indent="-228600" defTabSz="403225">
              <a:lnSpc>
                <a:spcPct val="90000"/>
              </a:lnSpc>
              <a:tabLst>
                <a:tab pos="5372100" algn="ctr"/>
                <a:tab pos="9182100" algn="r"/>
              </a:tabLst>
              <a:defRPr sz="2000">
                <a:solidFill>
                  <a:schemeClr val="tx1"/>
                </a:solidFill>
                <a:latin typeface="Arial" panose="020B0604020202020204" pitchFamily="34" charset="0"/>
              </a:defRPr>
            </a:lvl4pPr>
            <a:lvl5pPr marL="2057400" indent="-228600" defTabSz="403225">
              <a:lnSpc>
                <a:spcPct val="90000"/>
              </a:lnSpc>
              <a:tabLst>
                <a:tab pos="5372100" algn="ctr"/>
                <a:tab pos="9182100" algn="r"/>
              </a:tabLst>
              <a:defRPr sz="2000">
                <a:solidFill>
                  <a:schemeClr val="tx1"/>
                </a:solidFill>
                <a:latin typeface="Arial" panose="020B0604020202020204" pitchFamily="34"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9pPr>
          </a:lstStyle>
          <a:p>
            <a:r>
              <a:rPr lang="en-GB" altLang="en-US" sz="1000" b="1" dirty="0">
                <a:cs typeface="Times New Roman" panose="02020603050405020304" pitchFamily="18" charset="0"/>
              </a:rPr>
              <a:t>© 2017 Open Mobile Alliance Ltd.  All Rights Reserved.</a:t>
            </a:r>
            <a:endParaRPr lang="en-US" altLang="en-US" sz="1000" b="1" dirty="0"/>
          </a:p>
          <a:p>
            <a:r>
              <a:rPr lang="en-US" altLang="en-US" sz="900" b="1" dirty="0">
                <a:latin typeface="Arial Narrow" panose="020B0606020202030204" pitchFamily="34" charset="0"/>
                <a:cs typeface="Times New Roman" panose="02020603050405020304" pitchFamily="18" charset="0"/>
              </a:rPr>
              <a:t>Used with the permission of the Open Mobile Alliance Ltd. under the terms as stated in this document.</a:t>
            </a:r>
            <a:endParaRPr lang="en-US" altLang="en-US" sz="900" b="1" dirty="0">
              <a:solidFill>
                <a:srgbClr val="999999"/>
              </a:solidFill>
              <a:latin typeface="Arial Narrow" panose="020B0606020202030204" pitchFamily="34" charset="0"/>
            </a:endParaRPr>
          </a:p>
        </p:txBody>
      </p:sp>
      <p:sp>
        <p:nvSpPr>
          <p:cNvPr id="1031" name="Rectangle 18"/>
          <p:cNvSpPr>
            <a:spLocks noChangeArrowheads="1"/>
          </p:cNvSpPr>
          <p:nvPr userDrawn="1"/>
        </p:nvSpPr>
        <p:spPr bwMode="auto">
          <a:xfrm>
            <a:off x="4724400" y="6629400"/>
            <a:ext cx="335280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lnSpc>
                <a:spcPct val="90000"/>
              </a:lnSpc>
              <a:tabLst>
                <a:tab pos="5372100" algn="ctr"/>
                <a:tab pos="9182100" algn="r"/>
              </a:tabLst>
              <a:defRPr sz="2000">
                <a:solidFill>
                  <a:schemeClr val="tx1"/>
                </a:solidFill>
                <a:latin typeface="Arial" panose="020B0604020202020204" pitchFamily="34" charset="0"/>
              </a:defRPr>
            </a:lvl1pPr>
            <a:lvl2pPr marL="742950" indent="-285750" defTabSz="403225">
              <a:lnSpc>
                <a:spcPct val="90000"/>
              </a:lnSpc>
              <a:tabLst>
                <a:tab pos="5372100" algn="ctr"/>
                <a:tab pos="9182100" algn="r"/>
              </a:tabLst>
              <a:defRPr sz="2000">
                <a:solidFill>
                  <a:schemeClr val="tx1"/>
                </a:solidFill>
                <a:latin typeface="Arial" panose="020B0604020202020204" pitchFamily="34" charset="0"/>
              </a:defRPr>
            </a:lvl2pPr>
            <a:lvl3pPr marL="1143000" indent="-228600" defTabSz="403225">
              <a:lnSpc>
                <a:spcPct val="90000"/>
              </a:lnSpc>
              <a:tabLst>
                <a:tab pos="5372100" algn="ctr"/>
                <a:tab pos="9182100" algn="r"/>
              </a:tabLst>
              <a:defRPr sz="2000">
                <a:solidFill>
                  <a:schemeClr val="tx1"/>
                </a:solidFill>
                <a:latin typeface="Arial" panose="020B0604020202020204" pitchFamily="34" charset="0"/>
              </a:defRPr>
            </a:lvl3pPr>
            <a:lvl4pPr marL="1600200" indent="-228600" defTabSz="403225">
              <a:lnSpc>
                <a:spcPct val="90000"/>
              </a:lnSpc>
              <a:tabLst>
                <a:tab pos="5372100" algn="ctr"/>
                <a:tab pos="9182100" algn="r"/>
              </a:tabLst>
              <a:defRPr sz="2000">
                <a:solidFill>
                  <a:schemeClr val="tx1"/>
                </a:solidFill>
                <a:latin typeface="Arial" panose="020B0604020202020204" pitchFamily="34" charset="0"/>
              </a:defRPr>
            </a:lvl4pPr>
            <a:lvl5pPr marL="2057400" indent="-228600" defTabSz="403225">
              <a:lnSpc>
                <a:spcPct val="90000"/>
              </a:lnSpc>
              <a:tabLst>
                <a:tab pos="5372100" algn="ctr"/>
                <a:tab pos="9182100" algn="r"/>
              </a:tabLst>
              <a:defRPr sz="2000">
                <a:solidFill>
                  <a:schemeClr val="tx1"/>
                </a:solidFill>
                <a:latin typeface="Arial" panose="020B0604020202020204" pitchFamily="34"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9pPr>
          </a:lstStyle>
          <a:p>
            <a:pPr algn="ctr"/>
            <a:r>
              <a:rPr lang="en-US" altLang="ja-JP" sz="1800" dirty="0">
                <a:ea typeface="ＭＳ Ｐゴシック" panose="020B0600070205080204" pitchFamily="34" charset="-128"/>
              </a:rPr>
              <a:t>OMA-LWM2M-2017-0125-INP</a:t>
            </a:r>
            <a:endParaRPr lang="en-US" altLang="en-US" sz="1800" b="1" dirty="0">
              <a:latin typeface="Arial Narrow" panose="020B0606020202030204" pitchFamily="34" charset="0"/>
            </a:endParaRPr>
          </a:p>
        </p:txBody>
      </p:sp>
      <p:sp>
        <p:nvSpPr>
          <p:cNvPr id="1032" name="Rectangle 19"/>
          <p:cNvSpPr>
            <a:spLocks noChangeArrowheads="1"/>
          </p:cNvSpPr>
          <p:nvPr userDrawn="1"/>
        </p:nvSpPr>
        <p:spPr bwMode="auto">
          <a:xfrm>
            <a:off x="8001000" y="6629400"/>
            <a:ext cx="1362075" cy="404813"/>
          </a:xfrm>
          <a:prstGeom prst="rect">
            <a:avLst/>
          </a:prstGeom>
          <a:noFill/>
          <a:ln w="12700">
            <a:noFill/>
            <a:miter lim="800000"/>
            <a:headEnd/>
            <a:tailEnd/>
          </a:ln>
        </p:spPr>
        <p:txBody>
          <a:bodyPr lIns="90488" tIns="44450" rIns="90488" bIns="44450">
            <a:spAutoFit/>
          </a:bodyPr>
          <a:lstStyle>
            <a:lvl1pPr defTabSz="403225">
              <a:tabLst>
                <a:tab pos="5372100" algn="ctr"/>
                <a:tab pos="9182100" algn="r"/>
              </a:tabLst>
              <a:defRPr sz="2000">
                <a:solidFill>
                  <a:schemeClr val="tx1"/>
                </a:solidFill>
                <a:latin typeface="Arial" panose="020B0604020202020204" pitchFamily="34" charset="0"/>
              </a:defRPr>
            </a:lvl1pPr>
            <a:lvl2pPr marL="742950" indent="-285750" defTabSz="403225">
              <a:tabLst>
                <a:tab pos="5372100" algn="ctr"/>
                <a:tab pos="9182100" algn="r"/>
              </a:tabLst>
              <a:defRPr sz="2000">
                <a:solidFill>
                  <a:schemeClr val="tx1"/>
                </a:solidFill>
                <a:latin typeface="Arial" panose="020B0604020202020204" pitchFamily="34" charset="0"/>
              </a:defRPr>
            </a:lvl2pPr>
            <a:lvl3pPr marL="1143000" indent="-228600" defTabSz="403225">
              <a:tabLst>
                <a:tab pos="5372100" algn="ctr"/>
                <a:tab pos="9182100" algn="r"/>
              </a:tabLst>
              <a:defRPr sz="2000">
                <a:solidFill>
                  <a:schemeClr val="tx1"/>
                </a:solidFill>
                <a:latin typeface="Arial" panose="020B0604020202020204" pitchFamily="34" charset="0"/>
              </a:defRPr>
            </a:lvl3pPr>
            <a:lvl4pPr marL="1600200" indent="-228600" defTabSz="403225">
              <a:tabLst>
                <a:tab pos="5372100" algn="ctr"/>
                <a:tab pos="9182100" algn="r"/>
              </a:tabLst>
              <a:defRPr sz="2000">
                <a:solidFill>
                  <a:schemeClr val="tx1"/>
                </a:solidFill>
                <a:latin typeface="Arial" panose="020B0604020202020204" pitchFamily="34" charset="0"/>
              </a:defRPr>
            </a:lvl4pPr>
            <a:lvl5pPr marL="2057400" indent="-228600" defTabSz="403225">
              <a:tabLst>
                <a:tab pos="5372100" algn="ctr"/>
                <a:tab pos="9182100" algn="r"/>
              </a:tabLst>
              <a:defRPr sz="2000">
                <a:solidFill>
                  <a:schemeClr val="tx1"/>
                </a:solidFill>
                <a:latin typeface="Arial" panose="020B0604020202020204" pitchFamily="34"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9pPr>
          </a:lstStyle>
          <a:p>
            <a:pPr algn="r">
              <a:lnSpc>
                <a:spcPct val="90000"/>
              </a:lnSpc>
              <a:defRPr/>
            </a:pPr>
            <a:r>
              <a:rPr lang="en-US" altLang="en-US" sz="1800" b="1">
                <a:latin typeface="Arial Narrow" panose="020B0606020202030204" pitchFamily="34" charset="0"/>
              </a:rPr>
              <a:t>Slide #</a:t>
            </a:r>
            <a:fld id="{FD6CA7DB-08DD-4033-8306-D47E4195CDD5}" type="slidenum">
              <a:rPr lang="en-US" altLang="en-US" sz="1800" b="1" smtClean="0">
                <a:latin typeface="Arial Narrow" panose="020B0606020202030204" pitchFamily="34" charset="0"/>
              </a:rPr>
              <a:pPr algn="r">
                <a:lnSpc>
                  <a:spcPct val="90000"/>
                </a:lnSpc>
                <a:defRPr/>
              </a:pPr>
              <a:t>‹#›</a:t>
            </a:fld>
            <a:br>
              <a:rPr lang="en-US" altLang="en-US" sz="1800" b="1">
                <a:latin typeface="Arial Narrow" panose="020B0606020202030204" pitchFamily="34" charset="0"/>
              </a:rPr>
            </a:br>
            <a:r>
              <a:rPr lang="en-US" altLang="en-US" sz="500">
                <a:solidFill>
                  <a:srgbClr val="999999"/>
                </a:solidFill>
              </a:rPr>
              <a:t>[OMA-Template-SlideDeck-20140101-I]</a:t>
            </a:r>
            <a:endParaRPr lang="en-US" altLang="en-US" sz="1800" b="1">
              <a:latin typeface="Arial Narrow" panose="020B0606020202030204" pitchFamily="34" charset="0"/>
            </a:endParaRPr>
          </a:p>
        </p:txBody>
      </p:sp>
      <p:sp>
        <p:nvSpPr>
          <p:cNvPr id="1033" name="Rectangle 2"/>
          <p:cNvSpPr>
            <a:spLocks noGrp="1" noChangeArrowheads="1"/>
          </p:cNvSpPr>
          <p:nvPr>
            <p:ph type="title"/>
          </p:nvPr>
        </p:nvSpPr>
        <p:spPr bwMode="auto">
          <a:xfrm>
            <a:off x="306388" y="233363"/>
            <a:ext cx="8748712" cy="703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ctr" anchorCtr="0" compatLnSpc="1">
            <a:prstTxWarp prst="textNoShape">
              <a:avLst/>
            </a:prstTxWarp>
          </a:bodyPr>
          <a:lstStyle/>
          <a:p>
            <a:pPr lvl="0"/>
            <a:endParaRPr lang="en-GB" altLang="en-US"/>
          </a:p>
        </p:txBody>
      </p:sp>
      <p:sp>
        <p:nvSpPr>
          <p:cNvPr id="1034" name="Rectangle 5"/>
          <p:cNvSpPr>
            <a:spLocks noGrp="1" noChangeArrowheads="1"/>
          </p:cNvSpPr>
          <p:nvPr>
            <p:ph type="body" idx="1"/>
          </p:nvPr>
        </p:nvSpPr>
        <p:spPr bwMode="auto">
          <a:xfrm>
            <a:off x="292100" y="1169988"/>
            <a:ext cx="8778875" cy="538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p>
            <a:pPr lvl="0"/>
            <a:r>
              <a:rPr lang="en-US" altLang="en-US" dirty="0"/>
              <a:t>1st Level Bullet</a:t>
            </a:r>
          </a:p>
          <a:p>
            <a:pPr lvl="1"/>
            <a:r>
              <a:rPr lang="en-US" altLang="en-US" dirty="0"/>
              <a:t>2nd Level Bullet</a:t>
            </a:r>
          </a:p>
          <a:p>
            <a:pPr lvl="2"/>
            <a:r>
              <a:rPr lang="en-US" altLang="en-US" dirty="0"/>
              <a:t>3rd Level Bullet</a:t>
            </a:r>
          </a:p>
          <a:p>
            <a:pPr lvl="3"/>
            <a:r>
              <a:rPr lang="en-US" altLang="en-US" dirty="0"/>
              <a:t>4th Level Bullet</a:t>
            </a:r>
          </a:p>
          <a:p>
            <a:pPr lvl="4"/>
            <a:r>
              <a:rPr lang="en-US" altLang="en-US" dirty="0"/>
              <a:t>5th Level Bullet</a:t>
            </a:r>
          </a:p>
        </p:txBody>
      </p:sp>
    </p:spTree>
  </p:cSld>
  <p:clrMap bg1="lt1" tx1="dk1" bg2="lt2" tx2="dk2" accent1="accent1" accent2="accent2" accent3="accent3" accent4="accent4" accent5="accent5" accent6="accent6" hlink="hlink" folHlink="folHlink"/>
  <p:sldLayoutIdLst>
    <p:sldLayoutId id="2147483674" r:id="rId1"/>
    <p:sldLayoutId id="2147483675"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Lst>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hyperlink" Target="http://www.openmobilealliance.org/UseAgreement.html"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pic>
        <p:nvPicPr>
          <p:cNvPr id="4098" name="Picture 51" descr="oma bg_v3_strong_2"/>
          <p:cNvPicPr>
            <a:picLocks noChangeAspect="1" noChangeArrowheads="1"/>
          </p:cNvPicPr>
          <p:nvPr/>
        </p:nvPicPr>
        <p:blipFill>
          <a:blip r:embed="rId3">
            <a:extLst>
              <a:ext uri="{28A0092B-C50C-407E-A947-70E740481C1C}">
                <a14:useLocalDpi xmlns:a14="http://schemas.microsoft.com/office/drawing/2010/main" val="0"/>
              </a:ext>
            </a:extLst>
          </a:blip>
          <a:srcRect b="6691"/>
          <a:stretch>
            <a:fillRect/>
          </a:stretch>
        </p:blipFill>
        <p:spPr bwMode="auto">
          <a:xfrm>
            <a:off x="-138113" y="-116821"/>
            <a:ext cx="9363075" cy="655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9" name="Rectangle 27"/>
          <p:cNvSpPr>
            <a:spLocks noChangeArrowheads="1"/>
          </p:cNvSpPr>
          <p:nvPr/>
        </p:nvSpPr>
        <p:spPr bwMode="auto">
          <a:xfrm>
            <a:off x="642938" y="1981200"/>
            <a:ext cx="8305800" cy="252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defTabSz="762000">
              <a:lnSpc>
                <a:spcPct val="90000"/>
              </a:lnSpc>
              <a:tabLst>
                <a:tab pos="1827213" algn="r"/>
                <a:tab pos="1939925" algn="l"/>
              </a:tabLst>
              <a:defRPr sz="2000">
                <a:solidFill>
                  <a:schemeClr val="tx1"/>
                </a:solidFill>
                <a:latin typeface="Arial" panose="020B0604020202020204" pitchFamily="34" charset="0"/>
              </a:defRPr>
            </a:lvl1pPr>
            <a:lvl2pPr marL="742950" indent="-285750" defTabSz="762000">
              <a:lnSpc>
                <a:spcPct val="90000"/>
              </a:lnSpc>
              <a:tabLst>
                <a:tab pos="1827213" algn="r"/>
                <a:tab pos="1939925" algn="l"/>
              </a:tabLst>
              <a:defRPr sz="2000">
                <a:solidFill>
                  <a:schemeClr val="tx1"/>
                </a:solidFill>
                <a:latin typeface="Arial" panose="020B0604020202020204" pitchFamily="34" charset="0"/>
              </a:defRPr>
            </a:lvl2pPr>
            <a:lvl3pPr marL="1143000" indent="-228600" defTabSz="762000">
              <a:lnSpc>
                <a:spcPct val="90000"/>
              </a:lnSpc>
              <a:tabLst>
                <a:tab pos="1827213" algn="r"/>
                <a:tab pos="1939925" algn="l"/>
              </a:tabLst>
              <a:defRPr sz="2000">
                <a:solidFill>
                  <a:schemeClr val="tx1"/>
                </a:solidFill>
                <a:latin typeface="Arial" panose="020B0604020202020204" pitchFamily="34" charset="0"/>
              </a:defRPr>
            </a:lvl3pPr>
            <a:lvl4pPr marL="1600200" indent="-228600" defTabSz="762000">
              <a:lnSpc>
                <a:spcPct val="90000"/>
              </a:lnSpc>
              <a:tabLst>
                <a:tab pos="1827213" algn="r"/>
                <a:tab pos="1939925" algn="l"/>
              </a:tabLst>
              <a:defRPr sz="2000">
                <a:solidFill>
                  <a:schemeClr val="tx1"/>
                </a:solidFill>
                <a:latin typeface="Arial" panose="020B0604020202020204" pitchFamily="34" charset="0"/>
              </a:defRPr>
            </a:lvl4pPr>
            <a:lvl5pPr marL="2057400" indent="-228600" defTabSz="762000">
              <a:lnSpc>
                <a:spcPct val="90000"/>
              </a:lnSpc>
              <a:tabLst>
                <a:tab pos="1827213" algn="r"/>
                <a:tab pos="1939925" algn="l"/>
              </a:tabLst>
              <a:defRPr sz="2000">
                <a:solidFill>
                  <a:schemeClr val="tx1"/>
                </a:solidFill>
                <a:latin typeface="Arial" panose="020B0604020202020204" pitchFamily="34" charset="0"/>
              </a:defRPr>
            </a:lvl5pPr>
            <a:lvl6pPr marL="25146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panose="020B0604020202020204" pitchFamily="34" charset="0"/>
              </a:defRPr>
            </a:lvl6pPr>
            <a:lvl7pPr marL="29718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panose="020B0604020202020204" pitchFamily="34" charset="0"/>
              </a:defRPr>
            </a:lvl7pPr>
            <a:lvl8pPr marL="34290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panose="020B0604020202020204" pitchFamily="34" charset="0"/>
              </a:defRPr>
            </a:lvl8pPr>
            <a:lvl9pPr marL="38862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panose="020B0604020202020204" pitchFamily="34" charset="0"/>
              </a:defRPr>
            </a:lvl9pPr>
          </a:lstStyle>
          <a:p>
            <a:pPr>
              <a:lnSpc>
                <a:spcPct val="95000"/>
              </a:lnSpc>
              <a:spcAft>
                <a:spcPct val="35000"/>
              </a:spcAft>
            </a:pPr>
            <a:r>
              <a:rPr lang="en-US" altLang="en-US" b="1" dirty="0">
                <a:latin typeface="Tahoma" panose="020B0604030504040204" pitchFamily="34" charset="0"/>
              </a:rPr>
              <a:t>	Submitted To:	OMA-DM</a:t>
            </a:r>
          </a:p>
          <a:p>
            <a:pPr>
              <a:lnSpc>
                <a:spcPct val="95000"/>
              </a:lnSpc>
              <a:spcAft>
                <a:spcPct val="35000"/>
              </a:spcAft>
            </a:pPr>
            <a:r>
              <a:rPr lang="en-US" altLang="en-US" b="1" dirty="0">
                <a:latin typeface="Tahoma" panose="020B0604030504040204" pitchFamily="34" charset="0"/>
              </a:rPr>
              <a:t>	Date:	2017 May 11th	</a:t>
            </a:r>
          </a:p>
          <a:p>
            <a:pPr>
              <a:lnSpc>
                <a:spcPct val="95000"/>
              </a:lnSpc>
              <a:spcAft>
                <a:spcPct val="35000"/>
              </a:spcAft>
            </a:pPr>
            <a:r>
              <a:rPr lang="en-US" altLang="en-US" b="1" dirty="0">
                <a:latin typeface="Tahoma" panose="020B0604030504040204" pitchFamily="34" charset="0"/>
              </a:rPr>
              <a:t>	Availability:	      Public            OMA Confidential</a:t>
            </a:r>
          </a:p>
          <a:p>
            <a:pPr>
              <a:lnSpc>
                <a:spcPct val="95000"/>
              </a:lnSpc>
              <a:spcAft>
                <a:spcPct val="35000"/>
              </a:spcAft>
            </a:pPr>
            <a:endParaRPr lang="en-US" altLang="en-US" b="1" dirty="0">
              <a:latin typeface="Tahoma" panose="020B0604030504040204" pitchFamily="34" charset="0"/>
            </a:endParaRPr>
          </a:p>
          <a:p>
            <a:pPr>
              <a:lnSpc>
                <a:spcPct val="95000"/>
              </a:lnSpc>
              <a:spcAft>
                <a:spcPct val="35000"/>
              </a:spcAft>
            </a:pPr>
            <a:r>
              <a:rPr lang="en-US" altLang="en-US" b="1" dirty="0">
                <a:latin typeface="Tahoma" panose="020B0604030504040204" pitchFamily="34" charset="0"/>
              </a:rPr>
              <a:t>Contact:	 </a:t>
            </a:r>
            <a:r>
              <a:rPr lang="en-US" altLang="en-US" sz="1600" b="1" dirty="0" err="1">
                <a:latin typeface="Tahoma" panose="020B0604030504040204" pitchFamily="34" charset="0"/>
              </a:rPr>
              <a:t>Padmakumar</a:t>
            </a:r>
            <a:r>
              <a:rPr lang="en-US" altLang="en-US" sz="1600" b="1" dirty="0">
                <a:latin typeface="Tahoma" panose="020B0604030504040204" pitchFamily="34" charset="0"/>
              </a:rPr>
              <a:t> </a:t>
            </a:r>
            <a:r>
              <a:rPr lang="en-US" altLang="en-US" sz="1600" b="1" dirty="0" err="1">
                <a:latin typeface="Tahoma" panose="020B0604030504040204" pitchFamily="34" charset="0"/>
              </a:rPr>
              <a:t>Subramani</a:t>
            </a:r>
            <a:r>
              <a:rPr lang="en-US" altLang="en-US" sz="1600" b="1" dirty="0">
                <a:latin typeface="Tahoma" panose="020B0604030504040204" pitchFamily="34" charset="0"/>
              </a:rPr>
              <a:t>, padmakumar.subramani@nokia.com</a:t>
            </a:r>
          </a:p>
          <a:p>
            <a:pPr>
              <a:lnSpc>
                <a:spcPct val="95000"/>
              </a:lnSpc>
              <a:spcAft>
                <a:spcPct val="35000"/>
              </a:spcAft>
            </a:pPr>
            <a:r>
              <a:rPr lang="en-US" altLang="en-US" b="1" dirty="0">
                <a:latin typeface="Tahoma" panose="020B0604030504040204" pitchFamily="34" charset="0"/>
              </a:rPr>
              <a:t>          	Source:  DM WG Chair</a:t>
            </a:r>
          </a:p>
        </p:txBody>
      </p:sp>
      <p:sp>
        <p:nvSpPr>
          <p:cNvPr id="4100" name="Rectangle 26"/>
          <p:cNvSpPr>
            <a:spLocks noGrp="1" noChangeArrowheads="1"/>
          </p:cNvSpPr>
          <p:nvPr>
            <p:ph type="ctrTitle" idx="4294967295"/>
          </p:nvPr>
        </p:nvSpPr>
        <p:spPr>
          <a:xfrm>
            <a:off x="688181" y="114300"/>
            <a:ext cx="7996237" cy="1549400"/>
          </a:xfrm>
          <a:noFill/>
        </p:spPr>
        <p:txBody>
          <a:bodyPr anchor="t"/>
          <a:lstStyle/>
          <a:p>
            <a:r>
              <a:rPr lang="en-US" altLang="ja-JP" sz="2800" dirty="0">
                <a:ea typeface="ＭＳ Ｐゴシック" panose="020B0600070205080204" pitchFamily="34" charset="-128"/>
              </a:rPr>
              <a:t>OMA-DM-LightweightM2M-2017-0125-INP</a:t>
            </a:r>
            <a:br>
              <a:rPr lang="en-US" altLang="ja-JP" sz="2800" dirty="0">
                <a:ea typeface="ＭＳ Ｐゴシック" panose="020B0600070205080204" pitchFamily="34" charset="-128"/>
              </a:rPr>
            </a:br>
            <a:br>
              <a:rPr lang="en-US" altLang="ja-JP" sz="2800" dirty="0">
                <a:ea typeface="ＭＳ Ｐゴシック" panose="020B0600070205080204" pitchFamily="34" charset="-128"/>
              </a:rPr>
            </a:br>
            <a:r>
              <a:rPr lang="en-US" altLang="ja-JP" sz="2800" dirty="0">
                <a:ea typeface="ＭＳ Ｐゴシック" panose="020B0600070205080204" pitchFamily="34" charset="-128"/>
              </a:rPr>
              <a:t>LwM2M_version_and_features_discussion</a:t>
            </a:r>
            <a:br>
              <a:rPr lang="en-US" altLang="ja-JP" sz="2800" dirty="0">
                <a:ea typeface="ＭＳ Ｐゴシック" panose="020B0600070205080204" pitchFamily="34" charset="-128"/>
              </a:rPr>
            </a:br>
            <a:br>
              <a:rPr lang="en-US" altLang="ja-JP" sz="2800" dirty="0">
                <a:ea typeface="ＭＳ Ｐゴシック" panose="020B0600070205080204" pitchFamily="34" charset="-128"/>
              </a:rPr>
            </a:br>
            <a:br>
              <a:rPr lang="en-US" altLang="ja-JP" sz="2800" dirty="0">
                <a:ea typeface="ＭＳ Ｐゴシック" panose="020B0600070205080204" pitchFamily="34" charset="-128"/>
              </a:rPr>
            </a:br>
            <a:endParaRPr lang="en-US" altLang="en-US" sz="2800" dirty="0"/>
          </a:p>
        </p:txBody>
      </p:sp>
      <p:sp>
        <p:nvSpPr>
          <p:cNvPr id="4101" name="Text Box 29"/>
          <p:cNvSpPr txBox="1">
            <a:spLocks noChangeArrowheads="1"/>
          </p:cNvSpPr>
          <p:nvPr/>
        </p:nvSpPr>
        <p:spPr bwMode="auto">
          <a:xfrm>
            <a:off x="2743200" y="2774950"/>
            <a:ext cx="287338"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lnSpc>
                <a:spcPct val="90000"/>
              </a:lnSpc>
              <a:defRPr sz="2000">
                <a:solidFill>
                  <a:schemeClr val="tx1"/>
                </a:solidFill>
                <a:latin typeface="Arial" panose="020B0604020202020204" pitchFamily="34" charset="0"/>
              </a:defRPr>
            </a:lvl1pPr>
            <a:lvl2pPr marL="742950" indent="-285750" defTabSz="762000">
              <a:lnSpc>
                <a:spcPct val="90000"/>
              </a:lnSpc>
              <a:defRPr sz="2000">
                <a:solidFill>
                  <a:schemeClr val="tx1"/>
                </a:solidFill>
                <a:latin typeface="Arial" panose="020B0604020202020204" pitchFamily="34" charset="0"/>
              </a:defRPr>
            </a:lvl2pPr>
            <a:lvl3pPr marL="1143000" indent="-228600" defTabSz="762000">
              <a:lnSpc>
                <a:spcPct val="90000"/>
              </a:lnSpc>
              <a:defRPr sz="2000">
                <a:solidFill>
                  <a:schemeClr val="tx1"/>
                </a:solidFill>
                <a:latin typeface="Arial" panose="020B0604020202020204" pitchFamily="34" charset="0"/>
              </a:defRPr>
            </a:lvl3pPr>
            <a:lvl4pPr marL="1600200" indent="-228600" defTabSz="762000">
              <a:lnSpc>
                <a:spcPct val="90000"/>
              </a:lnSpc>
              <a:defRPr sz="2000">
                <a:solidFill>
                  <a:schemeClr val="tx1"/>
                </a:solidFill>
                <a:latin typeface="Arial" panose="020B0604020202020204" pitchFamily="34" charset="0"/>
              </a:defRPr>
            </a:lvl4pPr>
            <a:lvl5pPr marL="2057400" indent="-228600" defTabSz="762000">
              <a:lnSpc>
                <a:spcPct val="90000"/>
              </a:lnSpc>
              <a:defRPr sz="2000">
                <a:solidFill>
                  <a:schemeClr val="tx1"/>
                </a:solidFill>
                <a:latin typeface="Arial" panose="020B0604020202020204" pitchFamily="34" charset="0"/>
              </a:defRPr>
            </a:lvl5pPr>
            <a:lvl6pPr marL="25146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pPr algn="ctr">
              <a:spcBef>
                <a:spcPct val="50000"/>
              </a:spcBef>
            </a:pPr>
            <a:endParaRPr lang="en-US" altLang="en-US" sz="1800" b="1" dirty="0">
              <a:solidFill>
                <a:srgbClr val="800000"/>
              </a:solidFill>
              <a:latin typeface="Tahoma" panose="020B0604030504040204" pitchFamily="34" charset="0"/>
            </a:endParaRPr>
          </a:p>
        </p:txBody>
      </p:sp>
      <p:sp>
        <p:nvSpPr>
          <p:cNvPr id="4102" name="Text Box 30"/>
          <p:cNvSpPr txBox="1">
            <a:spLocks noChangeArrowheads="1"/>
          </p:cNvSpPr>
          <p:nvPr/>
        </p:nvSpPr>
        <p:spPr bwMode="auto">
          <a:xfrm>
            <a:off x="4398963" y="2774950"/>
            <a:ext cx="288925"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lnSpc>
                <a:spcPct val="90000"/>
              </a:lnSpc>
              <a:defRPr sz="2000">
                <a:solidFill>
                  <a:schemeClr val="tx1"/>
                </a:solidFill>
                <a:latin typeface="Arial" panose="020B0604020202020204" pitchFamily="34" charset="0"/>
              </a:defRPr>
            </a:lvl1pPr>
            <a:lvl2pPr marL="742950" indent="-285750" defTabSz="762000">
              <a:lnSpc>
                <a:spcPct val="90000"/>
              </a:lnSpc>
              <a:defRPr sz="2000">
                <a:solidFill>
                  <a:schemeClr val="tx1"/>
                </a:solidFill>
                <a:latin typeface="Arial" panose="020B0604020202020204" pitchFamily="34" charset="0"/>
              </a:defRPr>
            </a:lvl2pPr>
            <a:lvl3pPr marL="1143000" indent="-228600" defTabSz="762000">
              <a:lnSpc>
                <a:spcPct val="90000"/>
              </a:lnSpc>
              <a:defRPr sz="2000">
                <a:solidFill>
                  <a:schemeClr val="tx1"/>
                </a:solidFill>
                <a:latin typeface="Arial" panose="020B0604020202020204" pitchFamily="34" charset="0"/>
              </a:defRPr>
            </a:lvl3pPr>
            <a:lvl4pPr marL="1600200" indent="-228600" defTabSz="762000">
              <a:lnSpc>
                <a:spcPct val="90000"/>
              </a:lnSpc>
              <a:defRPr sz="2000">
                <a:solidFill>
                  <a:schemeClr val="tx1"/>
                </a:solidFill>
                <a:latin typeface="Arial" panose="020B0604020202020204" pitchFamily="34" charset="0"/>
              </a:defRPr>
            </a:lvl4pPr>
            <a:lvl5pPr marL="2057400" indent="-228600" defTabSz="762000">
              <a:lnSpc>
                <a:spcPct val="90000"/>
              </a:lnSpc>
              <a:defRPr sz="2000">
                <a:solidFill>
                  <a:schemeClr val="tx1"/>
                </a:solidFill>
                <a:latin typeface="Arial" panose="020B0604020202020204" pitchFamily="34" charset="0"/>
              </a:defRPr>
            </a:lvl5pPr>
            <a:lvl6pPr marL="25146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pPr algn="ctr">
              <a:spcBef>
                <a:spcPct val="50000"/>
              </a:spcBef>
            </a:pPr>
            <a:r>
              <a:rPr lang="en-US" altLang="en-US" sz="1800" b="1" dirty="0">
                <a:solidFill>
                  <a:srgbClr val="800000"/>
                </a:solidFill>
                <a:latin typeface="Tahoma" panose="020B0604030504040204" pitchFamily="34" charset="0"/>
              </a:rPr>
              <a:t>X</a:t>
            </a:r>
            <a:endParaRPr lang="en-GB" altLang="en-US" sz="1800" b="1" dirty="0">
              <a:solidFill>
                <a:srgbClr val="800000"/>
              </a:solidFill>
              <a:latin typeface="Tahoma" panose="020B0604030504040204" pitchFamily="34" charset="0"/>
            </a:endParaRPr>
          </a:p>
        </p:txBody>
      </p:sp>
      <p:sp>
        <p:nvSpPr>
          <p:cNvPr id="4103" name="Text Box 57"/>
          <p:cNvSpPr txBox="1">
            <a:spLocks noChangeArrowheads="1"/>
          </p:cNvSpPr>
          <p:nvPr/>
        </p:nvSpPr>
        <p:spPr bwMode="auto">
          <a:xfrm>
            <a:off x="1296988" y="5080000"/>
            <a:ext cx="6781800" cy="635000"/>
          </a:xfrm>
          <a:prstGeom prst="rect">
            <a:avLst/>
          </a:prstGeom>
          <a:solidFill>
            <a:srgbClr val="EAEAEA"/>
          </a:solidFill>
          <a:ln w="6350">
            <a:solidFill>
              <a:schemeClr val="tx1"/>
            </a:solidFill>
            <a:miter lim="800000"/>
            <a:headEnd/>
            <a:tailEnd/>
          </a:ln>
        </p:spPr>
        <p:txBody>
          <a:bodyPr>
            <a:spAutoFit/>
          </a:bodyPr>
          <a:lstStyle>
            <a:lvl1pPr defTabSz="762000">
              <a:lnSpc>
                <a:spcPct val="90000"/>
              </a:lnSpc>
              <a:defRPr sz="2000">
                <a:solidFill>
                  <a:schemeClr val="tx1"/>
                </a:solidFill>
                <a:latin typeface="Arial" panose="020B0604020202020204" pitchFamily="34" charset="0"/>
              </a:defRPr>
            </a:lvl1pPr>
            <a:lvl2pPr marL="742950" indent="-285750" defTabSz="762000">
              <a:lnSpc>
                <a:spcPct val="90000"/>
              </a:lnSpc>
              <a:defRPr sz="2000">
                <a:solidFill>
                  <a:schemeClr val="tx1"/>
                </a:solidFill>
                <a:latin typeface="Arial" panose="020B0604020202020204" pitchFamily="34" charset="0"/>
              </a:defRPr>
            </a:lvl2pPr>
            <a:lvl3pPr marL="1143000" indent="-228600" defTabSz="762000">
              <a:lnSpc>
                <a:spcPct val="90000"/>
              </a:lnSpc>
              <a:defRPr sz="2000">
                <a:solidFill>
                  <a:schemeClr val="tx1"/>
                </a:solidFill>
                <a:latin typeface="Arial" panose="020B0604020202020204" pitchFamily="34" charset="0"/>
              </a:defRPr>
            </a:lvl3pPr>
            <a:lvl4pPr marL="1600200" indent="-228600" defTabSz="762000">
              <a:lnSpc>
                <a:spcPct val="90000"/>
              </a:lnSpc>
              <a:defRPr sz="2000">
                <a:solidFill>
                  <a:schemeClr val="tx1"/>
                </a:solidFill>
                <a:latin typeface="Arial" panose="020B0604020202020204" pitchFamily="34" charset="0"/>
              </a:defRPr>
            </a:lvl4pPr>
            <a:lvl5pPr marL="2057400" indent="-228600" defTabSz="762000">
              <a:lnSpc>
                <a:spcPct val="90000"/>
              </a:lnSpc>
              <a:defRPr sz="2000">
                <a:solidFill>
                  <a:schemeClr val="tx1"/>
                </a:solidFill>
                <a:latin typeface="Arial" panose="020B0604020202020204" pitchFamily="34" charset="0"/>
              </a:defRPr>
            </a:lvl5pPr>
            <a:lvl6pPr marL="25146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pPr>
              <a:spcBef>
                <a:spcPct val="35000"/>
              </a:spcBef>
            </a:pPr>
            <a:r>
              <a:rPr lang="en-US" altLang="en-US" sz="900" dirty="0">
                <a:cs typeface="Times New Roman" panose="02020603050405020304" pitchFamily="18" charset="0"/>
              </a:rPr>
              <a:t>USE OF THIS DOCUMENT BY NON-OMA MEMBERS IS SUBJECT TO ALL OF THE TERMS AND CONDITIONS OF THE USE AGREEMENT (located at </a:t>
            </a:r>
            <a:r>
              <a:rPr lang="en-US" altLang="en-US" sz="900" dirty="0">
                <a:cs typeface="Times New Roman" panose="02020603050405020304" pitchFamily="18" charset="0"/>
                <a:hlinkClick r:id="rId4"/>
              </a:rPr>
              <a:t>http://www.openmobilealliance.org/UseAgreement.html</a:t>
            </a:r>
            <a:r>
              <a:rPr lang="en-US" altLang="en-US" sz="900" dirty="0">
                <a:cs typeface="Times New Roman" panose="02020603050405020304" pitchFamily="18" charset="0"/>
              </a:rPr>
              <a:t>) AND IF YOU HAVE NOT AGREED TO THE TERMS OF THE USE AGREEMENT, YOU DO NOT HAVE THE RIGHT TO USE, COPY OR DISTRIBUTE THIS DOCUMENT.</a:t>
            </a:r>
          </a:p>
          <a:p>
            <a:pPr>
              <a:spcBef>
                <a:spcPct val="35000"/>
              </a:spcBef>
            </a:pPr>
            <a:r>
              <a:rPr lang="en-US" altLang="en-US" sz="900" dirty="0">
                <a:cs typeface="Times New Roman" panose="02020603050405020304" pitchFamily="18" charset="0"/>
              </a:rPr>
              <a:t>THIS DOCUMENT IS PROVIDED ON AN "AS IS" "AS AVAILABLE" AND "WITH ALL FAULTS" BASIS.</a:t>
            </a:r>
            <a:endParaRPr lang="en-US" altLang="en-US" sz="900" dirty="0"/>
          </a:p>
        </p:txBody>
      </p:sp>
      <p:sp>
        <p:nvSpPr>
          <p:cNvPr id="4104"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lvl1pPr defTabSz="762000">
              <a:lnSpc>
                <a:spcPct val="90000"/>
              </a:lnSpc>
              <a:defRPr sz="2000">
                <a:solidFill>
                  <a:schemeClr val="tx1"/>
                </a:solidFill>
                <a:latin typeface="Arial" panose="020B0604020202020204" pitchFamily="34" charset="0"/>
              </a:defRPr>
            </a:lvl1pPr>
            <a:lvl2pPr marL="742950" indent="-285750" defTabSz="762000">
              <a:lnSpc>
                <a:spcPct val="90000"/>
              </a:lnSpc>
              <a:defRPr sz="2000">
                <a:solidFill>
                  <a:schemeClr val="tx1"/>
                </a:solidFill>
                <a:latin typeface="Arial" panose="020B0604020202020204" pitchFamily="34" charset="0"/>
              </a:defRPr>
            </a:lvl2pPr>
            <a:lvl3pPr marL="1143000" indent="-228600" defTabSz="762000">
              <a:lnSpc>
                <a:spcPct val="90000"/>
              </a:lnSpc>
              <a:defRPr sz="2000">
                <a:solidFill>
                  <a:schemeClr val="tx1"/>
                </a:solidFill>
                <a:latin typeface="Arial" panose="020B0604020202020204" pitchFamily="34" charset="0"/>
              </a:defRPr>
            </a:lvl3pPr>
            <a:lvl4pPr marL="1600200" indent="-228600" defTabSz="762000">
              <a:lnSpc>
                <a:spcPct val="90000"/>
              </a:lnSpc>
              <a:defRPr sz="2000">
                <a:solidFill>
                  <a:schemeClr val="tx1"/>
                </a:solidFill>
                <a:latin typeface="Arial" panose="020B0604020202020204" pitchFamily="34" charset="0"/>
              </a:defRPr>
            </a:lvl4pPr>
            <a:lvl5pPr marL="2057400" indent="-228600" defTabSz="762000">
              <a:lnSpc>
                <a:spcPct val="90000"/>
              </a:lnSpc>
              <a:defRPr sz="2000">
                <a:solidFill>
                  <a:schemeClr val="tx1"/>
                </a:solidFill>
                <a:latin typeface="Arial" panose="020B0604020202020204" pitchFamily="34" charset="0"/>
              </a:defRPr>
            </a:lvl5pPr>
            <a:lvl6pPr marL="25146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pPr algn="ctr">
              <a:spcBef>
                <a:spcPct val="35000"/>
              </a:spcBef>
            </a:pPr>
            <a:r>
              <a:rPr lang="en-US" altLang="en-US" sz="900" b="1" dirty="0">
                <a:cs typeface="Times New Roman" panose="02020603050405020304" pitchFamily="18" charset="0"/>
              </a:rPr>
              <a:t>Intellectual Property Rights</a:t>
            </a:r>
          </a:p>
          <a:p>
            <a:pPr>
              <a:spcBef>
                <a:spcPct val="35000"/>
              </a:spcBef>
            </a:pPr>
            <a:r>
              <a:rPr lang="en-US" altLang="en-US" sz="900" dirty="0">
                <a:cs typeface="Times New Roman" panose="02020603050405020304" pitchFamily="18" charset="0"/>
              </a:rPr>
              <a:t>Members and their Affiliates (collectively, "Members") agree to use their reasonable </a:t>
            </a:r>
            <a:r>
              <a:rPr lang="en-US" altLang="en-US" sz="900" dirty="0" err="1">
                <a:cs typeface="Times New Roman" panose="02020603050405020304" pitchFamily="18" charset="0"/>
              </a:rPr>
              <a:t>endeavours</a:t>
            </a:r>
            <a:r>
              <a:rPr lang="en-US" altLang="en-US" sz="900">
                <a:cs typeface="Times New Roman" panose="02020603050405020304" pitchFamily="18" charset="0"/>
              </a:rPr>
              <a:t>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a:t>Features can be classified into </a:t>
            </a:r>
          </a:p>
          <a:p>
            <a:pPr marL="682625" lvl="1" indent="-457200">
              <a:buFont typeface="+mj-lt"/>
              <a:buAutoNum type="arabicPeriod"/>
            </a:pPr>
            <a:r>
              <a:rPr lang="en-US" dirty="0"/>
              <a:t>Bugs </a:t>
            </a:r>
          </a:p>
          <a:p>
            <a:pPr lvl="2"/>
            <a:r>
              <a:rPr lang="en-US" dirty="0"/>
              <a:t>Need to get into new maintenance release v1.0.x</a:t>
            </a:r>
          </a:p>
          <a:p>
            <a:pPr marL="682625" lvl="1" indent="-457200">
              <a:buFont typeface="+mj-lt"/>
              <a:buAutoNum type="arabicPeriod"/>
            </a:pPr>
            <a:r>
              <a:rPr lang="en-US" dirty="0"/>
              <a:t>New functions without external dependencies</a:t>
            </a:r>
          </a:p>
          <a:p>
            <a:pPr lvl="2"/>
            <a:r>
              <a:rPr lang="en-US" dirty="0"/>
              <a:t>Need to get into new release v1.1</a:t>
            </a:r>
          </a:p>
          <a:p>
            <a:pPr marL="682625" lvl="1" indent="-457200">
              <a:buFont typeface="+mj-lt"/>
              <a:buAutoNum type="arabicPeriod"/>
            </a:pPr>
            <a:r>
              <a:rPr lang="en-US" dirty="0"/>
              <a:t>New functions with external dependencies</a:t>
            </a:r>
          </a:p>
          <a:p>
            <a:pPr lvl="2"/>
            <a:r>
              <a:rPr lang="en-US" dirty="0"/>
              <a:t>Need to wait for outside influences to get ready and become stable</a:t>
            </a:r>
          </a:p>
          <a:p>
            <a:pPr lvl="2"/>
            <a:r>
              <a:rPr lang="en-US" dirty="0"/>
              <a:t>Some of these are really large features</a:t>
            </a:r>
          </a:p>
          <a:p>
            <a:pPr marL="682625" lvl="1" indent="-457200">
              <a:buFont typeface="+mj-lt"/>
              <a:buAutoNum type="arabicPeriod"/>
            </a:pPr>
            <a:r>
              <a:rPr lang="en-US" dirty="0"/>
              <a:t>Items 2 and 3 can be large LwM2M features</a:t>
            </a:r>
          </a:p>
          <a:p>
            <a:pPr marL="682625" lvl="1" indent="-457200">
              <a:buFont typeface="+mj-lt"/>
              <a:buAutoNum type="arabicPeriod"/>
            </a:pPr>
            <a:r>
              <a:rPr lang="en-US" dirty="0"/>
              <a:t>Standalone enablers with least or no impact on core LwM2M TS</a:t>
            </a:r>
          </a:p>
        </p:txBody>
      </p:sp>
      <p:sp>
        <p:nvSpPr>
          <p:cNvPr id="2" name="Title 1"/>
          <p:cNvSpPr>
            <a:spLocks noGrp="1"/>
          </p:cNvSpPr>
          <p:nvPr>
            <p:ph type="title" idx="4294967295"/>
          </p:nvPr>
        </p:nvSpPr>
        <p:spPr>
          <a:xfrm>
            <a:off x="0" y="233363"/>
            <a:ext cx="8748713" cy="703262"/>
          </a:xfrm>
        </p:spPr>
        <p:txBody>
          <a:bodyPr/>
          <a:lstStyle/>
          <a:p>
            <a:r>
              <a:rPr lang="en-US" dirty="0"/>
              <a:t>LwM2M features/function pipeline</a:t>
            </a:r>
          </a:p>
        </p:txBody>
      </p:sp>
    </p:spTree>
    <p:extLst>
      <p:ext uri="{BB962C8B-B14F-4D97-AF65-F5344CB8AC3E}">
        <p14:creationId xmlns:p14="http://schemas.microsoft.com/office/powerpoint/2010/main" val="373329786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a:t>Bugs are straight forward in terms of addition to specification, it needs to be added</a:t>
            </a:r>
          </a:p>
          <a:p>
            <a:pPr lvl="1"/>
            <a:r>
              <a:rPr lang="en-US" dirty="0"/>
              <a:t>What needs to be understood and decided is on process </a:t>
            </a:r>
          </a:p>
          <a:p>
            <a:pPr lvl="1"/>
            <a:r>
              <a:rPr lang="en-US" dirty="0"/>
              <a:t>Bug types are not new features and correct an issue </a:t>
            </a:r>
          </a:p>
          <a:p>
            <a:pPr lvl="1"/>
            <a:r>
              <a:rPr lang="en-US" dirty="0"/>
              <a:t>Bug would not/should not create backward compatibility problems  </a:t>
            </a:r>
          </a:p>
          <a:p>
            <a:r>
              <a:rPr lang="en-US" dirty="0"/>
              <a:t>New functions without external dependencies</a:t>
            </a:r>
          </a:p>
          <a:p>
            <a:pPr lvl="1"/>
            <a:r>
              <a:rPr lang="en-US" dirty="0"/>
              <a:t>These are functionalities which do not have external dependencies known as of today or functions which are trying to adapt a better methods/standards from elsewhere </a:t>
            </a:r>
          </a:p>
          <a:p>
            <a:pPr lvl="1"/>
            <a:r>
              <a:rPr lang="en-US" dirty="0" err="1"/>
              <a:t>CoAP</a:t>
            </a:r>
            <a:r>
              <a:rPr lang="en-US" dirty="0"/>
              <a:t> over TCP (RFC)</a:t>
            </a:r>
          </a:p>
          <a:p>
            <a:pPr lvl="1"/>
            <a:r>
              <a:rPr lang="en-US" dirty="0"/>
              <a:t>Patch (RFC)</a:t>
            </a:r>
          </a:p>
          <a:p>
            <a:pPr lvl="1"/>
            <a:r>
              <a:rPr lang="en-US" dirty="0"/>
              <a:t>Extending LwM2Mcommands into resource/resource instance of the URI </a:t>
            </a:r>
          </a:p>
        </p:txBody>
      </p:sp>
      <p:sp>
        <p:nvSpPr>
          <p:cNvPr id="2" name="Title 1"/>
          <p:cNvSpPr>
            <a:spLocks noGrp="1"/>
          </p:cNvSpPr>
          <p:nvPr>
            <p:ph type="title" idx="4294967295"/>
          </p:nvPr>
        </p:nvSpPr>
        <p:spPr>
          <a:xfrm>
            <a:off x="0" y="233363"/>
            <a:ext cx="8748713" cy="703262"/>
          </a:xfrm>
        </p:spPr>
        <p:txBody>
          <a:bodyPr/>
          <a:lstStyle/>
          <a:p>
            <a:r>
              <a:rPr lang="en-US" dirty="0"/>
              <a:t>LwM2M features/functions pipeline – Cond..</a:t>
            </a:r>
          </a:p>
        </p:txBody>
      </p:sp>
    </p:spTree>
    <p:extLst>
      <p:ext uri="{BB962C8B-B14F-4D97-AF65-F5344CB8AC3E}">
        <p14:creationId xmlns:p14="http://schemas.microsoft.com/office/powerpoint/2010/main" val="381637158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a:t>New functions with external dependencies</a:t>
            </a:r>
          </a:p>
          <a:p>
            <a:pPr lvl="1"/>
            <a:r>
              <a:rPr lang="en-US" dirty="0"/>
              <a:t>3GPP </a:t>
            </a:r>
            <a:r>
              <a:rPr lang="en-US" dirty="0" err="1"/>
              <a:t>CIoT</a:t>
            </a:r>
            <a:r>
              <a:rPr lang="en-US" dirty="0"/>
              <a:t> support in LwM2M</a:t>
            </a:r>
          </a:p>
          <a:p>
            <a:pPr lvl="1"/>
            <a:r>
              <a:rPr lang="en-US" dirty="0"/>
              <a:t>SE/</a:t>
            </a:r>
            <a:r>
              <a:rPr lang="en-US" dirty="0" err="1"/>
              <a:t>eUICC</a:t>
            </a:r>
            <a:r>
              <a:rPr lang="en-US" dirty="0"/>
              <a:t> support in LwM2M</a:t>
            </a:r>
          </a:p>
          <a:p>
            <a:r>
              <a:rPr lang="en-US" dirty="0"/>
              <a:t>Large LwM2M features which would be quite intensive in terms of TS updates and new needed sections</a:t>
            </a:r>
          </a:p>
          <a:p>
            <a:pPr lvl="1"/>
            <a:r>
              <a:rPr lang="en-US" dirty="0"/>
              <a:t>Multi-Tenancy in LwM2M</a:t>
            </a:r>
          </a:p>
          <a:p>
            <a:pPr lvl="1"/>
            <a:r>
              <a:rPr lang="en-US" dirty="0"/>
              <a:t>CBOR support in LwM2M</a:t>
            </a:r>
          </a:p>
          <a:p>
            <a:r>
              <a:rPr lang="en-US" dirty="0"/>
              <a:t>Standalone enablers with least or no impact on core LwM2M TS</a:t>
            </a:r>
          </a:p>
          <a:p>
            <a:pPr lvl="1"/>
            <a:r>
              <a:rPr lang="en-US" dirty="0"/>
              <a:t>LwM2M legacy GW</a:t>
            </a:r>
          </a:p>
          <a:p>
            <a:pPr lvl="1"/>
            <a:endParaRPr lang="en-US" dirty="0"/>
          </a:p>
          <a:p>
            <a:pPr lvl="1"/>
            <a:endParaRPr lang="en-US" dirty="0"/>
          </a:p>
          <a:p>
            <a:pPr lvl="1"/>
            <a:endParaRPr lang="en-US" dirty="0"/>
          </a:p>
          <a:p>
            <a:pPr lvl="1"/>
            <a:endParaRPr lang="en-US" dirty="0"/>
          </a:p>
        </p:txBody>
      </p:sp>
      <p:sp>
        <p:nvSpPr>
          <p:cNvPr id="2" name="Title 1"/>
          <p:cNvSpPr>
            <a:spLocks noGrp="1"/>
          </p:cNvSpPr>
          <p:nvPr>
            <p:ph type="title" idx="4294967295"/>
          </p:nvPr>
        </p:nvSpPr>
        <p:spPr>
          <a:xfrm>
            <a:off x="0" y="233363"/>
            <a:ext cx="8748713" cy="703262"/>
          </a:xfrm>
        </p:spPr>
        <p:txBody>
          <a:bodyPr/>
          <a:lstStyle/>
          <a:p>
            <a:r>
              <a:rPr lang="en-US" dirty="0"/>
              <a:t>LwM2M features/functions pipeline – Cond..</a:t>
            </a:r>
          </a:p>
        </p:txBody>
      </p:sp>
    </p:spTree>
    <p:extLst>
      <p:ext uri="{BB962C8B-B14F-4D97-AF65-F5344CB8AC3E}">
        <p14:creationId xmlns:p14="http://schemas.microsoft.com/office/powerpoint/2010/main" val="250682795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LwM2M evaluation roadmap - process</a:t>
            </a:r>
          </a:p>
        </p:txBody>
      </p:sp>
      <p:graphicFrame>
        <p:nvGraphicFramePr>
          <p:cNvPr id="4" name="Table 3"/>
          <p:cNvGraphicFramePr>
            <a:graphicFrameLocks noGrp="1"/>
          </p:cNvGraphicFramePr>
          <p:nvPr/>
        </p:nvGraphicFramePr>
        <p:xfrm>
          <a:off x="871539" y="1149350"/>
          <a:ext cx="7696200" cy="3850640"/>
        </p:xfrm>
        <a:graphic>
          <a:graphicData uri="http://schemas.openxmlformats.org/drawingml/2006/table">
            <a:tbl>
              <a:tblPr firstRow="1" bandRow="1">
                <a:tableStyleId>{5C22544A-7EE6-4342-B048-85BDC9FD1C3A}</a:tableStyleId>
              </a:tblPr>
              <a:tblGrid>
                <a:gridCol w="1676398">
                  <a:extLst>
                    <a:ext uri="{9D8B030D-6E8A-4147-A177-3AD203B41FA5}">
                      <a16:colId xmlns:a16="http://schemas.microsoft.com/office/drawing/2014/main" val="3780647409"/>
                    </a:ext>
                  </a:extLst>
                </a:gridCol>
                <a:gridCol w="1402082">
                  <a:extLst>
                    <a:ext uri="{9D8B030D-6E8A-4147-A177-3AD203B41FA5}">
                      <a16:colId xmlns:a16="http://schemas.microsoft.com/office/drawing/2014/main" val="1660773430"/>
                    </a:ext>
                  </a:extLst>
                </a:gridCol>
                <a:gridCol w="1539240">
                  <a:extLst>
                    <a:ext uri="{9D8B030D-6E8A-4147-A177-3AD203B41FA5}">
                      <a16:colId xmlns:a16="http://schemas.microsoft.com/office/drawing/2014/main" val="1381522368"/>
                    </a:ext>
                  </a:extLst>
                </a:gridCol>
                <a:gridCol w="1539240">
                  <a:extLst>
                    <a:ext uri="{9D8B030D-6E8A-4147-A177-3AD203B41FA5}">
                      <a16:colId xmlns:a16="http://schemas.microsoft.com/office/drawing/2014/main" val="1249321177"/>
                    </a:ext>
                  </a:extLst>
                </a:gridCol>
                <a:gridCol w="1539240">
                  <a:extLst>
                    <a:ext uri="{9D8B030D-6E8A-4147-A177-3AD203B41FA5}">
                      <a16:colId xmlns:a16="http://schemas.microsoft.com/office/drawing/2014/main" val="31615237"/>
                    </a:ext>
                  </a:extLst>
                </a:gridCol>
              </a:tblGrid>
              <a:tr h="370840">
                <a:tc>
                  <a:txBody>
                    <a:bodyPr/>
                    <a:lstStyle/>
                    <a:p>
                      <a:r>
                        <a:rPr lang="en-US" dirty="0"/>
                        <a:t>Feature</a:t>
                      </a:r>
                      <a:r>
                        <a:rPr lang="en-US" baseline="0" dirty="0"/>
                        <a:t> Type</a:t>
                      </a:r>
                      <a:endParaRPr lang="en-US" dirty="0"/>
                    </a:p>
                  </a:txBody>
                  <a:tcPr/>
                </a:tc>
                <a:tc>
                  <a:txBody>
                    <a:bodyPr/>
                    <a:lstStyle/>
                    <a:p>
                      <a:r>
                        <a:rPr lang="en-US" dirty="0"/>
                        <a:t>Old Process</a:t>
                      </a:r>
                    </a:p>
                  </a:txBody>
                  <a:tcPr/>
                </a:tc>
                <a:tc>
                  <a:txBody>
                    <a:bodyPr/>
                    <a:lstStyle/>
                    <a:p>
                      <a:r>
                        <a:rPr lang="en-US" dirty="0"/>
                        <a:t>Partial GitHub</a:t>
                      </a:r>
                    </a:p>
                  </a:txBody>
                  <a:tcPr/>
                </a:tc>
                <a:tc>
                  <a:txBody>
                    <a:bodyPr/>
                    <a:lstStyle/>
                    <a:p>
                      <a:r>
                        <a:rPr lang="en-US" dirty="0" err="1"/>
                        <a:t>GitHub+Old</a:t>
                      </a:r>
                      <a:r>
                        <a:rPr lang="en-US" dirty="0"/>
                        <a:t> Process</a:t>
                      </a:r>
                    </a:p>
                  </a:txBody>
                  <a:tcPr/>
                </a:tc>
                <a:tc>
                  <a:txBody>
                    <a:bodyPr/>
                    <a:lstStyle/>
                    <a:p>
                      <a:r>
                        <a:rPr lang="en-US" dirty="0"/>
                        <a:t>Full GitHub</a:t>
                      </a:r>
                    </a:p>
                  </a:txBody>
                  <a:tcPr/>
                </a:tc>
                <a:extLst>
                  <a:ext uri="{0D108BD9-81ED-4DB2-BD59-A6C34878D82A}">
                    <a16:rowId xmlns:a16="http://schemas.microsoft.com/office/drawing/2014/main" val="3461583077"/>
                  </a:ext>
                </a:extLst>
              </a:tr>
              <a:tr h="370840">
                <a:tc>
                  <a:txBody>
                    <a:bodyPr/>
                    <a:lstStyle/>
                    <a:p>
                      <a:r>
                        <a:rPr lang="en-US" dirty="0"/>
                        <a:t>Bug</a:t>
                      </a:r>
                    </a:p>
                  </a:txBody>
                  <a:tcPr/>
                </a:tc>
                <a:tc>
                  <a:txBody>
                    <a:bodyPr/>
                    <a:lstStyle/>
                    <a:p>
                      <a:r>
                        <a:rPr lang="en-US" dirty="0"/>
                        <a:t>Yes</a:t>
                      </a:r>
                    </a:p>
                  </a:txBody>
                  <a:tcPr/>
                </a:tc>
                <a:tc>
                  <a:txBody>
                    <a:bodyPr/>
                    <a:lstStyle/>
                    <a:p>
                      <a:r>
                        <a:rPr lang="en-US" dirty="0"/>
                        <a:t>No</a:t>
                      </a:r>
                    </a:p>
                  </a:txBody>
                  <a:tcPr/>
                </a:tc>
                <a:tc>
                  <a:txBody>
                    <a:bodyPr/>
                    <a:lstStyle/>
                    <a:p>
                      <a:r>
                        <a:rPr lang="en-US" dirty="0"/>
                        <a:t>No</a:t>
                      </a:r>
                    </a:p>
                  </a:txBody>
                  <a:tcPr/>
                </a:tc>
                <a:tc>
                  <a:txBody>
                    <a:bodyPr/>
                    <a:lstStyle/>
                    <a:p>
                      <a:r>
                        <a:rPr lang="en-US" dirty="0"/>
                        <a:t>Yes</a:t>
                      </a:r>
                    </a:p>
                  </a:txBody>
                  <a:tcPr/>
                </a:tc>
                <a:extLst>
                  <a:ext uri="{0D108BD9-81ED-4DB2-BD59-A6C34878D82A}">
                    <a16:rowId xmlns:a16="http://schemas.microsoft.com/office/drawing/2014/main" val="3734846586"/>
                  </a:ext>
                </a:extLst>
              </a:tr>
              <a:tr h="370840">
                <a:tc>
                  <a:txBody>
                    <a:bodyPr/>
                    <a:lstStyle/>
                    <a:p>
                      <a:r>
                        <a:rPr lang="en-US" dirty="0"/>
                        <a:t>New Functions without external dependencies</a:t>
                      </a:r>
                    </a:p>
                  </a:txBody>
                  <a:tcPr/>
                </a:tc>
                <a:tc>
                  <a:txBody>
                    <a:bodyPr/>
                    <a:lstStyle/>
                    <a:p>
                      <a:r>
                        <a:rPr lang="en-US" dirty="0"/>
                        <a:t>Yes</a:t>
                      </a:r>
                    </a:p>
                  </a:txBody>
                  <a:tcPr/>
                </a:tc>
                <a:tc>
                  <a:txBody>
                    <a:bodyPr/>
                    <a:lstStyle/>
                    <a:p>
                      <a:r>
                        <a:rPr lang="en-US" dirty="0"/>
                        <a:t>No</a:t>
                      </a:r>
                    </a:p>
                  </a:txBody>
                  <a:tcPr/>
                </a:tc>
                <a:tc>
                  <a:txBody>
                    <a:bodyPr/>
                    <a:lstStyle/>
                    <a:p>
                      <a:r>
                        <a:rPr lang="en-US" dirty="0"/>
                        <a:t>Yes</a:t>
                      </a:r>
                    </a:p>
                  </a:txBody>
                  <a:tcPr/>
                </a:tc>
                <a:tc>
                  <a:txBody>
                    <a:bodyPr/>
                    <a:lstStyle/>
                    <a:p>
                      <a:r>
                        <a:rPr lang="en-US" dirty="0"/>
                        <a:t>Yes</a:t>
                      </a:r>
                    </a:p>
                  </a:txBody>
                  <a:tcPr/>
                </a:tc>
                <a:extLst>
                  <a:ext uri="{0D108BD9-81ED-4DB2-BD59-A6C34878D82A}">
                    <a16:rowId xmlns:a16="http://schemas.microsoft.com/office/drawing/2014/main" val="1422312171"/>
                  </a:ext>
                </a:extLst>
              </a:tr>
              <a:tr h="370840">
                <a:tc>
                  <a:txBody>
                    <a:bodyPr/>
                    <a:lstStyle/>
                    <a:p>
                      <a:r>
                        <a:rPr lang="en-US" dirty="0"/>
                        <a:t>New Functions with external</a:t>
                      </a:r>
                      <a:r>
                        <a:rPr lang="en-US" baseline="0" dirty="0"/>
                        <a:t> dependencies</a:t>
                      </a:r>
                      <a:endParaRPr lang="en-US" dirty="0"/>
                    </a:p>
                  </a:txBody>
                  <a:tcPr/>
                </a:tc>
                <a:tc>
                  <a:txBody>
                    <a:bodyPr/>
                    <a:lstStyle/>
                    <a:p>
                      <a:r>
                        <a:rPr lang="en-US" dirty="0"/>
                        <a:t>No</a:t>
                      </a:r>
                    </a:p>
                  </a:txBody>
                  <a:tcPr/>
                </a:tc>
                <a:tc>
                  <a:txBody>
                    <a:bodyPr/>
                    <a:lstStyle/>
                    <a:p>
                      <a:r>
                        <a:rPr lang="en-US" dirty="0"/>
                        <a:t>No</a:t>
                      </a:r>
                    </a:p>
                  </a:txBody>
                  <a:tcPr/>
                </a:tc>
                <a:tc>
                  <a:txBody>
                    <a:bodyPr/>
                    <a:lstStyle/>
                    <a:p>
                      <a:r>
                        <a:rPr lang="en-US" dirty="0"/>
                        <a:t>Yes</a:t>
                      </a:r>
                    </a:p>
                  </a:txBody>
                  <a:tcPr/>
                </a:tc>
                <a:tc>
                  <a:txBody>
                    <a:bodyPr/>
                    <a:lstStyle/>
                    <a:p>
                      <a:r>
                        <a:rPr lang="en-US" dirty="0"/>
                        <a:t>Yes</a:t>
                      </a:r>
                    </a:p>
                  </a:txBody>
                  <a:tcPr/>
                </a:tc>
                <a:extLst>
                  <a:ext uri="{0D108BD9-81ED-4DB2-BD59-A6C34878D82A}">
                    <a16:rowId xmlns:a16="http://schemas.microsoft.com/office/drawing/2014/main" val="2102926441"/>
                  </a:ext>
                </a:extLst>
              </a:tr>
              <a:tr h="370840">
                <a:tc>
                  <a:txBody>
                    <a:bodyPr/>
                    <a:lstStyle/>
                    <a:p>
                      <a:r>
                        <a:rPr lang="en-US" dirty="0"/>
                        <a:t>Large features</a:t>
                      </a:r>
                    </a:p>
                  </a:txBody>
                  <a:tcPr/>
                </a:tc>
                <a:tc>
                  <a:txBody>
                    <a:bodyPr/>
                    <a:lstStyle/>
                    <a:p>
                      <a:r>
                        <a:rPr lang="en-US" dirty="0"/>
                        <a:t>No</a:t>
                      </a:r>
                    </a:p>
                  </a:txBody>
                  <a:tcPr/>
                </a:tc>
                <a:tc>
                  <a:txBody>
                    <a:bodyPr/>
                    <a:lstStyle/>
                    <a:p>
                      <a:r>
                        <a:rPr lang="en-US" dirty="0"/>
                        <a:t>No</a:t>
                      </a:r>
                    </a:p>
                  </a:txBody>
                  <a:tcPr/>
                </a:tc>
                <a:tc>
                  <a:txBody>
                    <a:bodyPr/>
                    <a:lstStyle/>
                    <a:p>
                      <a:r>
                        <a:rPr lang="en-US" dirty="0"/>
                        <a:t>No</a:t>
                      </a:r>
                    </a:p>
                  </a:txBody>
                  <a:tcPr/>
                </a:tc>
                <a:tc>
                  <a:txBody>
                    <a:bodyPr/>
                    <a:lstStyle/>
                    <a:p>
                      <a:r>
                        <a:rPr lang="en-US" dirty="0"/>
                        <a:t>Yes</a:t>
                      </a:r>
                    </a:p>
                  </a:txBody>
                  <a:tcPr/>
                </a:tc>
                <a:extLst>
                  <a:ext uri="{0D108BD9-81ED-4DB2-BD59-A6C34878D82A}">
                    <a16:rowId xmlns:a16="http://schemas.microsoft.com/office/drawing/2014/main" val="1073294292"/>
                  </a:ext>
                </a:extLst>
              </a:tr>
              <a:tr h="370840">
                <a:tc>
                  <a:txBody>
                    <a:bodyPr/>
                    <a:lstStyle/>
                    <a:p>
                      <a:r>
                        <a:rPr lang="en-US" dirty="0"/>
                        <a:t>Standalone features</a:t>
                      </a:r>
                    </a:p>
                  </a:txBody>
                  <a:tcPr/>
                </a:tc>
                <a:tc>
                  <a:txBody>
                    <a:bodyPr/>
                    <a:lstStyle/>
                    <a:p>
                      <a:r>
                        <a:rPr lang="en-US" dirty="0"/>
                        <a:t>No</a:t>
                      </a:r>
                    </a:p>
                  </a:txBody>
                  <a:tcPr/>
                </a:tc>
                <a:tc>
                  <a:txBody>
                    <a:bodyPr/>
                    <a:lstStyle/>
                    <a:p>
                      <a:r>
                        <a:rPr lang="en-US" dirty="0"/>
                        <a:t>No</a:t>
                      </a:r>
                    </a:p>
                  </a:txBody>
                  <a:tcPr/>
                </a:tc>
                <a:tc>
                  <a:txBody>
                    <a:bodyPr/>
                    <a:lstStyle/>
                    <a:p>
                      <a:r>
                        <a:rPr lang="en-US" dirty="0"/>
                        <a:t>No</a:t>
                      </a:r>
                    </a:p>
                  </a:txBody>
                  <a:tcPr/>
                </a:tc>
                <a:tc>
                  <a:txBody>
                    <a:bodyPr/>
                    <a:lstStyle/>
                    <a:p>
                      <a:r>
                        <a:rPr lang="en-US" dirty="0"/>
                        <a:t>Yes</a:t>
                      </a:r>
                    </a:p>
                  </a:txBody>
                  <a:tcPr/>
                </a:tc>
                <a:extLst>
                  <a:ext uri="{0D108BD9-81ED-4DB2-BD59-A6C34878D82A}">
                    <a16:rowId xmlns:a16="http://schemas.microsoft.com/office/drawing/2014/main" val="1976048792"/>
                  </a:ext>
                </a:extLst>
              </a:tr>
            </a:tbl>
          </a:graphicData>
        </a:graphic>
      </p:graphicFrame>
    </p:spTree>
    <p:extLst>
      <p:ext uri="{BB962C8B-B14F-4D97-AF65-F5344CB8AC3E}">
        <p14:creationId xmlns:p14="http://schemas.microsoft.com/office/powerpoint/2010/main" val="90591689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LwM2M evaluation roadmap - contribution</a:t>
            </a:r>
          </a:p>
        </p:txBody>
      </p:sp>
      <p:graphicFrame>
        <p:nvGraphicFramePr>
          <p:cNvPr id="4" name="Table 3"/>
          <p:cNvGraphicFramePr>
            <a:graphicFrameLocks noGrp="1"/>
          </p:cNvGraphicFramePr>
          <p:nvPr>
            <p:extLst>
              <p:ext uri="{D42A27DB-BD31-4B8C-83A1-F6EECF244321}">
                <p14:modId xmlns:p14="http://schemas.microsoft.com/office/powerpoint/2010/main" val="877463572"/>
              </p:ext>
            </p:extLst>
          </p:nvPr>
        </p:nvGraphicFramePr>
        <p:xfrm>
          <a:off x="871539" y="1149350"/>
          <a:ext cx="7696200" cy="4673600"/>
        </p:xfrm>
        <a:graphic>
          <a:graphicData uri="http://schemas.openxmlformats.org/drawingml/2006/table">
            <a:tbl>
              <a:tblPr firstRow="1" bandRow="1">
                <a:tableStyleId>{5C22544A-7EE6-4342-B048-85BDC9FD1C3A}</a:tableStyleId>
              </a:tblPr>
              <a:tblGrid>
                <a:gridCol w="1676398">
                  <a:extLst>
                    <a:ext uri="{9D8B030D-6E8A-4147-A177-3AD203B41FA5}">
                      <a16:colId xmlns:a16="http://schemas.microsoft.com/office/drawing/2014/main" val="3780647409"/>
                    </a:ext>
                  </a:extLst>
                </a:gridCol>
                <a:gridCol w="1402082">
                  <a:extLst>
                    <a:ext uri="{9D8B030D-6E8A-4147-A177-3AD203B41FA5}">
                      <a16:colId xmlns:a16="http://schemas.microsoft.com/office/drawing/2014/main" val="1660773430"/>
                    </a:ext>
                  </a:extLst>
                </a:gridCol>
                <a:gridCol w="1539240">
                  <a:extLst>
                    <a:ext uri="{9D8B030D-6E8A-4147-A177-3AD203B41FA5}">
                      <a16:colId xmlns:a16="http://schemas.microsoft.com/office/drawing/2014/main" val="1381522368"/>
                    </a:ext>
                  </a:extLst>
                </a:gridCol>
                <a:gridCol w="1539240">
                  <a:extLst>
                    <a:ext uri="{9D8B030D-6E8A-4147-A177-3AD203B41FA5}">
                      <a16:colId xmlns:a16="http://schemas.microsoft.com/office/drawing/2014/main" val="1249321177"/>
                    </a:ext>
                  </a:extLst>
                </a:gridCol>
                <a:gridCol w="1539240">
                  <a:extLst>
                    <a:ext uri="{9D8B030D-6E8A-4147-A177-3AD203B41FA5}">
                      <a16:colId xmlns:a16="http://schemas.microsoft.com/office/drawing/2014/main" val="31615237"/>
                    </a:ext>
                  </a:extLst>
                </a:gridCol>
              </a:tblGrid>
              <a:tr h="370840">
                <a:tc>
                  <a:txBody>
                    <a:bodyPr/>
                    <a:lstStyle/>
                    <a:p>
                      <a:r>
                        <a:rPr lang="en-US" dirty="0"/>
                        <a:t>Feature</a:t>
                      </a:r>
                      <a:r>
                        <a:rPr lang="en-US" baseline="0" dirty="0"/>
                        <a:t> Type</a:t>
                      </a:r>
                      <a:endParaRPr lang="en-US" dirty="0"/>
                    </a:p>
                  </a:txBody>
                  <a:tcPr/>
                </a:tc>
                <a:tc>
                  <a:txBody>
                    <a:bodyPr/>
                    <a:lstStyle/>
                    <a:p>
                      <a:r>
                        <a:rPr lang="en-US" dirty="0"/>
                        <a:t>Old Process</a:t>
                      </a:r>
                    </a:p>
                  </a:txBody>
                  <a:tcPr/>
                </a:tc>
                <a:tc>
                  <a:txBody>
                    <a:bodyPr/>
                    <a:lstStyle/>
                    <a:p>
                      <a:r>
                        <a:rPr lang="en-US" dirty="0"/>
                        <a:t>Partial GitHub</a:t>
                      </a:r>
                    </a:p>
                  </a:txBody>
                  <a:tcPr/>
                </a:tc>
                <a:tc>
                  <a:txBody>
                    <a:bodyPr/>
                    <a:lstStyle/>
                    <a:p>
                      <a:r>
                        <a:rPr lang="en-US" dirty="0" err="1"/>
                        <a:t>GitHub+Old</a:t>
                      </a:r>
                      <a:r>
                        <a:rPr lang="en-US" dirty="0"/>
                        <a:t> Process</a:t>
                      </a:r>
                    </a:p>
                  </a:txBody>
                  <a:tcPr/>
                </a:tc>
                <a:tc>
                  <a:txBody>
                    <a:bodyPr/>
                    <a:lstStyle/>
                    <a:p>
                      <a:r>
                        <a:rPr lang="en-US" dirty="0"/>
                        <a:t>Full GitHub</a:t>
                      </a:r>
                    </a:p>
                  </a:txBody>
                  <a:tcPr/>
                </a:tc>
                <a:extLst>
                  <a:ext uri="{0D108BD9-81ED-4DB2-BD59-A6C34878D82A}">
                    <a16:rowId xmlns:a16="http://schemas.microsoft.com/office/drawing/2014/main" val="3461583077"/>
                  </a:ext>
                </a:extLst>
              </a:tr>
              <a:tr h="370840">
                <a:tc>
                  <a:txBody>
                    <a:bodyPr/>
                    <a:lstStyle/>
                    <a:p>
                      <a:r>
                        <a:rPr lang="en-US" dirty="0"/>
                        <a:t>Bug</a:t>
                      </a:r>
                    </a:p>
                  </a:txBody>
                  <a:tcPr/>
                </a:tc>
                <a:tc gridSpan="4">
                  <a:txBody>
                    <a:bodyPr/>
                    <a:lstStyle/>
                    <a:p>
                      <a:endParaRPr lang="en-US" dirty="0"/>
                    </a:p>
                  </a:txBody>
                  <a:tcPr>
                    <a:solidFill>
                      <a:schemeClr val="accent2"/>
                    </a:solidFill>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extLst>
                  <a:ext uri="{0D108BD9-81ED-4DB2-BD59-A6C34878D82A}">
                    <a16:rowId xmlns:a16="http://schemas.microsoft.com/office/drawing/2014/main" val="3734846586"/>
                  </a:ext>
                </a:extLst>
              </a:tr>
              <a:tr h="370840">
                <a:tc>
                  <a:txBody>
                    <a:bodyPr/>
                    <a:lstStyle/>
                    <a:p>
                      <a:r>
                        <a:rPr lang="en-US" dirty="0"/>
                        <a:t>New Functions without external dependencies</a:t>
                      </a:r>
                    </a:p>
                  </a:txBody>
                  <a:tcPr/>
                </a:tc>
                <a:tc>
                  <a:txBody>
                    <a:bodyPr/>
                    <a:lstStyle/>
                    <a:p>
                      <a:r>
                        <a:rPr lang="en-US" dirty="0"/>
                        <a:t>&gt;= 2 persons</a:t>
                      </a:r>
                    </a:p>
                  </a:txBody>
                  <a:tcPr/>
                </a:tc>
                <a:tc>
                  <a:txBody>
                    <a:bodyPr/>
                    <a:lstStyle/>
                    <a:p>
                      <a:r>
                        <a:rPr lang="en-US" dirty="0"/>
                        <a:t>No</a:t>
                      </a:r>
                    </a:p>
                  </a:txBody>
                  <a:tcPr/>
                </a:tc>
                <a:tc>
                  <a:txBody>
                    <a:bodyPr/>
                    <a:lstStyle/>
                    <a:p>
                      <a:r>
                        <a:rPr lang="en-US" dirty="0"/>
                        <a:t>&gt;= 2 persons</a:t>
                      </a:r>
                    </a:p>
                  </a:txBody>
                  <a:tcPr/>
                </a:tc>
                <a:tc>
                  <a:txBody>
                    <a:bodyPr/>
                    <a:lstStyle/>
                    <a:p>
                      <a:r>
                        <a:rPr lang="en-US" dirty="0"/>
                        <a:t>&gt;= 2 persons</a:t>
                      </a:r>
                    </a:p>
                  </a:txBody>
                  <a:tcPr/>
                </a:tc>
                <a:extLst>
                  <a:ext uri="{0D108BD9-81ED-4DB2-BD59-A6C34878D82A}">
                    <a16:rowId xmlns:a16="http://schemas.microsoft.com/office/drawing/2014/main" val="1422312171"/>
                  </a:ext>
                </a:extLst>
              </a:tr>
              <a:tr h="370840">
                <a:tc>
                  <a:txBody>
                    <a:bodyPr/>
                    <a:lstStyle/>
                    <a:p>
                      <a:r>
                        <a:rPr lang="en-US" dirty="0"/>
                        <a:t>New Functions with external</a:t>
                      </a:r>
                      <a:r>
                        <a:rPr lang="en-US" baseline="0" dirty="0"/>
                        <a:t> dependencies</a:t>
                      </a:r>
                      <a:endParaRPr lang="en-US"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&gt;= 2 persons</a:t>
                      </a:r>
                    </a:p>
                    <a:p>
                      <a:r>
                        <a:rPr lang="en-US" dirty="0"/>
                        <a:t>(1 person know</a:t>
                      </a:r>
                      <a:r>
                        <a:rPr lang="en-US" baseline="0" dirty="0"/>
                        <a:t>how of external organization)</a:t>
                      </a:r>
                      <a:endParaRPr lang="en-US" dirty="0"/>
                    </a:p>
                  </a:txBody>
                  <a:tcPr/>
                </a:tc>
                <a:tc>
                  <a:txBody>
                    <a:bodyPr/>
                    <a:lstStyle/>
                    <a:p>
                      <a:r>
                        <a:rPr lang="en-US" dirty="0"/>
                        <a:t>No</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&gt;= 2 persons</a:t>
                      </a:r>
                    </a:p>
                    <a:p>
                      <a:r>
                        <a:rPr lang="en-US" dirty="0"/>
                        <a:t>(1 person know</a:t>
                      </a:r>
                      <a:r>
                        <a:rPr lang="en-US" baseline="0" dirty="0"/>
                        <a:t>how of external organization)</a:t>
                      </a:r>
                      <a:endParaRPr lang="en-US" dirty="0"/>
                    </a:p>
                    <a:p>
                      <a:endParaRPr lang="en-US"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&gt;= 2 persons</a:t>
                      </a:r>
                    </a:p>
                    <a:p>
                      <a:r>
                        <a:rPr lang="en-US" dirty="0"/>
                        <a:t>(1 person know</a:t>
                      </a:r>
                      <a:r>
                        <a:rPr lang="en-US" baseline="0" dirty="0"/>
                        <a:t>how of external organization)</a:t>
                      </a:r>
                      <a:endParaRPr lang="en-US" dirty="0"/>
                    </a:p>
                    <a:p>
                      <a:endParaRPr lang="en-US" dirty="0"/>
                    </a:p>
                  </a:txBody>
                  <a:tcPr/>
                </a:tc>
                <a:extLst>
                  <a:ext uri="{0D108BD9-81ED-4DB2-BD59-A6C34878D82A}">
                    <a16:rowId xmlns:a16="http://schemas.microsoft.com/office/drawing/2014/main" val="2102926441"/>
                  </a:ext>
                </a:extLst>
              </a:tr>
              <a:tr h="370840">
                <a:tc>
                  <a:txBody>
                    <a:bodyPr/>
                    <a:lstStyle/>
                    <a:p>
                      <a:r>
                        <a:rPr lang="en-US" dirty="0"/>
                        <a:t>Large features</a:t>
                      </a:r>
                    </a:p>
                  </a:txBody>
                  <a:tcPr/>
                </a:tc>
                <a:tc>
                  <a:txBody>
                    <a:bodyPr/>
                    <a:lstStyle/>
                    <a:p>
                      <a:r>
                        <a:rPr lang="en-US" dirty="0"/>
                        <a:t>No</a:t>
                      </a:r>
                    </a:p>
                  </a:txBody>
                  <a:tcPr/>
                </a:tc>
                <a:tc>
                  <a:txBody>
                    <a:bodyPr/>
                    <a:lstStyle/>
                    <a:p>
                      <a:r>
                        <a:rPr lang="en-US" dirty="0"/>
                        <a:t>No</a:t>
                      </a:r>
                    </a:p>
                  </a:txBody>
                  <a:tcPr/>
                </a:tc>
                <a:tc>
                  <a:txBody>
                    <a:bodyPr/>
                    <a:lstStyle/>
                    <a:p>
                      <a:r>
                        <a:rPr lang="en-US" dirty="0"/>
                        <a:t>No</a:t>
                      </a:r>
                    </a:p>
                  </a:txBody>
                  <a:tcPr/>
                </a:tc>
                <a:tc>
                  <a:txBody>
                    <a:bodyPr/>
                    <a:lstStyle/>
                    <a:p>
                      <a:r>
                        <a:rPr lang="en-US" dirty="0"/>
                        <a:t>&gt;=3</a:t>
                      </a:r>
                      <a:r>
                        <a:rPr lang="en-US" baseline="0" dirty="0"/>
                        <a:t> persons</a:t>
                      </a:r>
                      <a:endParaRPr lang="en-US" dirty="0"/>
                    </a:p>
                  </a:txBody>
                  <a:tcPr/>
                </a:tc>
                <a:extLst>
                  <a:ext uri="{0D108BD9-81ED-4DB2-BD59-A6C34878D82A}">
                    <a16:rowId xmlns:a16="http://schemas.microsoft.com/office/drawing/2014/main" val="1073294292"/>
                  </a:ext>
                </a:extLst>
              </a:tr>
              <a:tr h="370840">
                <a:tc>
                  <a:txBody>
                    <a:bodyPr/>
                    <a:lstStyle/>
                    <a:p>
                      <a:r>
                        <a:rPr lang="en-US" dirty="0"/>
                        <a:t>Standalone features</a:t>
                      </a:r>
                    </a:p>
                  </a:txBody>
                  <a:tcPr/>
                </a:tc>
                <a:tc>
                  <a:txBody>
                    <a:bodyPr/>
                    <a:lstStyle/>
                    <a:p>
                      <a:r>
                        <a:rPr lang="en-US" dirty="0"/>
                        <a:t>No</a:t>
                      </a:r>
                    </a:p>
                  </a:txBody>
                  <a:tcPr/>
                </a:tc>
                <a:tc>
                  <a:txBody>
                    <a:bodyPr/>
                    <a:lstStyle/>
                    <a:p>
                      <a:r>
                        <a:rPr lang="en-US" dirty="0"/>
                        <a:t>No</a:t>
                      </a:r>
                    </a:p>
                  </a:txBody>
                  <a:tcPr/>
                </a:tc>
                <a:tc>
                  <a:txBody>
                    <a:bodyPr/>
                    <a:lstStyle/>
                    <a:p>
                      <a:r>
                        <a:rPr lang="en-US" dirty="0"/>
                        <a:t>No</a:t>
                      </a:r>
                    </a:p>
                  </a:txBody>
                  <a:tcPr/>
                </a:tc>
                <a:tc>
                  <a:txBody>
                    <a:bodyPr/>
                    <a:lstStyle/>
                    <a:p>
                      <a:r>
                        <a:rPr lang="en-US" dirty="0"/>
                        <a:t>&gt;=3</a:t>
                      </a:r>
                      <a:r>
                        <a:rPr lang="en-US" baseline="0" dirty="0"/>
                        <a:t> persons</a:t>
                      </a:r>
                      <a:endParaRPr lang="en-US" dirty="0"/>
                    </a:p>
                  </a:txBody>
                  <a:tcPr/>
                </a:tc>
                <a:extLst>
                  <a:ext uri="{0D108BD9-81ED-4DB2-BD59-A6C34878D82A}">
                    <a16:rowId xmlns:a16="http://schemas.microsoft.com/office/drawing/2014/main" val="1976048792"/>
                  </a:ext>
                </a:extLst>
              </a:tr>
            </a:tbl>
          </a:graphicData>
        </a:graphic>
      </p:graphicFrame>
    </p:spTree>
    <p:extLst>
      <p:ext uri="{BB962C8B-B14F-4D97-AF65-F5344CB8AC3E}">
        <p14:creationId xmlns:p14="http://schemas.microsoft.com/office/powerpoint/2010/main" val="241512430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LwM2M releases/Processes </a:t>
            </a:r>
          </a:p>
        </p:txBody>
      </p:sp>
      <p:graphicFrame>
        <p:nvGraphicFramePr>
          <p:cNvPr id="3" name="Table 2"/>
          <p:cNvGraphicFramePr>
            <a:graphicFrameLocks noGrp="1"/>
          </p:cNvGraphicFramePr>
          <p:nvPr>
            <p:extLst>
              <p:ext uri="{D42A27DB-BD31-4B8C-83A1-F6EECF244321}">
                <p14:modId xmlns:p14="http://schemas.microsoft.com/office/powerpoint/2010/main" val="1668863652"/>
              </p:ext>
            </p:extLst>
          </p:nvPr>
        </p:nvGraphicFramePr>
        <p:xfrm>
          <a:off x="2395537" y="1987550"/>
          <a:ext cx="4950618" cy="2595880"/>
        </p:xfrm>
        <a:graphic>
          <a:graphicData uri="http://schemas.openxmlformats.org/drawingml/2006/table">
            <a:tbl>
              <a:tblPr firstRow="1" bandRow="1">
                <a:tableStyleId>{35758FB7-9AC5-4552-8A53-C91805E547FA}</a:tableStyleId>
              </a:tblPr>
              <a:tblGrid>
                <a:gridCol w="965068">
                  <a:extLst>
                    <a:ext uri="{9D8B030D-6E8A-4147-A177-3AD203B41FA5}">
                      <a16:colId xmlns:a16="http://schemas.microsoft.com/office/drawing/2014/main" val="3254590482"/>
                    </a:ext>
                  </a:extLst>
                </a:gridCol>
                <a:gridCol w="3985550">
                  <a:extLst>
                    <a:ext uri="{9D8B030D-6E8A-4147-A177-3AD203B41FA5}">
                      <a16:colId xmlns:a16="http://schemas.microsoft.com/office/drawing/2014/main" val="1131761083"/>
                    </a:ext>
                  </a:extLst>
                </a:gridCol>
              </a:tblGrid>
              <a:tr h="370840">
                <a:tc>
                  <a:txBody>
                    <a:bodyPr/>
                    <a:lstStyle/>
                    <a:p>
                      <a:pPr algn="ctr"/>
                      <a:r>
                        <a:rPr lang="en-US" dirty="0"/>
                        <a:t>Release</a:t>
                      </a:r>
                    </a:p>
                  </a:txBody>
                  <a:tcPr/>
                </a:tc>
                <a:tc>
                  <a:txBody>
                    <a:bodyPr/>
                    <a:lstStyle/>
                    <a:p>
                      <a:pPr algn="ctr"/>
                      <a:r>
                        <a:rPr lang="en-US" dirty="0"/>
                        <a:t>Process</a:t>
                      </a:r>
                    </a:p>
                  </a:txBody>
                  <a:tcPr/>
                </a:tc>
                <a:extLst>
                  <a:ext uri="{0D108BD9-81ED-4DB2-BD59-A6C34878D82A}">
                    <a16:rowId xmlns:a16="http://schemas.microsoft.com/office/drawing/2014/main" val="1733318567"/>
                  </a:ext>
                </a:extLst>
              </a:tr>
              <a:tr h="370840">
                <a:tc>
                  <a:txBody>
                    <a:bodyPr/>
                    <a:lstStyle/>
                    <a:p>
                      <a:pPr algn="ctr"/>
                      <a:r>
                        <a:rPr lang="en-US" b="1" dirty="0"/>
                        <a:t>V1.0</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Old process</a:t>
                      </a:r>
                    </a:p>
                  </a:txBody>
                  <a:tcPr/>
                </a:tc>
                <a:extLst>
                  <a:ext uri="{0D108BD9-81ED-4DB2-BD59-A6C34878D82A}">
                    <a16:rowId xmlns:a16="http://schemas.microsoft.com/office/drawing/2014/main" val="2765879031"/>
                  </a:ext>
                </a:extLst>
              </a:tr>
              <a:tr h="370840">
                <a:tc>
                  <a:txBody>
                    <a:bodyPr/>
                    <a:lstStyle/>
                    <a:p>
                      <a:pPr algn="ctr"/>
                      <a:r>
                        <a:rPr lang="en-US" b="1" dirty="0"/>
                        <a:t>V1.0.1</a:t>
                      </a:r>
                    </a:p>
                  </a:txBody>
                  <a:tcPr/>
                </a:tc>
                <a:tc>
                  <a:txBody>
                    <a:bodyPr/>
                    <a:lstStyle/>
                    <a:p>
                      <a:r>
                        <a:rPr lang="en-US" b="1" dirty="0"/>
                        <a:t>Old Process</a:t>
                      </a:r>
                    </a:p>
                  </a:txBody>
                  <a:tcPr/>
                </a:tc>
                <a:extLst>
                  <a:ext uri="{0D108BD9-81ED-4DB2-BD59-A6C34878D82A}">
                    <a16:rowId xmlns:a16="http://schemas.microsoft.com/office/drawing/2014/main" val="752392222"/>
                  </a:ext>
                </a:extLst>
              </a:tr>
              <a:tr h="370840">
                <a:tc>
                  <a:txBody>
                    <a:bodyPr/>
                    <a:lstStyle/>
                    <a:p>
                      <a:pPr algn="ctr"/>
                      <a:r>
                        <a:rPr lang="en-US" b="1" dirty="0"/>
                        <a:t>V1.0.2</a:t>
                      </a:r>
                    </a:p>
                  </a:txBody>
                  <a:tcPr/>
                </a:tc>
                <a:tc>
                  <a:txBody>
                    <a:bodyPr/>
                    <a:lstStyle/>
                    <a:p>
                      <a:r>
                        <a:rPr lang="en-US" b="1" dirty="0"/>
                        <a:t>GitHub</a:t>
                      </a:r>
                    </a:p>
                  </a:txBody>
                  <a:tcPr/>
                </a:tc>
                <a:extLst>
                  <a:ext uri="{0D108BD9-81ED-4DB2-BD59-A6C34878D82A}">
                    <a16:rowId xmlns:a16="http://schemas.microsoft.com/office/drawing/2014/main" val="1813935910"/>
                  </a:ext>
                </a:extLst>
              </a:tr>
              <a:tr h="370840">
                <a:tc>
                  <a:txBody>
                    <a:bodyPr/>
                    <a:lstStyle/>
                    <a:p>
                      <a:pPr algn="ctr"/>
                      <a:r>
                        <a:rPr lang="en-US" b="1" dirty="0"/>
                        <a:t>V1.1</a:t>
                      </a:r>
                    </a:p>
                  </a:txBody>
                  <a:tcPr/>
                </a:tc>
                <a:tc>
                  <a:txBody>
                    <a:bodyPr/>
                    <a:lstStyle/>
                    <a:p>
                      <a:r>
                        <a:rPr lang="en-US" b="1" dirty="0"/>
                        <a:t>Old</a:t>
                      </a:r>
                      <a:r>
                        <a:rPr lang="en-US" b="1" baseline="0" dirty="0"/>
                        <a:t> Process</a:t>
                      </a:r>
                      <a:endParaRPr lang="en-US" b="1" dirty="0"/>
                    </a:p>
                  </a:txBody>
                  <a:tcPr/>
                </a:tc>
                <a:extLst>
                  <a:ext uri="{0D108BD9-81ED-4DB2-BD59-A6C34878D82A}">
                    <a16:rowId xmlns:a16="http://schemas.microsoft.com/office/drawing/2014/main" val="2554742063"/>
                  </a:ext>
                </a:extLst>
              </a:tr>
              <a:tr h="370840">
                <a:tc>
                  <a:txBody>
                    <a:bodyPr/>
                    <a:lstStyle/>
                    <a:p>
                      <a:pPr algn="ctr"/>
                      <a:r>
                        <a:rPr lang="en-US" b="1" dirty="0"/>
                        <a:t>V1.2</a:t>
                      </a:r>
                    </a:p>
                  </a:txBody>
                  <a:tcPr/>
                </a:tc>
                <a:tc>
                  <a:txBody>
                    <a:bodyPr/>
                    <a:lstStyle/>
                    <a:p>
                      <a:r>
                        <a:rPr lang="en-US" b="1" dirty="0"/>
                        <a:t>GitHub</a:t>
                      </a:r>
                      <a:r>
                        <a:rPr lang="en-US" b="1" baseline="0" dirty="0"/>
                        <a:t> (Big Features) + Old Process</a:t>
                      </a:r>
                      <a:endParaRPr lang="en-US" b="1" dirty="0"/>
                    </a:p>
                  </a:txBody>
                  <a:tcPr/>
                </a:tc>
                <a:extLst>
                  <a:ext uri="{0D108BD9-81ED-4DB2-BD59-A6C34878D82A}">
                    <a16:rowId xmlns:a16="http://schemas.microsoft.com/office/drawing/2014/main" val="1238395419"/>
                  </a:ext>
                </a:extLst>
              </a:tr>
              <a:tr h="370840">
                <a:tc>
                  <a:txBody>
                    <a:bodyPr/>
                    <a:lstStyle/>
                    <a:p>
                      <a:pPr algn="ctr"/>
                      <a:r>
                        <a:rPr lang="en-US" b="1" dirty="0"/>
                        <a:t>V1.3</a:t>
                      </a:r>
                    </a:p>
                  </a:txBody>
                  <a:tcPr/>
                </a:tc>
                <a:tc>
                  <a:txBody>
                    <a:bodyPr/>
                    <a:lstStyle/>
                    <a:p>
                      <a:r>
                        <a:rPr lang="en-US" b="1" dirty="0"/>
                        <a:t>GitHub</a:t>
                      </a:r>
                    </a:p>
                  </a:txBody>
                  <a:tcPr/>
                </a:tc>
                <a:extLst>
                  <a:ext uri="{0D108BD9-81ED-4DB2-BD59-A6C34878D82A}">
                    <a16:rowId xmlns:a16="http://schemas.microsoft.com/office/drawing/2014/main" val="3979348596"/>
                  </a:ext>
                </a:extLst>
              </a:tr>
            </a:tbl>
          </a:graphicData>
        </a:graphic>
      </p:graphicFrame>
    </p:spTree>
    <p:extLst>
      <p:ext uri="{BB962C8B-B14F-4D97-AF65-F5344CB8AC3E}">
        <p14:creationId xmlns:p14="http://schemas.microsoft.com/office/powerpoint/2010/main" val="3329729013"/>
      </p:ext>
    </p:extLst>
  </p:cSld>
  <p:clrMapOvr>
    <a:masterClrMapping/>
  </p:clrMapOvr>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64483</TotalTime>
  <Pages>15</Pages>
  <Words>619</Words>
  <Application>Microsoft Office PowerPoint</Application>
  <PresentationFormat>Custom</PresentationFormat>
  <Paragraphs>120</Paragraphs>
  <Slides>7</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7</vt:i4>
      </vt:variant>
    </vt:vector>
  </HeadingPairs>
  <TitlesOfParts>
    <vt:vector size="13" baseType="lpstr">
      <vt:lpstr>ＭＳ Ｐゴシック</vt:lpstr>
      <vt:lpstr>Arial</vt:lpstr>
      <vt:lpstr>Arial Narrow</vt:lpstr>
      <vt:lpstr>Tahoma</vt:lpstr>
      <vt:lpstr>Times New Roman</vt:lpstr>
      <vt:lpstr>OMA Template</vt:lpstr>
      <vt:lpstr>OMA-DM-LightweightM2M-2017-0125-INP  LwM2M_version_and_features_discussion   </vt:lpstr>
      <vt:lpstr>LwM2M features/function pipeline</vt:lpstr>
      <vt:lpstr>LwM2M features/functions pipeline – Cond..</vt:lpstr>
      <vt:lpstr>LwM2M features/functions pipeline – Cond..</vt:lpstr>
      <vt:lpstr>LwM2M evaluation roadmap - process</vt:lpstr>
      <vt:lpstr>LwM2M evaluation roadmap - contribution</vt:lpstr>
      <vt:lpstr>LwM2M releases/Processes </vt:lpstr>
    </vt:vector>
  </TitlesOfParts>
  <Company>OMA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Slide Deck</dc:subject>
  <dc:creator>OMA</dc:creator>
  <cp:lastModifiedBy>Subramani, Padmakumar (Nokia - IN/Chennai)</cp:lastModifiedBy>
  <cp:revision>719</cp:revision>
  <cp:lastPrinted>2017-04-03T10:16:28Z</cp:lastPrinted>
  <dcterms:created xsi:type="dcterms:W3CDTF">2002-03-19T14:05:12Z</dcterms:created>
  <dcterms:modified xsi:type="dcterms:W3CDTF">2017-05-12T09:09:13Z</dcterms:modified>
</cp:coreProperties>
</file>