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293" r:id="rId2"/>
    <p:sldId id="294" r:id="rId3"/>
    <p:sldId id="296" r:id="rId4"/>
    <p:sldId id="297" r:id="rId5"/>
    <p:sldId id="299" r:id="rId6"/>
    <p:sldId id="298" r:id="rId7"/>
    <p:sldId id="300" r:id="rId8"/>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62" d="100"/>
          <a:sy n="62" d="100"/>
        </p:scale>
        <p:origin x="1214"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OMA-LWM2M-2017-0125-INP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2017 May 11th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err="1">
                <a:latin typeface="Tahoma" panose="020B0604030504040204" pitchFamily="34" charset="0"/>
              </a:rPr>
              <a:t>Padmakumar</a:t>
            </a:r>
            <a:r>
              <a:rPr lang="en-US" altLang="en-US" sz="1600" b="1" dirty="0">
                <a:latin typeface="Tahoma" panose="020B0604030504040204" pitchFamily="34" charset="0"/>
              </a:rPr>
              <a:t> </a:t>
            </a:r>
            <a:r>
              <a:rPr lang="en-US" altLang="en-US" sz="1600" b="1" dirty="0" err="1">
                <a:latin typeface="Tahoma" panose="020B0604030504040204" pitchFamily="34" charset="0"/>
              </a:rPr>
              <a:t>Subramani</a:t>
            </a:r>
            <a:r>
              <a:rPr lang="en-US" altLang="en-US" sz="1600" b="1" dirty="0">
                <a:latin typeface="Tahoma" panose="020B0604030504040204" pitchFamily="34" charset="0"/>
              </a:rPr>
              <a:t>, padmakumar.subramani@nokia.com</a:t>
            </a:r>
          </a:p>
          <a:p>
            <a:pPr>
              <a:lnSpc>
                <a:spcPct val="95000"/>
              </a:lnSpc>
              <a:spcAft>
                <a:spcPct val="35000"/>
              </a:spcAft>
            </a:pPr>
            <a:r>
              <a:rPr lang="en-US" altLang="en-US" b="1" dirty="0">
                <a:latin typeface="Tahoma" panose="020B0604030504040204" pitchFamily="34" charset="0"/>
              </a:rPr>
              <a:t>          	Source:  DM WG Chair</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OMA-DM-LightweightM2M-2017-0125-INP</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r>
              <a:rPr lang="en-US" altLang="ja-JP" sz="2800" dirty="0">
                <a:ea typeface="ＭＳ Ｐゴシック" panose="020B0600070205080204" pitchFamily="34" charset="-128"/>
              </a:rPr>
              <a:t>LwM2M_version_and_features_discussion</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4"/>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Features can be classified into </a:t>
            </a:r>
          </a:p>
          <a:p>
            <a:pPr marL="682625" lvl="1" indent="-457200">
              <a:buFont typeface="+mj-lt"/>
              <a:buAutoNum type="arabicPeriod"/>
            </a:pPr>
            <a:r>
              <a:rPr lang="en-US" dirty="0"/>
              <a:t>Bugs </a:t>
            </a:r>
          </a:p>
          <a:p>
            <a:pPr lvl="2"/>
            <a:r>
              <a:rPr lang="en-US" dirty="0"/>
              <a:t>Need to get into new maintenance release v1.0.x</a:t>
            </a:r>
          </a:p>
          <a:p>
            <a:pPr marL="682625" lvl="1" indent="-457200">
              <a:buFont typeface="+mj-lt"/>
              <a:buAutoNum type="arabicPeriod"/>
            </a:pPr>
            <a:r>
              <a:rPr lang="en-US" dirty="0"/>
              <a:t>New functions without external dependencies</a:t>
            </a:r>
          </a:p>
          <a:p>
            <a:pPr lvl="2"/>
            <a:r>
              <a:rPr lang="en-US" dirty="0"/>
              <a:t>Need to get into new release v1.1</a:t>
            </a:r>
          </a:p>
          <a:p>
            <a:pPr marL="682625" lvl="1" indent="-457200">
              <a:buFont typeface="+mj-lt"/>
              <a:buAutoNum type="arabicPeriod"/>
            </a:pPr>
            <a:r>
              <a:rPr lang="en-US" dirty="0"/>
              <a:t>New functions with external dependencies</a:t>
            </a:r>
          </a:p>
          <a:p>
            <a:pPr lvl="2"/>
            <a:r>
              <a:rPr lang="en-US" dirty="0"/>
              <a:t>Need to wait for outside influences to get ready and become stable</a:t>
            </a:r>
          </a:p>
          <a:p>
            <a:pPr lvl="2"/>
            <a:r>
              <a:rPr lang="en-US" dirty="0"/>
              <a:t>Some of these are really large features</a:t>
            </a:r>
          </a:p>
          <a:p>
            <a:pPr marL="682625" lvl="1" indent="-457200">
              <a:buFont typeface="+mj-lt"/>
              <a:buAutoNum type="arabicPeriod"/>
            </a:pPr>
            <a:r>
              <a:rPr lang="en-US" dirty="0"/>
              <a:t>Items 2 and 3 can be large LwM2M features</a:t>
            </a:r>
          </a:p>
          <a:p>
            <a:pPr marL="682625" lvl="1" indent="-457200">
              <a:buFont typeface="+mj-lt"/>
              <a:buAutoNum type="arabicPeriod"/>
            </a:pPr>
            <a:r>
              <a:rPr lang="en-US" dirty="0"/>
              <a:t>Standalone enablers with least or no impact on core LwM2M TS</a:t>
            </a:r>
          </a:p>
        </p:txBody>
      </p:sp>
      <p:sp>
        <p:nvSpPr>
          <p:cNvPr id="2" name="Title 1"/>
          <p:cNvSpPr>
            <a:spLocks noGrp="1"/>
          </p:cNvSpPr>
          <p:nvPr>
            <p:ph type="title" idx="4294967295"/>
          </p:nvPr>
        </p:nvSpPr>
        <p:spPr>
          <a:xfrm>
            <a:off x="0" y="233363"/>
            <a:ext cx="8748713" cy="703262"/>
          </a:xfrm>
        </p:spPr>
        <p:txBody>
          <a:bodyPr/>
          <a:lstStyle/>
          <a:p>
            <a:r>
              <a:rPr lang="en-US" dirty="0"/>
              <a:t>LwM2M features/function pipeline</a:t>
            </a:r>
          </a:p>
        </p:txBody>
      </p:sp>
    </p:spTree>
    <p:extLst>
      <p:ext uri="{BB962C8B-B14F-4D97-AF65-F5344CB8AC3E}">
        <p14:creationId xmlns:p14="http://schemas.microsoft.com/office/powerpoint/2010/main" val="3733297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Bugs are straight forward in terms of addition to specification, it needs to be added</a:t>
            </a:r>
          </a:p>
          <a:p>
            <a:pPr lvl="1"/>
            <a:r>
              <a:rPr lang="en-US" dirty="0"/>
              <a:t>What needs to be understood and decided is on process </a:t>
            </a:r>
          </a:p>
          <a:p>
            <a:pPr lvl="1"/>
            <a:r>
              <a:rPr lang="en-US" dirty="0"/>
              <a:t>Bug types are not new features and correct an issue </a:t>
            </a:r>
          </a:p>
          <a:p>
            <a:pPr lvl="1"/>
            <a:r>
              <a:rPr lang="en-US" dirty="0"/>
              <a:t>Bug would not/should not create backward compatibility problems</a:t>
            </a:r>
          </a:p>
          <a:p>
            <a:pPr lvl="1"/>
            <a:r>
              <a:rPr lang="en-US" dirty="0"/>
              <a:t>Bugs can be clarifications to the existing TS text  </a:t>
            </a:r>
          </a:p>
          <a:p>
            <a:r>
              <a:rPr lang="en-US" dirty="0"/>
              <a:t>New functions without external dependencies</a:t>
            </a:r>
          </a:p>
          <a:p>
            <a:pPr lvl="1"/>
            <a:r>
              <a:rPr lang="en-US" dirty="0"/>
              <a:t>These are functionalities which do not have external dependencies known as of today or functions which are trying to adapt a better methods/standards from elsewhere </a:t>
            </a:r>
          </a:p>
          <a:p>
            <a:pPr lvl="1"/>
            <a:r>
              <a:rPr lang="en-US" dirty="0" err="1"/>
              <a:t>CoAP</a:t>
            </a:r>
            <a:r>
              <a:rPr lang="en-US" dirty="0"/>
              <a:t> over TCP (RFC)</a:t>
            </a:r>
          </a:p>
          <a:p>
            <a:pPr lvl="1"/>
            <a:r>
              <a:rPr lang="en-US" dirty="0"/>
              <a:t>Patch (RFC)</a:t>
            </a:r>
          </a:p>
          <a:p>
            <a:pPr lvl="1"/>
            <a:r>
              <a:rPr lang="en-US" dirty="0"/>
              <a:t>Extending LwM2Mcommands into resource/resource instance of the URI </a:t>
            </a:r>
          </a:p>
        </p:txBody>
      </p:sp>
      <p:sp>
        <p:nvSpPr>
          <p:cNvPr id="2" name="Title 1"/>
          <p:cNvSpPr>
            <a:spLocks noGrp="1"/>
          </p:cNvSpPr>
          <p:nvPr>
            <p:ph type="title" idx="4294967295"/>
          </p:nvPr>
        </p:nvSpPr>
        <p:spPr>
          <a:xfrm>
            <a:off x="0" y="233363"/>
            <a:ext cx="8748713" cy="703262"/>
          </a:xfrm>
        </p:spPr>
        <p:txBody>
          <a:bodyPr/>
          <a:lstStyle/>
          <a:p>
            <a:r>
              <a:rPr lang="en-US" dirty="0"/>
              <a:t>LwM2M features/functions pipeline – Cond..</a:t>
            </a:r>
          </a:p>
        </p:txBody>
      </p:sp>
    </p:spTree>
    <p:extLst>
      <p:ext uri="{BB962C8B-B14F-4D97-AF65-F5344CB8AC3E}">
        <p14:creationId xmlns:p14="http://schemas.microsoft.com/office/powerpoint/2010/main" val="3816371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New functions with external dependencies</a:t>
            </a:r>
          </a:p>
          <a:p>
            <a:pPr lvl="1"/>
            <a:r>
              <a:rPr lang="en-US" dirty="0"/>
              <a:t>3GPP </a:t>
            </a:r>
            <a:r>
              <a:rPr lang="en-US" dirty="0" err="1"/>
              <a:t>CIoT</a:t>
            </a:r>
            <a:r>
              <a:rPr lang="en-US" dirty="0"/>
              <a:t> support in LwM2M</a:t>
            </a:r>
          </a:p>
          <a:p>
            <a:pPr lvl="1"/>
            <a:r>
              <a:rPr lang="en-US" dirty="0"/>
              <a:t>SE/</a:t>
            </a:r>
            <a:r>
              <a:rPr lang="en-US" dirty="0" err="1"/>
              <a:t>eUICC</a:t>
            </a:r>
            <a:r>
              <a:rPr lang="en-US" dirty="0"/>
              <a:t> support in LwM2M</a:t>
            </a:r>
          </a:p>
          <a:p>
            <a:pPr lvl="1"/>
            <a:r>
              <a:rPr lang="en-US" dirty="0"/>
              <a:t>IETF RD</a:t>
            </a:r>
          </a:p>
          <a:p>
            <a:r>
              <a:rPr lang="en-US" dirty="0"/>
              <a:t>Large LwM2M features which would be quite intensive in terms of TS updates and new needed sections</a:t>
            </a:r>
          </a:p>
          <a:p>
            <a:pPr lvl="1"/>
            <a:r>
              <a:rPr lang="en-US" dirty="0"/>
              <a:t>Multi-Tenancy in LwM2M</a:t>
            </a:r>
          </a:p>
          <a:p>
            <a:pPr lvl="1"/>
            <a:r>
              <a:rPr lang="en-US" dirty="0"/>
              <a:t>CBOR support in LwM2M</a:t>
            </a:r>
          </a:p>
          <a:p>
            <a:pPr lvl="1"/>
            <a:r>
              <a:rPr lang="en-US" dirty="0"/>
              <a:t>MQTT</a:t>
            </a:r>
          </a:p>
          <a:p>
            <a:pPr lvl="1"/>
            <a:r>
              <a:rPr lang="en-US" dirty="0"/>
              <a:t>OSCOAP</a:t>
            </a:r>
          </a:p>
          <a:p>
            <a:r>
              <a:rPr lang="en-US" dirty="0"/>
              <a:t>Standalone enablers with least or no impact on core LwM2M TS</a:t>
            </a:r>
          </a:p>
          <a:p>
            <a:pPr lvl="1"/>
            <a:r>
              <a:rPr lang="en-US" dirty="0"/>
              <a:t>LwM2M legacy GW</a:t>
            </a:r>
          </a:p>
          <a:p>
            <a:pPr lvl="1"/>
            <a:endParaRPr lang="en-US" dirty="0"/>
          </a:p>
          <a:p>
            <a:pPr lvl="1"/>
            <a:endParaRPr lang="en-US" dirty="0"/>
          </a:p>
          <a:p>
            <a:pPr lvl="1"/>
            <a:endParaRPr lang="en-US" dirty="0"/>
          </a:p>
          <a:p>
            <a:pPr lvl="1"/>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LwM2M features/functions pipeline – Cond..</a:t>
            </a:r>
          </a:p>
        </p:txBody>
      </p:sp>
    </p:spTree>
    <p:extLst>
      <p:ext uri="{BB962C8B-B14F-4D97-AF65-F5344CB8AC3E}">
        <p14:creationId xmlns:p14="http://schemas.microsoft.com/office/powerpoint/2010/main" val="2506827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LwM2M evaluation roadmap - process</a:t>
            </a:r>
          </a:p>
        </p:txBody>
      </p:sp>
      <p:graphicFrame>
        <p:nvGraphicFramePr>
          <p:cNvPr id="4" name="Table 3"/>
          <p:cNvGraphicFramePr>
            <a:graphicFrameLocks noGrp="1"/>
          </p:cNvGraphicFramePr>
          <p:nvPr/>
        </p:nvGraphicFramePr>
        <p:xfrm>
          <a:off x="871539" y="1149350"/>
          <a:ext cx="7696200" cy="3850640"/>
        </p:xfrm>
        <a:graphic>
          <a:graphicData uri="http://schemas.openxmlformats.org/drawingml/2006/table">
            <a:tbl>
              <a:tblPr firstRow="1" bandRow="1">
                <a:tableStyleId>{5C22544A-7EE6-4342-B048-85BDC9FD1C3A}</a:tableStyleId>
              </a:tblPr>
              <a:tblGrid>
                <a:gridCol w="1676398">
                  <a:extLst>
                    <a:ext uri="{9D8B030D-6E8A-4147-A177-3AD203B41FA5}">
                      <a16:colId xmlns:a16="http://schemas.microsoft.com/office/drawing/2014/main" val="3780647409"/>
                    </a:ext>
                  </a:extLst>
                </a:gridCol>
                <a:gridCol w="1402082">
                  <a:extLst>
                    <a:ext uri="{9D8B030D-6E8A-4147-A177-3AD203B41FA5}">
                      <a16:colId xmlns:a16="http://schemas.microsoft.com/office/drawing/2014/main" val="1660773430"/>
                    </a:ext>
                  </a:extLst>
                </a:gridCol>
                <a:gridCol w="1539240">
                  <a:extLst>
                    <a:ext uri="{9D8B030D-6E8A-4147-A177-3AD203B41FA5}">
                      <a16:colId xmlns:a16="http://schemas.microsoft.com/office/drawing/2014/main" val="1381522368"/>
                    </a:ext>
                  </a:extLst>
                </a:gridCol>
                <a:gridCol w="1539240">
                  <a:extLst>
                    <a:ext uri="{9D8B030D-6E8A-4147-A177-3AD203B41FA5}">
                      <a16:colId xmlns:a16="http://schemas.microsoft.com/office/drawing/2014/main" val="1249321177"/>
                    </a:ext>
                  </a:extLst>
                </a:gridCol>
                <a:gridCol w="1539240">
                  <a:extLst>
                    <a:ext uri="{9D8B030D-6E8A-4147-A177-3AD203B41FA5}">
                      <a16:colId xmlns:a16="http://schemas.microsoft.com/office/drawing/2014/main" val="31615237"/>
                    </a:ext>
                  </a:extLst>
                </a:gridCol>
              </a:tblGrid>
              <a:tr h="370840">
                <a:tc>
                  <a:txBody>
                    <a:bodyPr/>
                    <a:lstStyle/>
                    <a:p>
                      <a:r>
                        <a:rPr lang="en-US" dirty="0"/>
                        <a:t>Feature</a:t>
                      </a:r>
                      <a:r>
                        <a:rPr lang="en-US" baseline="0" dirty="0"/>
                        <a:t> Type</a:t>
                      </a:r>
                      <a:endParaRPr lang="en-US" dirty="0"/>
                    </a:p>
                  </a:txBody>
                  <a:tcPr/>
                </a:tc>
                <a:tc>
                  <a:txBody>
                    <a:bodyPr/>
                    <a:lstStyle/>
                    <a:p>
                      <a:r>
                        <a:rPr lang="en-US" dirty="0"/>
                        <a:t>Old Process</a:t>
                      </a:r>
                    </a:p>
                  </a:txBody>
                  <a:tcPr/>
                </a:tc>
                <a:tc>
                  <a:txBody>
                    <a:bodyPr/>
                    <a:lstStyle/>
                    <a:p>
                      <a:r>
                        <a:rPr lang="en-US" dirty="0"/>
                        <a:t>Partial GitHub</a:t>
                      </a:r>
                    </a:p>
                  </a:txBody>
                  <a:tcPr/>
                </a:tc>
                <a:tc>
                  <a:txBody>
                    <a:bodyPr/>
                    <a:lstStyle/>
                    <a:p>
                      <a:r>
                        <a:rPr lang="en-US" dirty="0" err="1"/>
                        <a:t>GitHub+Old</a:t>
                      </a:r>
                      <a:r>
                        <a:rPr lang="en-US" dirty="0"/>
                        <a:t> Process</a:t>
                      </a:r>
                    </a:p>
                  </a:txBody>
                  <a:tcPr/>
                </a:tc>
                <a:tc>
                  <a:txBody>
                    <a:bodyPr/>
                    <a:lstStyle/>
                    <a:p>
                      <a:r>
                        <a:rPr lang="en-US" dirty="0"/>
                        <a:t>Full GitHub</a:t>
                      </a:r>
                    </a:p>
                  </a:txBody>
                  <a:tcPr/>
                </a:tc>
                <a:extLst>
                  <a:ext uri="{0D108BD9-81ED-4DB2-BD59-A6C34878D82A}">
                    <a16:rowId xmlns:a16="http://schemas.microsoft.com/office/drawing/2014/main" val="3461583077"/>
                  </a:ext>
                </a:extLst>
              </a:tr>
              <a:tr h="370840">
                <a:tc>
                  <a:txBody>
                    <a:bodyPr/>
                    <a:lstStyle/>
                    <a:p>
                      <a:r>
                        <a:rPr lang="en-US" dirty="0"/>
                        <a:t>Bug</a:t>
                      </a:r>
                    </a:p>
                  </a:txBody>
                  <a:tcPr/>
                </a:tc>
                <a:tc>
                  <a:txBody>
                    <a:bodyPr/>
                    <a:lstStyle/>
                    <a:p>
                      <a:r>
                        <a:rPr lang="en-US" dirty="0"/>
                        <a:t>Yes</a:t>
                      </a:r>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extLst>
                  <a:ext uri="{0D108BD9-81ED-4DB2-BD59-A6C34878D82A}">
                    <a16:rowId xmlns:a16="http://schemas.microsoft.com/office/drawing/2014/main" val="3734846586"/>
                  </a:ext>
                </a:extLst>
              </a:tr>
              <a:tr h="370840">
                <a:tc>
                  <a:txBody>
                    <a:bodyPr/>
                    <a:lstStyle/>
                    <a:p>
                      <a:r>
                        <a:rPr lang="en-US" dirty="0"/>
                        <a:t>New Functions without external dependencies</a:t>
                      </a:r>
                    </a:p>
                  </a:txBody>
                  <a:tcPr/>
                </a:tc>
                <a:tc>
                  <a:txBody>
                    <a:bodyPr/>
                    <a:lstStyle/>
                    <a:p>
                      <a:r>
                        <a:rPr lang="en-US" dirty="0"/>
                        <a:t>Yes</a:t>
                      </a:r>
                    </a:p>
                  </a:txBody>
                  <a:tcPr/>
                </a:tc>
                <a:tc>
                  <a:txBody>
                    <a:bodyPr/>
                    <a:lstStyle/>
                    <a:p>
                      <a:r>
                        <a:rPr lang="en-US" dirty="0"/>
                        <a:t>No</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val="1422312171"/>
                  </a:ext>
                </a:extLst>
              </a:tr>
              <a:tr h="370840">
                <a:tc>
                  <a:txBody>
                    <a:bodyPr/>
                    <a:lstStyle/>
                    <a:p>
                      <a:r>
                        <a:rPr lang="en-US" dirty="0"/>
                        <a:t>New Functions with external</a:t>
                      </a:r>
                      <a:r>
                        <a:rPr lang="en-US" baseline="0" dirty="0"/>
                        <a:t> dependencies</a:t>
                      </a:r>
                      <a:endParaRPr lang="en-US" dirty="0"/>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val="2102926441"/>
                  </a:ext>
                </a:extLst>
              </a:tr>
              <a:tr h="370840">
                <a:tc>
                  <a:txBody>
                    <a:bodyPr/>
                    <a:lstStyle/>
                    <a:p>
                      <a:r>
                        <a:rPr lang="en-US" dirty="0"/>
                        <a:t>Large features</a:t>
                      </a:r>
                    </a:p>
                  </a:txBody>
                  <a:tcPr/>
                </a:tc>
                <a:tc>
                  <a:txBody>
                    <a:bodyPr/>
                    <a:lstStyle/>
                    <a:p>
                      <a:r>
                        <a:rPr lang="en-US" dirty="0"/>
                        <a:t>No</a:t>
                      </a:r>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extLst>
                  <a:ext uri="{0D108BD9-81ED-4DB2-BD59-A6C34878D82A}">
                    <a16:rowId xmlns:a16="http://schemas.microsoft.com/office/drawing/2014/main" val="1073294292"/>
                  </a:ext>
                </a:extLst>
              </a:tr>
              <a:tr h="370840">
                <a:tc>
                  <a:txBody>
                    <a:bodyPr/>
                    <a:lstStyle/>
                    <a:p>
                      <a:r>
                        <a:rPr lang="en-US" dirty="0"/>
                        <a:t>Standalone features</a:t>
                      </a:r>
                    </a:p>
                  </a:txBody>
                  <a:tcPr/>
                </a:tc>
                <a:tc>
                  <a:txBody>
                    <a:bodyPr/>
                    <a:lstStyle/>
                    <a:p>
                      <a:r>
                        <a:rPr lang="en-US" dirty="0"/>
                        <a:t>No</a:t>
                      </a:r>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extLst>
                  <a:ext uri="{0D108BD9-81ED-4DB2-BD59-A6C34878D82A}">
                    <a16:rowId xmlns:a16="http://schemas.microsoft.com/office/drawing/2014/main" val="1976048792"/>
                  </a:ext>
                </a:extLst>
              </a:tr>
            </a:tbl>
          </a:graphicData>
        </a:graphic>
      </p:graphicFrame>
    </p:spTree>
    <p:extLst>
      <p:ext uri="{BB962C8B-B14F-4D97-AF65-F5344CB8AC3E}">
        <p14:creationId xmlns:p14="http://schemas.microsoft.com/office/powerpoint/2010/main" val="905916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LwM2M evaluation roadmap - contribution</a:t>
            </a:r>
          </a:p>
        </p:txBody>
      </p:sp>
      <p:graphicFrame>
        <p:nvGraphicFramePr>
          <p:cNvPr id="4" name="Table 3"/>
          <p:cNvGraphicFramePr>
            <a:graphicFrameLocks noGrp="1"/>
          </p:cNvGraphicFramePr>
          <p:nvPr>
            <p:extLst>
              <p:ext uri="{D42A27DB-BD31-4B8C-83A1-F6EECF244321}">
                <p14:modId xmlns:p14="http://schemas.microsoft.com/office/powerpoint/2010/main" val="4112253955"/>
              </p:ext>
            </p:extLst>
          </p:nvPr>
        </p:nvGraphicFramePr>
        <p:xfrm>
          <a:off x="2547937" y="1149350"/>
          <a:ext cx="3215638" cy="4673600"/>
        </p:xfrm>
        <a:graphic>
          <a:graphicData uri="http://schemas.openxmlformats.org/drawingml/2006/table">
            <a:tbl>
              <a:tblPr firstRow="1" bandRow="1">
                <a:tableStyleId>{5C22544A-7EE6-4342-B048-85BDC9FD1C3A}</a:tableStyleId>
              </a:tblPr>
              <a:tblGrid>
                <a:gridCol w="1676398">
                  <a:extLst>
                    <a:ext uri="{9D8B030D-6E8A-4147-A177-3AD203B41FA5}">
                      <a16:colId xmlns:a16="http://schemas.microsoft.com/office/drawing/2014/main" val="3780647409"/>
                    </a:ext>
                  </a:extLst>
                </a:gridCol>
                <a:gridCol w="1539240">
                  <a:extLst>
                    <a:ext uri="{9D8B030D-6E8A-4147-A177-3AD203B41FA5}">
                      <a16:colId xmlns:a16="http://schemas.microsoft.com/office/drawing/2014/main" val="31615237"/>
                    </a:ext>
                  </a:extLst>
                </a:gridCol>
              </a:tblGrid>
              <a:tr h="370840">
                <a:tc>
                  <a:txBody>
                    <a:bodyPr/>
                    <a:lstStyle/>
                    <a:p>
                      <a:r>
                        <a:rPr lang="en-US" dirty="0"/>
                        <a:t>Feature</a:t>
                      </a:r>
                      <a:r>
                        <a:rPr lang="en-US" baseline="0" dirty="0"/>
                        <a:t> Type</a:t>
                      </a:r>
                      <a:endParaRPr lang="en-US" dirty="0"/>
                    </a:p>
                  </a:txBody>
                  <a:tcPr/>
                </a:tc>
                <a:tc>
                  <a:txBody>
                    <a:bodyPr/>
                    <a:lstStyle/>
                    <a:p>
                      <a:r>
                        <a:rPr lang="en-US" dirty="0"/>
                        <a:t>Contribution</a:t>
                      </a:r>
                      <a:r>
                        <a:rPr lang="en-US" baseline="0" dirty="0"/>
                        <a:t> Effort</a:t>
                      </a:r>
                      <a:endParaRPr lang="en-US" dirty="0"/>
                    </a:p>
                  </a:txBody>
                  <a:tcPr/>
                </a:tc>
                <a:extLst>
                  <a:ext uri="{0D108BD9-81ED-4DB2-BD59-A6C34878D82A}">
                    <a16:rowId xmlns:a16="http://schemas.microsoft.com/office/drawing/2014/main" val="3461583077"/>
                  </a:ext>
                </a:extLst>
              </a:tr>
              <a:tr h="370840">
                <a:tc>
                  <a:txBody>
                    <a:bodyPr/>
                    <a:lstStyle/>
                    <a:p>
                      <a:r>
                        <a:rPr lang="en-US" dirty="0"/>
                        <a:t>Bug</a:t>
                      </a:r>
                    </a:p>
                  </a:txBody>
                  <a:tcPr/>
                </a:tc>
                <a:tc>
                  <a:txBody>
                    <a:bodyPr/>
                    <a:lstStyle/>
                    <a:p>
                      <a:endParaRPr lang="en-US" dirty="0"/>
                    </a:p>
                  </a:txBody>
                  <a:tcPr>
                    <a:solidFill>
                      <a:schemeClr val="accent2"/>
                    </a:solidFill>
                  </a:tcPr>
                </a:tc>
                <a:extLst>
                  <a:ext uri="{0D108BD9-81ED-4DB2-BD59-A6C34878D82A}">
                    <a16:rowId xmlns:a16="http://schemas.microsoft.com/office/drawing/2014/main" val="3734846586"/>
                  </a:ext>
                </a:extLst>
              </a:tr>
              <a:tr h="370840">
                <a:tc>
                  <a:txBody>
                    <a:bodyPr/>
                    <a:lstStyle/>
                    <a:p>
                      <a:r>
                        <a:rPr lang="en-US" dirty="0"/>
                        <a:t>New Functions without external dependencies</a:t>
                      </a:r>
                    </a:p>
                  </a:txBody>
                  <a:tcPr/>
                </a:tc>
                <a:tc>
                  <a:txBody>
                    <a:bodyPr/>
                    <a:lstStyle/>
                    <a:p>
                      <a:r>
                        <a:rPr lang="en-US" dirty="0"/>
                        <a:t>&gt;= 2 persons</a:t>
                      </a:r>
                    </a:p>
                  </a:txBody>
                  <a:tcPr/>
                </a:tc>
                <a:extLst>
                  <a:ext uri="{0D108BD9-81ED-4DB2-BD59-A6C34878D82A}">
                    <a16:rowId xmlns:a16="http://schemas.microsoft.com/office/drawing/2014/main" val="1422312171"/>
                  </a:ext>
                </a:extLst>
              </a:tr>
              <a:tr h="370840">
                <a:tc>
                  <a:txBody>
                    <a:bodyPr/>
                    <a:lstStyle/>
                    <a:p>
                      <a:r>
                        <a:rPr lang="en-US" dirty="0"/>
                        <a:t>New Functions with external</a:t>
                      </a:r>
                      <a:r>
                        <a:rPr lang="en-US" baseline="0" dirty="0"/>
                        <a:t> dependencies</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&gt;= 2 persons</a:t>
                      </a:r>
                    </a:p>
                    <a:p>
                      <a:r>
                        <a:rPr lang="en-US" dirty="0"/>
                        <a:t>(1 person know</a:t>
                      </a:r>
                      <a:r>
                        <a:rPr lang="en-US" baseline="0" dirty="0"/>
                        <a:t>how of external organization)</a:t>
                      </a:r>
                      <a:endParaRPr lang="en-US" dirty="0"/>
                    </a:p>
                    <a:p>
                      <a:endParaRPr lang="en-US" dirty="0"/>
                    </a:p>
                  </a:txBody>
                  <a:tcPr/>
                </a:tc>
                <a:extLst>
                  <a:ext uri="{0D108BD9-81ED-4DB2-BD59-A6C34878D82A}">
                    <a16:rowId xmlns:a16="http://schemas.microsoft.com/office/drawing/2014/main" val="2102926441"/>
                  </a:ext>
                </a:extLst>
              </a:tr>
              <a:tr h="370840">
                <a:tc>
                  <a:txBody>
                    <a:bodyPr/>
                    <a:lstStyle/>
                    <a:p>
                      <a:r>
                        <a:rPr lang="en-US" dirty="0"/>
                        <a:t>Large features</a:t>
                      </a:r>
                    </a:p>
                  </a:txBody>
                  <a:tcPr/>
                </a:tc>
                <a:tc>
                  <a:txBody>
                    <a:bodyPr/>
                    <a:lstStyle/>
                    <a:p>
                      <a:r>
                        <a:rPr lang="en-US" dirty="0"/>
                        <a:t>&gt;=3</a:t>
                      </a:r>
                      <a:r>
                        <a:rPr lang="en-US" baseline="0" dirty="0"/>
                        <a:t> persons</a:t>
                      </a:r>
                      <a:endParaRPr lang="en-US" dirty="0"/>
                    </a:p>
                  </a:txBody>
                  <a:tcPr/>
                </a:tc>
                <a:extLst>
                  <a:ext uri="{0D108BD9-81ED-4DB2-BD59-A6C34878D82A}">
                    <a16:rowId xmlns:a16="http://schemas.microsoft.com/office/drawing/2014/main" val="1073294292"/>
                  </a:ext>
                </a:extLst>
              </a:tr>
              <a:tr h="370840">
                <a:tc>
                  <a:txBody>
                    <a:bodyPr/>
                    <a:lstStyle/>
                    <a:p>
                      <a:r>
                        <a:rPr lang="en-US" dirty="0"/>
                        <a:t>Standalone features</a:t>
                      </a:r>
                    </a:p>
                  </a:txBody>
                  <a:tcPr/>
                </a:tc>
                <a:tc>
                  <a:txBody>
                    <a:bodyPr/>
                    <a:lstStyle/>
                    <a:p>
                      <a:r>
                        <a:rPr lang="en-US" dirty="0"/>
                        <a:t>&gt;=3</a:t>
                      </a:r>
                      <a:r>
                        <a:rPr lang="en-US" baseline="0" dirty="0"/>
                        <a:t> persons</a:t>
                      </a:r>
                      <a:endParaRPr lang="en-US" dirty="0"/>
                    </a:p>
                  </a:txBody>
                  <a:tcPr/>
                </a:tc>
                <a:extLst>
                  <a:ext uri="{0D108BD9-81ED-4DB2-BD59-A6C34878D82A}">
                    <a16:rowId xmlns:a16="http://schemas.microsoft.com/office/drawing/2014/main" val="1976048792"/>
                  </a:ext>
                </a:extLst>
              </a:tr>
            </a:tbl>
          </a:graphicData>
        </a:graphic>
      </p:graphicFrame>
    </p:spTree>
    <p:extLst>
      <p:ext uri="{BB962C8B-B14F-4D97-AF65-F5344CB8AC3E}">
        <p14:creationId xmlns:p14="http://schemas.microsoft.com/office/powerpoint/2010/main" val="2415124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LwM2M releases/Processes </a:t>
            </a:r>
          </a:p>
        </p:txBody>
      </p:sp>
      <p:graphicFrame>
        <p:nvGraphicFramePr>
          <p:cNvPr id="3" name="Table 2"/>
          <p:cNvGraphicFramePr>
            <a:graphicFrameLocks noGrp="1"/>
          </p:cNvGraphicFramePr>
          <p:nvPr>
            <p:extLst>
              <p:ext uri="{D42A27DB-BD31-4B8C-83A1-F6EECF244321}">
                <p14:modId xmlns:p14="http://schemas.microsoft.com/office/powerpoint/2010/main" val="1668863652"/>
              </p:ext>
            </p:extLst>
          </p:nvPr>
        </p:nvGraphicFramePr>
        <p:xfrm>
          <a:off x="2395537" y="1987550"/>
          <a:ext cx="4950618" cy="2595880"/>
        </p:xfrm>
        <a:graphic>
          <a:graphicData uri="http://schemas.openxmlformats.org/drawingml/2006/table">
            <a:tbl>
              <a:tblPr firstRow="1" bandRow="1">
                <a:tableStyleId>{35758FB7-9AC5-4552-8A53-C91805E547FA}</a:tableStyleId>
              </a:tblPr>
              <a:tblGrid>
                <a:gridCol w="965068">
                  <a:extLst>
                    <a:ext uri="{9D8B030D-6E8A-4147-A177-3AD203B41FA5}">
                      <a16:colId xmlns:a16="http://schemas.microsoft.com/office/drawing/2014/main" val="3254590482"/>
                    </a:ext>
                  </a:extLst>
                </a:gridCol>
                <a:gridCol w="3985550">
                  <a:extLst>
                    <a:ext uri="{9D8B030D-6E8A-4147-A177-3AD203B41FA5}">
                      <a16:colId xmlns:a16="http://schemas.microsoft.com/office/drawing/2014/main" val="1131761083"/>
                    </a:ext>
                  </a:extLst>
                </a:gridCol>
              </a:tblGrid>
              <a:tr h="370840">
                <a:tc>
                  <a:txBody>
                    <a:bodyPr/>
                    <a:lstStyle/>
                    <a:p>
                      <a:pPr algn="ctr"/>
                      <a:r>
                        <a:rPr lang="en-US" dirty="0"/>
                        <a:t>Release</a:t>
                      </a:r>
                    </a:p>
                  </a:txBody>
                  <a:tcPr/>
                </a:tc>
                <a:tc>
                  <a:txBody>
                    <a:bodyPr/>
                    <a:lstStyle/>
                    <a:p>
                      <a:pPr algn="ctr"/>
                      <a:r>
                        <a:rPr lang="en-US" dirty="0"/>
                        <a:t>Process</a:t>
                      </a:r>
                    </a:p>
                  </a:txBody>
                  <a:tcPr/>
                </a:tc>
                <a:extLst>
                  <a:ext uri="{0D108BD9-81ED-4DB2-BD59-A6C34878D82A}">
                    <a16:rowId xmlns:a16="http://schemas.microsoft.com/office/drawing/2014/main" val="1733318567"/>
                  </a:ext>
                </a:extLst>
              </a:tr>
              <a:tr h="370840">
                <a:tc>
                  <a:txBody>
                    <a:bodyPr/>
                    <a:lstStyle/>
                    <a:p>
                      <a:pPr algn="ctr"/>
                      <a:r>
                        <a:rPr lang="en-US" b="1" dirty="0"/>
                        <a:t>V1.0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Old process</a:t>
                      </a:r>
                    </a:p>
                  </a:txBody>
                  <a:tcPr/>
                </a:tc>
                <a:extLst>
                  <a:ext uri="{0D108BD9-81ED-4DB2-BD59-A6C34878D82A}">
                    <a16:rowId xmlns:a16="http://schemas.microsoft.com/office/drawing/2014/main" val="2765879031"/>
                  </a:ext>
                </a:extLst>
              </a:tr>
              <a:tr h="370840">
                <a:tc>
                  <a:txBody>
                    <a:bodyPr/>
                    <a:lstStyle/>
                    <a:p>
                      <a:pPr algn="ctr"/>
                      <a:r>
                        <a:rPr lang="en-US" b="1" dirty="0"/>
                        <a:t>V1.0.1</a:t>
                      </a:r>
                    </a:p>
                  </a:txBody>
                  <a:tcPr/>
                </a:tc>
                <a:tc>
                  <a:txBody>
                    <a:bodyPr/>
                    <a:lstStyle/>
                    <a:p>
                      <a:r>
                        <a:rPr lang="en-US" b="1" dirty="0"/>
                        <a:t>Old Process</a:t>
                      </a:r>
                    </a:p>
                  </a:txBody>
                  <a:tcPr/>
                </a:tc>
                <a:extLst>
                  <a:ext uri="{0D108BD9-81ED-4DB2-BD59-A6C34878D82A}">
                    <a16:rowId xmlns:a16="http://schemas.microsoft.com/office/drawing/2014/main" val="752392222"/>
                  </a:ext>
                </a:extLst>
              </a:tr>
              <a:tr h="370840">
                <a:tc>
                  <a:txBody>
                    <a:bodyPr/>
                    <a:lstStyle/>
                    <a:p>
                      <a:pPr algn="ctr"/>
                      <a:r>
                        <a:rPr lang="en-US" b="1" dirty="0"/>
                        <a:t>V1.0.2</a:t>
                      </a:r>
                    </a:p>
                  </a:txBody>
                  <a:tcPr/>
                </a:tc>
                <a:tc>
                  <a:txBody>
                    <a:bodyPr/>
                    <a:lstStyle/>
                    <a:p>
                      <a:r>
                        <a:rPr lang="en-US" b="1" dirty="0"/>
                        <a:t>GitHub</a:t>
                      </a:r>
                    </a:p>
                  </a:txBody>
                  <a:tcPr/>
                </a:tc>
                <a:extLst>
                  <a:ext uri="{0D108BD9-81ED-4DB2-BD59-A6C34878D82A}">
                    <a16:rowId xmlns:a16="http://schemas.microsoft.com/office/drawing/2014/main" val="1813935910"/>
                  </a:ext>
                </a:extLst>
              </a:tr>
              <a:tr h="370840">
                <a:tc>
                  <a:txBody>
                    <a:bodyPr/>
                    <a:lstStyle/>
                    <a:p>
                      <a:pPr algn="ctr"/>
                      <a:r>
                        <a:rPr lang="en-US" b="1" dirty="0"/>
                        <a:t>V1.1</a:t>
                      </a:r>
                    </a:p>
                  </a:txBody>
                  <a:tcPr/>
                </a:tc>
                <a:tc>
                  <a:txBody>
                    <a:bodyPr/>
                    <a:lstStyle/>
                    <a:p>
                      <a:r>
                        <a:rPr lang="en-US" b="1" dirty="0"/>
                        <a:t>Old</a:t>
                      </a:r>
                      <a:r>
                        <a:rPr lang="en-US" b="1" baseline="0" dirty="0"/>
                        <a:t> Process</a:t>
                      </a:r>
                      <a:endParaRPr lang="en-US" b="1" dirty="0"/>
                    </a:p>
                  </a:txBody>
                  <a:tcPr/>
                </a:tc>
                <a:extLst>
                  <a:ext uri="{0D108BD9-81ED-4DB2-BD59-A6C34878D82A}">
                    <a16:rowId xmlns:a16="http://schemas.microsoft.com/office/drawing/2014/main" val="2554742063"/>
                  </a:ext>
                </a:extLst>
              </a:tr>
              <a:tr h="370840">
                <a:tc>
                  <a:txBody>
                    <a:bodyPr/>
                    <a:lstStyle/>
                    <a:p>
                      <a:pPr algn="ctr"/>
                      <a:r>
                        <a:rPr lang="en-US" b="1" dirty="0"/>
                        <a:t>V1.2</a:t>
                      </a:r>
                    </a:p>
                  </a:txBody>
                  <a:tcPr/>
                </a:tc>
                <a:tc>
                  <a:txBody>
                    <a:bodyPr/>
                    <a:lstStyle/>
                    <a:p>
                      <a:r>
                        <a:rPr lang="en-US" b="1" dirty="0"/>
                        <a:t>GitHub</a:t>
                      </a:r>
                      <a:r>
                        <a:rPr lang="en-US" b="1" baseline="0" dirty="0"/>
                        <a:t> (Big Features) + Old Process</a:t>
                      </a:r>
                      <a:endParaRPr lang="en-US" b="1" dirty="0"/>
                    </a:p>
                  </a:txBody>
                  <a:tcPr/>
                </a:tc>
                <a:extLst>
                  <a:ext uri="{0D108BD9-81ED-4DB2-BD59-A6C34878D82A}">
                    <a16:rowId xmlns:a16="http://schemas.microsoft.com/office/drawing/2014/main" val="1238395419"/>
                  </a:ext>
                </a:extLst>
              </a:tr>
              <a:tr h="370840">
                <a:tc>
                  <a:txBody>
                    <a:bodyPr/>
                    <a:lstStyle/>
                    <a:p>
                      <a:pPr algn="ctr"/>
                      <a:r>
                        <a:rPr lang="en-US" b="1" dirty="0"/>
                        <a:t>V1.3</a:t>
                      </a:r>
                    </a:p>
                  </a:txBody>
                  <a:tcPr/>
                </a:tc>
                <a:tc>
                  <a:txBody>
                    <a:bodyPr/>
                    <a:lstStyle/>
                    <a:p>
                      <a:r>
                        <a:rPr lang="en-US" b="1" dirty="0"/>
                        <a:t>GitHub</a:t>
                      </a:r>
                    </a:p>
                  </a:txBody>
                  <a:tcPr/>
                </a:tc>
                <a:extLst>
                  <a:ext uri="{0D108BD9-81ED-4DB2-BD59-A6C34878D82A}">
                    <a16:rowId xmlns:a16="http://schemas.microsoft.com/office/drawing/2014/main" val="3979348596"/>
                  </a:ext>
                </a:extLst>
              </a:tr>
            </a:tbl>
          </a:graphicData>
        </a:graphic>
      </p:graphicFrame>
    </p:spTree>
    <p:extLst>
      <p:ext uri="{BB962C8B-B14F-4D97-AF65-F5344CB8AC3E}">
        <p14:creationId xmlns:p14="http://schemas.microsoft.com/office/powerpoint/2010/main" val="332972901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64535</TotalTime>
  <Pages>15</Pages>
  <Words>588</Words>
  <Application>Microsoft Office PowerPoint</Application>
  <PresentationFormat>Custom</PresentationFormat>
  <Paragraphs>107</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ＭＳ Ｐゴシック</vt:lpstr>
      <vt:lpstr>Arial</vt:lpstr>
      <vt:lpstr>Arial Narrow</vt:lpstr>
      <vt:lpstr>Tahoma</vt:lpstr>
      <vt:lpstr>Times New Roman</vt:lpstr>
      <vt:lpstr>OMA Template</vt:lpstr>
      <vt:lpstr>OMA-DM-LightweightM2M-2017-0125-INP  LwM2M_version_and_features_discussion   </vt:lpstr>
      <vt:lpstr>LwM2M features/function pipeline</vt:lpstr>
      <vt:lpstr>LwM2M features/functions pipeline – Cond..</vt:lpstr>
      <vt:lpstr>LwM2M features/functions pipeline – Cond..</vt:lpstr>
      <vt:lpstr>LwM2M evaluation roadmap - process</vt:lpstr>
      <vt:lpstr>LwM2M evaluation roadmap - contribution</vt:lpstr>
      <vt:lpstr>LwM2M releases/Processes </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724</cp:revision>
  <cp:lastPrinted>2017-04-03T10:16:28Z</cp:lastPrinted>
  <dcterms:created xsi:type="dcterms:W3CDTF">2002-03-19T14:05:12Z</dcterms:created>
  <dcterms:modified xsi:type="dcterms:W3CDTF">2017-05-17T14:10:27Z</dcterms:modified>
</cp:coreProperties>
</file>