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9" r:id="rId1"/>
  </p:sldMasterIdLst>
  <p:notesMasterIdLst>
    <p:notesMasterId r:id="rId5"/>
  </p:notesMasterIdLst>
  <p:handoutMasterIdLst>
    <p:handoutMasterId r:id="rId6"/>
  </p:handoutMasterIdLst>
  <p:sldIdLst>
    <p:sldId id="326" r:id="rId2"/>
    <p:sldId id="327" r:id="rId3"/>
    <p:sldId id="319" r:id="rId4"/>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ngjing Zhang R02" initials="YZ" lastIdx="9" clrIdx="0">
    <p:extLst>
      <p:ext uri="{19B8F6BF-5375-455C-9EA6-DF929625EA0E}">
        <p15:presenceInfo xmlns:p15="http://schemas.microsoft.com/office/powerpoint/2012/main" userId="Yongjing Zhang R0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24" autoAdjust="0"/>
    <p:restoredTop sz="96301" autoAdjust="0"/>
  </p:normalViewPr>
  <p:slideViewPr>
    <p:cSldViewPr>
      <p:cViewPr varScale="1">
        <p:scale>
          <a:sx n="110" d="100"/>
          <a:sy n="110" d="100"/>
        </p:scale>
        <p:origin x="1284"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Tree>
    <p:extLst>
      <p:ext uri="{BB962C8B-B14F-4D97-AF65-F5344CB8AC3E}">
        <p14:creationId xmlns:p14="http://schemas.microsoft.com/office/powerpoint/2010/main" val="908139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857644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519689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a:latin typeface="Arial Narrow" panose="020B0606020202030204" pitchFamily="34" charset="0"/>
              </a:rPr>
              <a:t/>
            </a:r>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hf sldNum="0" hd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hyperlink" Target="http://www.openmobilealliance.org/UseAgreement.html" TargetMode="External"/><Relationship Id="rId4" Type="http://schemas.openxmlformats.org/officeDocument/2006/relationships/hyperlink" Target="mailto:xiaoyang.xiao@Huawei.com"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tools.ietf.org/pdf/draft-mattsson-core-security-overhead-00.pdf"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11 May 2017</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Ada</a:t>
            </a:r>
            <a:r>
              <a:rPr lang="en-US" altLang="zh-CN" b="1" dirty="0" smtClean="0">
                <a:latin typeface="Tahoma" pitchFamily="34" charset="0"/>
                <a:ea typeface="SimSun" pitchFamily="2" charset="-122"/>
              </a:rPr>
              <a:t>, </a:t>
            </a:r>
            <a:r>
              <a:rPr lang="en-US" altLang="zh-CN" b="1" dirty="0" smtClean="0">
                <a:latin typeface="Tahoma" pitchFamily="34" charset="0"/>
                <a:ea typeface="SimSun" pitchFamily="2" charset="-122"/>
                <a:hlinkClick r:id="rId4"/>
              </a:rPr>
              <a:t>xiaoyang.xiao@Huawei.com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Huawei</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1400" dirty="0">
                <a:ea typeface="SimSun" pitchFamily="2" charset="-122"/>
              </a:rPr>
              <a:t>OMA-DM-LightweightM2M-2017-0130-INP_App_layer_security</a:t>
            </a:r>
            <a:r>
              <a:rPr lang="en-US" altLang="zh-CN" sz="1400" dirty="0" smtClean="0">
                <a:ea typeface="SimSun" pitchFamily="2" charset="-122"/>
              </a:rPr>
              <a:t/>
            </a:r>
            <a:br>
              <a:rPr lang="en-US" altLang="zh-CN" sz="1400" dirty="0" smtClean="0">
                <a:ea typeface="SimSun" pitchFamily="2" charset="-122"/>
              </a:rPr>
            </a:br>
            <a:r>
              <a:rPr lang="en-GB" altLang="en-US" sz="2800" dirty="0" smtClean="0"/>
              <a:t>Proposal for </a:t>
            </a:r>
            <a:r>
              <a:rPr lang="en-US" altLang="en-US" sz="2800" dirty="0" smtClean="0"/>
              <a:t>Application Layer security</a:t>
            </a:r>
            <a:r>
              <a:rPr lang="en-US" sz="2800" dirty="0" smtClean="0"/>
              <a:t> </a:t>
            </a:r>
            <a:r>
              <a:rPr lang="en-GB" altLang="en-US" sz="2800" dirty="0" smtClean="0"/>
              <a:t>in LwM2M 1.1</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5"/>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SimSun" pitchFamily="2" charset="-122"/>
                <a:cs typeface="Times New Roman" pitchFamily="18" charset="0"/>
              </a:rPr>
              <a:t>Intellectual Property Rights</a:t>
            </a:r>
          </a:p>
          <a:p>
            <a:pPr>
              <a:spcBef>
                <a:spcPct val="35000"/>
              </a:spcBef>
            </a:pPr>
            <a:r>
              <a:rPr lang="en-US" altLang="zh-CN" sz="900" dirty="0">
                <a:ea typeface="SimSun" pitchFamily="2" charset="-122"/>
                <a:cs typeface="Times New Roman" pitchFamily="18" charset="0"/>
              </a:rPr>
              <a:t>Members and their Affiliates (collectively, "Members") agree to use their reasonable </a:t>
            </a:r>
            <a:r>
              <a:rPr lang="en-US" altLang="zh-CN" sz="900" dirty="0" err="1">
                <a:ea typeface="SimSun" pitchFamily="2" charset="-122"/>
                <a:cs typeface="Times New Roman" pitchFamily="18" charset="0"/>
              </a:rPr>
              <a:t>endeavours</a:t>
            </a:r>
            <a:r>
              <a:rPr lang="en-US" altLang="zh-CN" sz="900" dirty="0">
                <a:ea typeface="SimSun" pitchFamily="2" charset="-122"/>
                <a:cs typeface="Times New Roman"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p14="http://schemas.microsoft.com/office/powerpoint/2010/main" val="4908813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en-US" altLang="en-US" sz="2800" dirty="0" smtClean="0">
                <a:ea typeface="ＭＳ Ｐゴシック" panose="020B0600070205080204" pitchFamily="34" charset="-128"/>
              </a:rPr>
              <a:t>Application layer security</a:t>
            </a:r>
            <a:endParaRPr lang="en-GB" altLang="en-US" sz="1600" dirty="0"/>
          </a:p>
        </p:txBody>
      </p:sp>
      <p:sp>
        <p:nvSpPr>
          <p:cNvPr id="8195" name="Rectangle 5"/>
          <p:cNvSpPr>
            <a:spLocks noGrp="1" noChangeArrowheads="1"/>
          </p:cNvSpPr>
          <p:nvPr>
            <p:ph type="body" idx="1"/>
          </p:nvPr>
        </p:nvSpPr>
        <p:spPr>
          <a:xfrm>
            <a:off x="33337" y="1149350"/>
            <a:ext cx="9220200" cy="5334000"/>
          </a:xfrm>
        </p:spPr>
        <p:txBody>
          <a:bodyPr>
            <a:normAutofit/>
          </a:bodyPr>
          <a:lstStyle/>
          <a:p>
            <a:pPr>
              <a:buClr>
                <a:srgbClr val="C00000"/>
              </a:buClr>
              <a:buFont typeface="Wingdings" panose="05000000000000000000" pitchFamily="2" charset="2"/>
              <a:buChar char="q"/>
            </a:pPr>
            <a:r>
              <a:rPr lang="en-GB" altLang="en-US" sz="2200" b="1" dirty="0" smtClean="0"/>
              <a:t>Rationale :</a:t>
            </a:r>
          </a:p>
          <a:p>
            <a:pPr lvl="1">
              <a:buClr>
                <a:srgbClr val="C00000"/>
              </a:buClr>
              <a:buFont typeface="Wingdings" panose="05000000000000000000" pitchFamily="2" charset="2"/>
              <a:buChar char="q"/>
            </a:pPr>
            <a:r>
              <a:rPr lang="en-US" altLang="zh-CN" sz="1700" b="1" dirty="0" smtClean="0"/>
              <a:t>For some constrained devices, especially resource sensitive devices, DTLS is too heavy and consumes too much energy. A </a:t>
            </a:r>
            <a:r>
              <a:rPr lang="en-US" altLang="zh-CN" sz="1700" b="1" dirty="0"/>
              <a:t>IETF </a:t>
            </a:r>
            <a:r>
              <a:rPr lang="en-US" altLang="zh-CN" sz="1700" b="1" dirty="0" smtClean="0"/>
              <a:t>draft </a:t>
            </a:r>
            <a:r>
              <a:rPr lang="en-US" altLang="zh-CN" sz="1700" b="1" dirty="0" smtClean="0">
                <a:hlinkClick r:id="rId3"/>
              </a:rPr>
              <a:t>https</a:t>
            </a:r>
            <a:r>
              <a:rPr lang="en-US" altLang="zh-CN" sz="1700" b="1" dirty="0">
                <a:hlinkClick r:id="rId3"/>
              </a:rPr>
              <a:t>://</a:t>
            </a:r>
            <a:r>
              <a:rPr lang="en-US" altLang="zh-CN" sz="1700" b="1" dirty="0" smtClean="0">
                <a:hlinkClick r:id="rId3"/>
              </a:rPr>
              <a:t>tools.ietf.org/pdf/draft-mattsson-core-security-overhead-00.pdf</a:t>
            </a:r>
            <a:r>
              <a:rPr lang="en-US" altLang="zh-CN" sz="1700" b="1" dirty="0" smtClean="0"/>
              <a:t> shows the comparative data of the overhead for several </a:t>
            </a:r>
            <a:r>
              <a:rPr lang="en-US" altLang="zh-CN" sz="1700" b="1" smtClean="0"/>
              <a:t>security </a:t>
            </a:r>
            <a:r>
              <a:rPr lang="en-US" altLang="zh-CN" sz="1700" b="1" smtClean="0"/>
              <a:t>mechanisms usually </a:t>
            </a:r>
            <a:r>
              <a:rPr lang="en-US" altLang="zh-CN" sz="1700" b="1" dirty="0" smtClean="0"/>
              <a:t>used which said DTLS has the biggest overhead than others.</a:t>
            </a:r>
          </a:p>
          <a:p>
            <a:pPr lvl="1">
              <a:buClr>
                <a:srgbClr val="C00000"/>
              </a:buClr>
              <a:buFont typeface="Wingdings" panose="05000000000000000000" pitchFamily="2" charset="2"/>
              <a:buChar char="q"/>
            </a:pPr>
            <a:endParaRPr lang="en-US" altLang="zh-CN" sz="1700" b="1" dirty="0"/>
          </a:p>
          <a:p>
            <a:pPr lvl="1">
              <a:buClr>
                <a:srgbClr val="C00000"/>
              </a:buClr>
              <a:buFont typeface="Wingdings" panose="05000000000000000000" pitchFamily="2" charset="2"/>
              <a:buChar char="q"/>
            </a:pPr>
            <a:endParaRPr lang="en-US" altLang="zh-CN" sz="1700" b="1" dirty="0" smtClean="0"/>
          </a:p>
          <a:p>
            <a:pPr lvl="1">
              <a:buClr>
                <a:srgbClr val="C00000"/>
              </a:buClr>
              <a:buFont typeface="Wingdings" panose="05000000000000000000" pitchFamily="2" charset="2"/>
              <a:buChar char="q"/>
            </a:pPr>
            <a:endParaRPr lang="en-US" altLang="zh-CN" sz="1700" b="1" dirty="0"/>
          </a:p>
          <a:p>
            <a:pPr lvl="1">
              <a:buClr>
                <a:srgbClr val="C00000"/>
              </a:buClr>
              <a:buFont typeface="Wingdings" panose="05000000000000000000" pitchFamily="2" charset="2"/>
              <a:buChar char="q"/>
            </a:pPr>
            <a:endParaRPr lang="en-US" altLang="zh-CN" sz="1700" b="1" dirty="0" smtClean="0"/>
          </a:p>
          <a:p>
            <a:pPr lvl="1">
              <a:buClr>
                <a:srgbClr val="C00000"/>
              </a:buClr>
              <a:buFont typeface="Wingdings" panose="05000000000000000000" pitchFamily="2" charset="2"/>
              <a:buChar char="q"/>
            </a:pPr>
            <a:endParaRPr lang="en-US" altLang="zh-CN" sz="1700" b="1" dirty="0"/>
          </a:p>
          <a:p>
            <a:pPr lvl="1">
              <a:buClr>
                <a:srgbClr val="C00000"/>
              </a:buClr>
              <a:buFont typeface="Wingdings" panose="05000000000000000000" pitchFamily="2" charset="2"/>
              <a:buChar char="q"/>
            </a:pPr>
            <a:endParaRPr lang="en-US" altLang="zh-CN" sz="1700" b="1" dirty="0" smtClean="0"/>
          </a:p>
          <a:p>
            <a:pPr lvl="1">
              <a:buClr>
                <a:srgbClr val="C00000"/>
              </a:buClr>
              <a:buFont typeface="Wingdings" panose="05000000000000000000" pitchFamily="2" charset="2"/>
              <a:buChar char="q"/>
            </a:pPr>
            <a:endParaRPr lang="en-US" altLang="zh-CN" sz="1700" b="1" dirty="0"/>
          </a:p>
          <a:p>
            <a:pPr lvl="1">
              <a:buClr>
                <a:srgbClr val="C00000"/>
              </a:buClr>
              <a:buFont typeface="Wingdings" panose="05000000000000000000" pitchFamily="2" charset="2"/>
              <a:buChar char="q"/>
            </a:pPr>
            <a:endParaRPr lang="en-US" altLang="zh-CN" sz="1700" b="1" dirty="0" smtClean="0"/>
          </a:p>
          <a:p>
            <a:pPr lvl="1">
              <a:buClr>
                <a:srgbClr val="C00000"/>
              </a:buClr>
              <a:buFont typeface="Wingdings" panose="05000000000000000000" pitchFamily="2" charset="2"/>
              <a:buChar char="q"/>
            </a:pPr>
            <a:endParaRPr lang="en-US" altLang="zh-CN" sz="1700" b="1" dirty="0"/>
          </a:p>
          <a:p>
            <a:pPr lvl="1">
              <a:buClr>
                <a:srgbClr val="C00000"/>
              </a:buClr>
              <a:buFont typeface="Wingdings" panose="05000000000000000000" pitchFamily="2" charset="2"/>
              <a:buChar char="q"/>
            </a:pPr>
            <a:r>
              <a:rPr lang="en-US" altLang="zh-CN" sz="1700" b="1" dirty="0" smtClean="0"/>
              <a:t>LwM2M 1.0 now mainly supports DTLS, there is a requirement to support a more lightweight application layer security mechanism to save the constrained devices’ energy consumption.</a:t>
            </a:r>
          </a:p>
          <a:p>
            <a:pPr marL="225425" lvl="1" indent="0">
              <a:buClr>
                <a:srgbClr val="C00000"/>
              </a:buClr>
              <a:buNone/>
            </a:pPr>
            <a:endParaRPr lang="en-US" altLang="en-US" sz="1700" b="1" dirty="0" smtClean="0"/>
          </a:p>
          <a:p>
            <a:pPr lvl="1">
              <a:buClr>
                <a:srgbClr val="C00000"/>
              </a:buClr>
              <a:buFont typeface="Wingdings" panose="05000000000000000000" pitchFamily="2" charset="2"/>
              <a:buChar char="q"/>
            </a:pPr>
            <a:endParaRPr lang="en-GB" altLang="en-US" sz="2400" b="1" dirty="0" smtClean="0"/>
          </a:p>
          <a:p>
            <a:pPr lvl="1">
              <a:buClr>
                <a:srgbClr val="C00000"/>
              </a:buClr>
              <a:buFont typeface="Wingdings" panose="05000000000000000000" pitchFamily="2" charset="2"/>
              <a:buChar char="q"/>
            </a:pPr>
            <a:endParaRPr lang="en-GB" altLang="en-US" sz="2400" b="1" dirty="0"/>
          </a:p>
          <a:p>
            <a:pPr lvl="1">
              <a:buClr>
                <a:srgbClr val="C00000"/>
              </a:buClr>
              <a:buFont typeface="Wingdings" panose="05000000000000000000" pitchFamily="2" charset="2"/>
              <a:buChar char="q"/>
            </a:pPr>
            <a:endParaRPr lang="en-GB" altLang="en-US" sz="2400" b="1" dirty="0" smtClean="0"/>
          </a:p>
          <a:p>
            <a:pPr lvl="1">
              <a:buClr>
                <a:srgbClr val="C00000"/>
              </a:buClr>
              <a:buFont typeface="Wingdings" panose="05000000000000000000" pitchFamily="2" charset="2"/>
              <a:buChar char="q"/>
            </a:pPr>
            <a:endParaRPr lang="en-GB" altLang="en-US" sz="2400" b="1" dirty="0"/>
          </a:p>
        </p:txBody>
      </p:sp>
      <p:pic>
        <p:nvPicPr>
          <p:cNvPr id="2" name="图片 1"/>
          <p:cNvPicPr>
            <a:picLocks noChangeAspect="1"/>
          </p:cNvPicPr>
          <p:nvPr/>
        </p:nvPicPr>
        <p:blipFill>
          <a:blip r:embed="rId4"/>
          <a:stretch>
            <a:fillRect/>
          </a:stretch>
        </p:blipFill>
        <p:spPr>
          <a:xfrm>
            <a:off x="2014537" y="2825750"/>
            <a:ext cx="4114799" cy="2542100"/>
          </a:xfrm>
          <a:prstGeom prst="rect">
            <a:avLst/>
          </a:prstGeom>
        </p:spPr>
      </p:pic>
    </p:spTree>
    <p:extLst>
      <p:ext uri="{BB962C8B-B14F-4D97-AF65-F5344CB8AC3E}">
        <p14:creationId xmlns:p14="http://schemas.microsoft.com/office/powerpoint/2010/main" val="42417699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en-US" altLang="en-US" sz="2800" dirty="0" smtClean="0">
                <a:ea typeface="ＭＳ Ｐゴシック" panose="020B0600070205080204" pitchFamily="34" charset="-128"/>
              </a:rPr>
              <a:t>Application layer security</a:t>
            </a:r>
            <a:endParaRPr lang="en-GB" altLang="en-US" sz="1600"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altLang="en-US" sz="2200" b="1" dirty="0" smtClean="0"/>
              <a:t>Proposal: LwM2M should supports a lightweight application layer security mechanism in LwM2M version 1.1</a:t>
            </a:r>
          </a:p>
          <a:p>
            <a:pPr>
              <a:buClr>
                <a:srgbClr val="C00000"/>
              </a:buClr>
              <a:buFont typeface="Wingdings" panose="05000000000000000000" pitchFamily="2" charset="2"/>
              <a:buChar char="q"/>
            </a:pPr>
            <a:endParaRPr lang="en-GB" altLang="en-US" sz="2200" b="1" dirty="0" smtClean="0"/>
          </a:p>
          <a:p>
            <a:pPr marL="111125" lvl="1" indent="-111125">
              <a:buClr>
                <a:srgbClr val="C00000"/>
              </a:buClr>
              <a:buFont typeface="Wingdings" panose="05000000000000000000" pitchFamily="2" charset="2"/>
              <a:buChar char="q"/>
            </a:pPr>
            <a:r>
              <a:rPr lang="en-GB" altLang="en-US" b="1" dirty="0" smtClean="0">
                <a:solidFill>
                  <a:srgbClr val="000066"/>
                </a:solidFill>
                <a:ea typeface="+mn-ea"/>
                <a:cs typeface="+mn-cs"/>
              </a:rPr>
              <a:t>Illustration: </a:t>
            </a:r>
          </a:p>
          <a:p>
            <a:pPr marL="111125" lvl="1" indent="-111125">
              <a:buClr>
                <a:srgbClr val="C00000"/>
              </a:buClr>
              <a:buFont typeface="Wingdings" panose="05000000000000000000" pitchFamily="2" charset="2"/>
              <a:buChar char="q"/>
            </a:pPr>
            <a:r>
              <a:rPr lang="en-GB" altLang="en-US" sz="1700" b="1" dirty="0"/>
              <a:t>For example, OSCOAP in IETF which </a:t>
            </a:r>
            <a:r>
              <a:rPr lang="en-GB" altLang="en-US" sz="1700" b="1" dirty="0" smtClean="0"/>
              <a:t>uses </a:t>
            </a:r>
            <a:r>
              <a:rPr lang="en-GB" altLang="en-US" sz="1700" b="1" dirty="0"/>
              <a:t>the COSE ?</a:t>
            </a:r>
          </a:p>
          <a:p>
            <a:pPr marL="111125" lvl="1" indent="-111125">
              <a:buClr>
                <a:srgbClr val="C00000"/>
              </a:buClr>
              <a:buFont typeface="Wingdings" panose="05000000000000000000" pitchFamily="2" charset="2"/>
              <a:buChar char="q"/>
            </a:pPr>
            <a:r>
              <a:rPr lang="en-GB" altLang="en-US" sz="1700" b="1" dirty="0" smtClean="0"/>
              <a:t>Other solution shall be welcomed to discuss?</a:t>
            </a:r>
          </a:p>
          <a:p>
            <a:pPr marL="0" lvl="1" indent="0">
              <a:buClr>
                <a:srgbClr val="C00000"/>
              </a:buClr>
              <a:buNone/>
            </a:pPr>
            <a:endParaRPr lang="en-GB" altLang="en-US" b="1" dirty="0">
              <a:solidFill>
                <a:srgbClr val="000066"/>
              </a:solidFill>
              <a:ea typeface="+mn-ea"/>
              <a:cs typeface="+mn-cs"/>
            </a:endParaRPr>
          </a:p>
          <a:p>
            <a:pPr marL="111125" lvl="1" indent="-111125">
              <a:buClr>
                <a:srgbClr val="C00000"/>
              </a:buClr>
              <a:buFont typeface="Wingdings" panose="05000000000000000000" pitchFamily="2" charset="2"/>
              <a:buChar char="q"/>
            </a:pPr>
            <a:r>
              <a:rPr lang="en-GB" altLang="en-US" b="1" dirty="0">
                <a:solidFill>
                  <a:srgbClr val="000066"/>
                </a:solidFill>
                <a:ea typeface="+mn-ea"/>
                <a:cs typeface="+mn-cs"/>
              </a:rPr>
              <a:t>Impact</a:t>
            </a:r>
            <a:r>
              <a:rPr lang="en-GB" altLang="en-US" b="1" dirty="0" smtClean="0">
                <a:solidFill>
                  <a:srgbClr val="000066"/>
                </a:solidFill>
                <a:ea typeface="+mn-ea"/>
                <a:cs typeface="+mn-cs"/>
              </a:rPr>
              <a:t>: </a:t>
            </a:r>
          </a:p>
          <a:p>
            <a:pPr marL="111125" lvl="1" indent="-111125">
              <a:buClr>
                <a:srgbClr val="C00000"/>
              </a:buClr>
              <a:buFont typeface="Wingdings" panose="05000000000000000000" pitchFamily="2" charset="2"/>
              <a:buChar char="q"/>
            </a:pPr>
            <a:r>
              <a:rPr lang="en-GB" altLang="en-US" sz="1700" b="1" dirty="0" smtClean="0"/>
              <a:t>New resources </a:t>
            </a:r>
            <a:r>
              <a:rPr lang="en-GB" altLang="en-US" sz="1700" b="1" dirty="0"/>
              <a:t>shall be </a:t>
            </a:r>
            <a:r>
              <a:rPr lang="en-GB" altLang="en-US" sz="1700" b="1" dirty="0" smtClean="0"/>
              <a:t>added to store the key material of the lightweight application layer security mechanism.</a:t>
            </a:r>
          </a:p>
          <a:p>
            <a:pPr marL="111125" lvl="1" indent="-111125">
              <a:buClr>
                <a:srgbClr val="C00000"/>
              </a:buClr>
              <a:buFont typeface="Wingdings" panose="05000000000000000000" pitchFamily="2" charset="2"/>
              <a:buChar char="q"/>
            </a:pPr>
            <a:r>
              <a:rPr lang="en-GB" altLang="en-US" sz="1700" b="1" dirty="0" smtClean="0"/>
              <a:t>The overhead for security shall be smaller.</a:t>
            </a:r>
            <a:endParaRPr lang="en-GB" altLang="en-US" sz="1700" b="1" dirty="0"/>
          </a:p>
          <a:p>
            <a:pPr marL="111125" lvl="1" indent="-111125">
              <a:buClr>
                <a:srgbClr val="C00000"/>
              </a:buClr>
              <a:buFont typeface="Wingdings" panose="05000000000000000000" pitchFamily="2" charset="2"/>
              <a:buChar char="q"/>
            </a:pPr>
            <a:endParaRPr lang="en-GB" altLang="en-US" b="1" dirty="0">
              <a:solidFill>
                <a:srgbClr val="000066"/>
              </a:solidFill>
              <a:ea typeface="+mn-ea"/>
              <a:cs typeface="+mn-cs"/>
            </a:endParaRPr>
          </a:p>
          <a:p>
            <a:pPr marL="111125" lvl="1" indent="-111125">
              <a:buClr>
                <a:srgbClr val="C00000"/>
              </a:buClr>
              <a:buFont typeface="Wingdings" panose="05000000000000000000" pitchFamily="2" charset="2"/>
              <a:buChar char="q"/>
            </a:pPr>
            <a:r>
              <a:rPr lang="en-GB" altLang="en-US" b="1" dirty="0">
                <a:solidFill>
                  <a:srgbClr val="000066"/>
                </a:solidFill>
                <a:ea typeface="+mn-ea"/>
                <a:cs typeface="+mn-cs"/>
              </a:rPr>
              <a:t>Supporters for contribution</a:t>
            </a:r>
            <a:r>
              <a:rPr lang="en-GB" altLang="en-US" b="1" dirty="0" smtClean="0">
                <a:solidFill>
                  <a:srgbClr val="000066"/>
                </a:solidFill>
                <a:ea typeface="+mn-ea"/>
                <a:cs typeface="+mn-cs"/>
              </a:rPr>
              <a:t>: Huawei</a:t>
            </a:r>
            <a:endParaRPr lang="en-GB" altLang="en-US" b="1" dirty="0">
              <a:solidFill>
                <a:srgbClr val="000066"/>
              </a:solidFill>
              <a:ea typeface="+mn-ea"/>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78781</TotalTime>
  <Pages>15</Pages>
  <Words>349</Words>
  <Application>Microsoft Office PowerPoint</Application>
  <PresentationFormat>自定义</PresentationFormat>
  <Paragraphs>39</Paragraphs>
  <Slides>3</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vt:i4>
      </vt:variant>
    </vt:vector>
  </HeadingPairs>
  <TitlesOfParts>
    <vt:vector size="11" baseType="lpstr">
      <vt:lpstr>MS PGothic</vt:lpstr>
      <vt:lpstr>宋体</vt:lpstr>
      <vt:lpstr>Arial</vt:lpstr>
      <vt:lpstr>Arial Narrow</vt:lpstr>
      <vt:lpstr>Tahoma</vt:lpstr>
      <vt:lpstr>Times New Roman</vt:lpstr>
      <vt:lpstr>Wingdings</vt:lpstr>
      <vt:lpstr>OMA Template</vt:lpstr>
      <vt:lpstr>OMA-DM-LightweightM2M-2017-0130-INP_App_layer_security Proposal for Application Layer security in LwM2M 1.1 </vt:lpstr>
      <vt:lpstr>Application layer security</vt:lpstr>
      <vt:lpstr>Application layer security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Xiaoyang (Ada)</cp:lastModifiedBy>
  <cp:revision>921</cp:revision>
  <cp:lastPrinted>2017-02-03T15:27:40Z</cp:lastPrinted>
  <dcterms:created xsi:type="dcterms:W3CDTF">2002-03-19T14:05:12Z</dcterms:created>
  <dcterms:modified xsi:type="dcterms:W3CDTF">2017-05-12T08:21:46Z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(2)ISP8UFeWQLLk8xm43sIUQp0OxfLTTt0t8i/O/o9Fu8n76t9Nb9WBrT60nkjwwbukFe5+6fYb
nzCH0isVzg56WcoZpwOWacZNE5F+qj5Fekh7J9jzkPWwKPn7ur6beY6QZXZjiUQfHWsJA3KN
o9u194Uva3kR8ljpIkL45BUGFZhisBk7rznP4cYfdnSgqJ8OWcQ9j+fJnzXhMosuvpbtpfaB
Mp/+tMDtVUv5rZLkEG</vt:lpwstr>
  </property>
  <property fmtid="{D5CDD505-2E9C-101B-9397-08002B2CF9AE}" pid="3" name="_2015_ms_pID_7253431">
    <vt:lpwstr>iAKvrtcvWiaqDREm1UJYWWbwZZQNMRj8yo8JdLIFVY4y4Vpaylbm86
97fentv/GJwfgt7B42GJVNESpCu+QfnJoIUI04Xz+mb7exlhAg47AyYUVMbLrFUU66Cy/xWc
GM+wB9B+W/EOC7wA7i2HY/eNq0ln5tFWyhZdBzvxnHwa0lwu7AFtPPYq7mLI3WC/KwHntcoF
WAXnjPvxC7evs7TM</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1492827056</vt:lpwstr>
  </property>
</Properties>
</file>